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null)" ContentType="image/x-emf"/>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9" r:id="rId4"/>
    <p:sldId id="257" r:id="rId5"/>
    <p:sldId id="261" r:id="rId6"/>
    <p:sldId id="262" r:id="rId7"/>
    <p:sldId id="260" r:id="rId8"/>
    <p:sldId id="263" r:id="rId9"/>
    <p:sldId id="265" r:id="rId10"/>
    <p:sldId id="347" r:id="rId11"/>
    <p:sldId id="266" r:id="rId12"/>
    <p:sldId id="268" r:id="rId13"/>
    <p:sldId id="269" r:id="rId14"/>
    <p:sldId id="341" r:id="rId15"/>
    <p:sldId id="342" r:id="rId16"/>
    <p:sldId id="345" r:id="rId17"/>
    <p:sldId id="343" r:id="rId18"/>
    <p:sldId id="338" r:id="rId19"/>
    <p:sldId id="339" r:id="rId20"/>
    <p:sldId id="34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98"/>
    <p:restoredTop sz="94586"/>
  </p:normalViewPr>
  <p:slideViewPr>
    <p:cSldViewPr snapToGrid="0" snapToObjects="1">
      <p:cViewPr>
        <p:scale>
          <a:sx n="92" d="100"/>
          <a:sy n="92" d="100"/>
        </p:scale>
        <p:origin x="448"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F2B5A-468F-9540-93FB-1CF26F78BAC4}"/>
              </a:ext>
            </a:extLst>
          </p:cNvPr>
          <p:cNvSpPr>
            <a:spLocks noGrp="1"/>
          </p:cNvSpPr>
          <p:nvPr>
            <p:ph type="ctrTitle"/>
          </p:nvPr>
        </p:nvSpPr>
        <p:spPr>
          <a:xfrm>
            <a:off x="1524000" y="1122363"/>
            <a:ext cx="9144000" cy="2387600"/>
          </a:xfrm>
        </p:spPr>
        <p:txBody>
          <a:bodyPr anchor="b">
            <a:normAutofit/>
          </a:bodyPr>
          <a:lstStyle>
            <a:lvl1pPr algn="ctr">
              <a:defRPr sz="4400" b="1">
                <a:solidFill>
                  <a:schemeClr val="accent5">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F54C5AF5-0A15-9148-80B1-97CE819BEA21}"/>
              </a:ext>
            </a:extLst>
          </p:cNvPr>
          <p:cNvSpPr>
            <a:spLocks noGrp="1"/>
          </p:cNvSpPr>
          <p:nvPr>
            <p:ph type="subTitle" idx="1"/>
          </p:nvPr>
        </p:nvSpPr>
        <p:spPr>
          <a:xfrm>
            <a:off x="1524000" y="3602038"/>
            <a:ext cx="9144000" cy="1655762"/>
          </a:xfrm>
        </p:spPr>
        <p:txBody>
          <a:bodyPr>
            <a:normAutofit/>
          </a:bodyPr>
          <a:lstStyle>
            <a:lvl1pPr marL="0" indent="0" algn="ctr">
              <a:buNone/>
              <a:defRPr sz="32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D7C61B7-FA67-8C4E-8B66-2A3533EFDEF4}"/>
              </a:ext>
            </a:extLst>
          </p:cNvPr>
          <p:cNvSpPr>
            <a:spLocks noGrp="1"/>
          </p:cNvSpPr>
          <p:nvPr>
            <p:ph type="dt" sz="half" idx="10"/>
          </p:nvPr>
        </p:nvSpPr>
        <p:spPr/>
        <p:txBody>
          <a:bodyPr/>
          <a:lstStyle/>
          <a:p>
            <a:fld id="{8771B19A-6C28-BB40-9265-AC4042E1CE94}" type="datetimeFigureOut">
              <a:rPr lang="en-US" smtClean="0"/>
              <a:t>5/25/18</a:t>
            </a:fld>
            <a:endParaRPr lang="en-US"/>
          </a:p>
        </p:txBody>
      </p:sp>
      <p:sp>
        <p:nvSpPr>
          <p:cNvPr id="5" name="Footer Placeholder 4">
            <a:extLst>
              <a:ext uri="{FF2B5EF4-FFF2-40B4-BE49-F238E27FC236}">
                <a16:creationId xmlns:a16="http://schemas.microsoft.com/office/drawing/2014/main" id="{10726F05-1DE1-C842-9000-0BCD0C0674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F9E19B-3088-5D41-BB52-1EB37B2F6CE9}"/>
              </a:ext>
            </a:extLst>
          </p:cNvPr>
          <p:cNvSpPr>
            <a:spLocks noGrp="1"/>
          </p:cNvSpPr>
          <p:nvPr>
            <p:ph type="sldNum" sz="quarter" idx="12"/>
          </p:nvPr>
        </p:nvSpPr>
        <p:spPr/>
        <p:txBody>
          <a:bodyPr/>
          <a:lstStyle/>
          <a:p>
            <a:fld id="{A3AC8D97-AA83-E441-A9EB-D635DC4ACBC3}" type="slidenum">
              <a:rPr lang="en-US" smtClean="0"/>
              <a:t>‹#›</a:t>
            </a:fld>
            <a:endParaRPr lang="en-US"/>
          </a:p>
        </p:txBody>
      </p:sp>
    </p:spTree>
    <p:extLst>
      <p:ext uri="{BB962C8B-B14F-4D97-AF65-F5344CB8AC3E}">
        <p14:creationId xmlns:p14="http://schemas.microsoft.com/office/powerpoint/2010/main" val="4157914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963C2-12CB-CF41-9B97-4FB9EFCCD7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EF1FE8-2AB4-7A4A-A35B-461D5C3FC19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09994A-E751-574F-9F18-BCD7FFA68C50}"/>
              </a:ext>
            </a:extLst>
          </p:cNvPr>
          <p:cNvSpPr>
            <a:spLocks noGrp="1"/>
          </p:cNvSpPr>
          <p:nvPr>
            <p:ph type="dt" sz="half" idx="10"/>
          </p:nvPr>
        </p:nvSpPr>
        <p:spPr/>
        <p:txBody>
          <a:bodyPr/>
          <a:lstStyle/>
          <a:p>
            <a:fld id="{8771B19A-6C28-BB40-9265-AC4042E1CE94}" type="datetimeFigureOut">
              <a:rPr lang="en-US" smtClean="0"/>
              <a:t>5/25/18</a:t>
            </a:fld>
            <a:endParaRPr lang="en-US"/>
          </a:p>
        </p:txBody>
      </p:sp>
      <p:sp>
        <p:nvSpPr>
          <p:cNvPr id="5" name="Footer Placeholder 4">
            <a:extLst>
              <a:ext uri="{FF2B5EF4-FFF2-40B4-BE49-F238E27FC236}">
                <a16:creationId xmlns:a16="http://schemas.microsoft.com/office/drawing/2014/main" id="{29DF82BD-E652-334B-AE48-40CD1391D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0D2176-EF82-B844-B5BF-25CDC07CC3F1}"/>
              </a:ext>
            </a:extLst>
          </p:cNvPr>
          <p:cNvSpPr>
            <a:spLocks noGrp="1"/>
          </p:cNvSpPr>
          <p:nvPr>
            <p:ph type="sldNum" sz="quarter" idx="12"/>
          </p:nvPr>
        </p:nvSpPr>
        <p:spPr/>
        <p:txBody>
          <a:bodyPr/>
          <a:lstStyle/>
          <a:p>
            <a:fld id="{A3AC8D97-AA83-E441-A9EB-D635DC4ACBC3}" type="slidenum">
              <a:rPr lang="en-US" smtClean="0"/>
              <a:t>‹#›</a:t>
            </a:fld>
            <a:endParaRPr lang="en-US"/>
          </a:p>
        </p:txBody>
      </p:sp>
    </p:spTree>
    <p:extLst>
      <p:ext uri="{BB962C8B-B14F-4D97-AF65-F5344CB8AC3E}">
        <p14:creationId xmlns:p14="http://schemas.microsoft.com/office/powerpoint/2010/main" val="1848027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E008D0-9BAF-5646-A6BE-4A96976C40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F24116-E3B9-E145-AFB5-52F93CC952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B2D54-7FDF-5641-A895-485B9B1948C1}"/>
              </a:ext>
            </a:extLst>
          </p:cNvPr>
          <p:cNvSpPr>
            <a:spLocks noGrp="1"/>
          </p:cNvSpPr>
          <p:nvPr>
            <p:ph type="dt" sz="half" idx="10"/>
          </p:nvPr>
        </p:nvSpPr>
        <p:spPr/>
        <p:txBody>
          <a:bodyPr/>
          <a:lstStyle/>
          <a:p>
            <a:fld id="{8771B19A-6C28-BB40-9265-AC4042E1CE94}" type="datetimeFigureOut">
              <a:rPr lang="en-US" smtClean="0"/>
              <a:t>5/25/18</a:t>
            </a:fld>
            <a:endParaRPr lang="en-US"/>
          </a:p>
        </p:txBody>
      </p:sp>
      <p:sp>
        <p:nvSpPr>
          <p:cNvPr id="5" name="Footer Placeholder 4">
            <a:extLst>
              <a:ext uri="{FF2B5EF4-FFF2-40B4-BE49-F238E27FC236}">
                <a16:creationId xmlns:a16="http://schemas.microsoft.com/office/drawing/2014/main" id="{AFE8B56F-2B0F-3741-B3B8-5BE518FE3F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3CBFA2-72CC-9D4B-8CDF-43B343E3D0C6}"/>
              </a:ext>
            </a:extLst>
          </p:cNvPr>
          <p:cNvSpPr>
            <a:spLocks noGrp="1"/>
          </p:cNvSpPr>
          <p:nvPr>
            <p:ph type="sldNum" sz="quarter" idx="12"/>
          </p:nvPr>
        </p:nvSpPr>
        <p:spPr/>
        <p:txBody>
          <a:bodyPr/>
          <a:lstStyle/>
          <a:p>
            <a:fld id="{A3AC8D97-AA83-E441-A9EB-D635DC4ACBC3}" type="slidenum">
              <a:rPr lang="en-US" smtClean="0"/>
              <a:t>‹#›</a:t>
            </a:fld>
            <a:endParaRPr lang="en-US"/>
          </a:p>
        </p:txBody>
      </p:sp>
    </p:spTree>
    <p:extLst>
      <p:ext uri="{BB962C8B-B14F-4D97-AF65-F5344CB8AC3E}">
        <p14:creationId xmlns:p14="http://schemas.microsoft.com/office/powerpoint/2010/main" val="3646151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ABB7-50A4-0E40-BDBB-DEEEBF25A8AF}"/>
              </a:ext>
            </a:extLst>
          </p:cNvPr>
          <p:cNvSpPr>
            <a:spLocks noGrp="1"/>
          </p:cNvSpPr>
          <p:nvPr>
            <p:ph type="title"/>
          </p:nvPr>
        </p:nvSpPr>
        <p:spPr>
          <a:xfrm>
            <a:off x="838200" y="365126"/>
            <a:ext cx="10515600" cy="920750"/>
          </a:xfrm>
        </p:spPr>
        <p:txBody>
          <a:bodyPr>
            <a:normAutofit/>
          </a:bodyPr>
          <a:lstStyle>
            <a:lvl1pPr>
              <a:defRPr sz="3600" b="1">
                <a:solidFill>
                  <a:schemeClr val="accent5">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9612BFD-0CAB-A749-9997-E666A8CAA876}"/>
              </a:ext>
            </a:extLst>
          </p:cNvPr>
          <p:cNvSpPr>
            <a:spLocks noGrp="1"/>
          </p:cNvSpPr>
          <p:nvPr>
            <p:ph idx="1"/>
          </p:nvPr>
        </p:nvSpPr>
        <p:spPr>
          <a:xfrm>
            <a:off x="838200" y="1585913"/>
            <a:ext cx="10515600" cy="459105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BD5358F-1FE9-E542-9EC3-93F5F742C1FB}"/>
              </a:ext>
            </a:extLst>
          </p:cNvPr>
          <p:cNvSpPr>
            <a:spLocks noGrp="1"/>
          </p:cNvSpPr>
          <p:nvPr>
            <p:ph type="dt" sz="half" idx="10"/>
          </p:nvPr>
        </p:nvSpPr>
        <p:spPr/>
        <p:txBody>
          <a:bodyPr/>
          <a:lstStyle/>
          <a:p>
            <a:fld id="{8771B19A-6C28-BB40-9265-AC4042E1CE94}" type="datetimeFigureOut">
              <a:rPr lang="en-US" smtClean="0"/>
              <a:t>5/25/18</a:t>
            </a:fld>
            <a:endParaRPr lang="en-US"/>
          </a:p>
        </p:txBody>
      </p:sp>
      <p:sp>
        <p:nvSpPr>
          <p:cNvPr id="5" name="Footer Placeholder 4">
            <a:extLst>
              <a:ext uri="{FF2B5EF4-FFF2-40B4-BE49-F238E27FC236}">
                <a16:creationId xmlns:a16="http://schemas.microsoft.com/office/drawing/2014/main" id="{3B86FA48-8D94-3549-8022-1186DAD7D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95DADD-EB1A-1843-9EB1-5C16E92C58CF}"/>
              </a:ext>
            </a:extLst>
          </p:cNvPr>
          <p:cNvSpPr>
            <a:spLocks noGrp="1"/>
          </p:cNvSpPr>
          <p:nvPr>
            <p:ph type="sldNum" sz="quarter" idx="12"/>
          </p:nvPr>
        </p:nvSpPr>
        <p:spPr/>
        <p:txBody>
          <a:bodyPr/>
          <a:lstStyle/>
          <a:p>
            <a:fld id="{A3AC8D97-AA83-E441-A9EB-D635DC4ACBC3}" type="slidenum">
              <a:rPr lang="en-US" smtClean="0"/>
              <a:t>‹#›</a:t>
            </a:fld>
            <a:endParaRPr lang="en-US"/>
          </a:p>
        </p:txBody>
      </p:sp>
    </p:spTree>
    <p:extLst>
      <p:ext uri="{BB962C8B-B14F-4D97-AF65-F5344CB8AC3E}">
        <p14:creationId xmlns:p14="http://schemas.microsoft.com/office/powerpoint/2010/main" val="314373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06ADD-4728-AC49-B114-91BB6BD51E5D}"/>
              </a:ext>
            </a:extLst>
          </p:cNvPr>
          <p:cNvSpPr>
            <a:spLocks noGrp="1"/>
          </p:cNvSpPr>
          <p:nvPr>
            <p:ph type="title"/>
          </p:nvPr>
        </p:nvSpPr>
        <p:spPr>
          <a:xfrm>
            <a:off x="831850" y="1709738"/>
            <a:ext cx="10515600" cy="2852737"/>
          </a:xfrm>
        </p:spPr>
        <p:txBody>
          <a:bodyPr anchor="b">
            <a:normAutofit/>
          </a:bodyPr>
          <a:lstStyle>
            <a:lvl1pPr>
              <a:defRPr sz="4400" b="1">
                <a:solidFill>
                  <a:schemeClr val="accent5">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DF79D70-9F25-7743-BD1F-BCF7728F67E7}"/>
              </a:ext>
            </a:extLst>
          </p:cNvPr>
          <p:cNvSpPr>
            <a:spLocks noGrp="1"/>
          </p:cNvSpPr>
          <p:nvPr>
            <p:ph type="body" idx="1"/>
          </p:nvPr>
        </p:nvSpPr>
        <p:spPr>
          <a:xfrm>
            <a:off x="831850" y="4589463"/>
            <a:ext cx="10515600" cy="1500187"/>
          </a:xfrm>
        </p:spPr>
        <p:txBody>
          <a:bodyPr>
            <a:normAutofit/>
          </a:bodyPr>
          <a:lstStyle>
            <a:lvl1pPr marL="0" indent="0">
              <a:buNone/>
              <a:defRPr sz="32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9648A56A-2F0D-2048-A579-190A3ED6AAFF}"/>
              </a:ext>
            </a:extLst>
          </p:cNvPr>
          <p:cNvSpPr>
            <a:spLocks noGrp="1"/>
          </p:cNvSpPr>
          <p:nvPr>
            <p:ph type="dt" sz="half" idx="10"/>
          </p:nvPr>
        </p:nvSpPr>
        <p:spPr/>
        <p:txBody>
          <a:bodyPr/>
          <a:lstStyle/>
          <a:p>
            <a:fld id="{8771B19A-6C28-BB40-9265-AC4042E1CE94}" type="datetimeFigureOut">
              <a:rPr lang="en-US" smtClean="0"/>
              <a:t>5/25/18</a:t>
            </a:fld>
            <a:endParaRPr lang="en-US"/>
          </a:p>
        </p:txBody>
      </p:sp>
      <p:sp>
        <p:nvSpPr>
          <p:cNvPr id="5" name="Footer Placeholder 4">
            <a:extLst>
              <a:ext uri="{FF2B5EF4-FFF2-40B4-BE49-F238E27FC236}">
                <a16:creationId xmlns:a16="http://schemas.microsoft.com/office/drawing/2014/main" id="{EE03E479-B5DD-7043-A7AE-36CE78DF6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1A54C7-4FA7-AD4E-9A99-2920DD5F388A}"/>
              </a:ext>
            </a:extLst>
          </p:cNvPr>
          <p:cNvSpPr>
            <a:spLocks noGrp="1"/>
          </p:cNvSpPr>
          <p:nvPr>
            <p:ph type="sldNum" sz="quarter" idx="12"/>
          </p:nvPr>
        </p:nvSpPr>
        <p:spPr/>
        <p:txBody>
          <a:bodyPr/>
          <a:lstStyle/>
          <a:p>
            <a:fld id="{A3AC8D97-AA83-E441-A9EB-D635DC4ACBC3}" type="slidenum">
              <a:rPr lang="en-US" smtClean="0"/>
              <a:t>‹#›</a:t>
            </a:fld>
            <a:endParaRPr lang="en-US"/>
          </a:p>
        </p:txBody>
      </p:sp>
    </p:spTree>
    <p:extLst>
      <p:ext uri="{BB962C8B-B14F-4D97-AF65-F5344CB8AC3E}">
        <p14:creationId xmlns:p14="http://schemas.microsoft.com/office/powerpoint/2010/main" val="3342422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41B84-6AB3-8D46-B925-2B18E732CFB1}"/>
              </a:ext>
            </a:extLst>
          </p:cNvPr>
          <p:cNvSpPr>
            <a:spLocks noGrp="1"/>
          </p:cNvSpPr>
          <p:nvPr>
            <p:ph type="title"/>
          </p:nvPr>
        </p:nvSpPr>
        <p:spPr/>
        <p:txBody>
          <a:bodyPr>
            <a:normAutofit/>
          </a:bodyPr>
          <a:lstStyle>
            <a:lvl1pPr>
              <a:defRPr sz="3600" b="1">
                <a:solidFill>
                  <a:schemeClr val="accent5">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EDD4533-5756-F64B-9FCD-6827B27300C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2C26B2-D6F3-7E41-84FD-BCC3922A169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1378B-E81E-2F4A-9765-6694027B0521}"/>
              </a:ext>
            </a:extLst>
          </p:cNvPr>
          <p:cNvSpPr>
            <a:spLocks noGrp="1"/>
          </p:cNvSpPr>
          <p:nvPr>
            <p:ph type="dt" sz="half" idx="10"/>
          </p:nvPr>
        </p:nvSpPr>
        <p:spPr/>
        <p:txBody>
          <a:bodyPr/>
          <a:lstStyle/>
          <a:p>
            <a:fld id="{8771B19A-6C28-BB40-9265-AC4042E1CE94}" type="datetimeFigureOut">
              <a:rPr lang="en-US" smtClean="0"/>
              <a:t>5/25/18</a:t>
            </a:fld>
            <a:endParaRPr lang="en-US"/>
          </a:p>
        </p:txBody>
      </p:sp>
      <p:sp>
        <p:nvSpPr>
          <p:cNvPr id="6" name="Footer Placeholder 5">
            <a:extLst>
              <a:ext uri="{FF2B5EF4-FFF2-40B4-BE49-F238E27FC236}">
                <a16:creationId xmlns:a16="http://schemas.microsoft.com/office/drawing/2014/main" id="{FD2B9110-BE7A-6044-95D0-F2C3B00C41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4D76B-27A8-4D49-962B-8756C1DD85C7}"/>
              </a:ext>
            </a:extLst>
          </p:cNvPr>
          <p:cNvSpPr>
            <a:spLocks noGrp="1"/>
          </p:cNvSpPr>
          <p:nvPr>
            <p:ph type="sldNum" sz="quarter" idx="12"/>
          </p:nvPr>
        </p:nvSpPr>
        <p:spPr/>
        <p:txBody>
          <a:bodyPr/>
          <a:lstStyle/>
          <a:p>
            <a:fld id="{A3AC8D97-AA83-E441-A9EB-D635DC4ACBC3}" type="slidenum">
              <a:rPr lang="en-US" smtClean="0"/>
              <a:t>‹#›</a:t>
            </a:fld>
            <a:endParaRPr lang="en-US"/>
          </a:p>
        </p:txBody>
      </p:sp>
    </p:spTree>
    <p:extLst>
      <p:ext uri="{BB962C8B-B14F-4D97-AF65-F5344CB8AC3E}">
        <p14:creationId xmlns:p14="http://schemas.microsoft.com/office/powerpoint/2010/main" val="2537893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69F67-B7A5-0943-8413-E7B6B42F6B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B3B9CC-503C-5549-B3D7-E181F4C16E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FE5B687-F82C-2F43-B2AC-62F319569D0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A9B9EE-BF40-EB4F-BE68-DFAB0A69C6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C1F091-3E4B-8E48-BF80-22E8EBD4320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32B6AB-A189-9B4E-9320-B1ED8E39DC05}"/>
              </a:ext>
            </a:extLst>
          </p:cNvPr>
          <p:cNvSpPr>
            <a:spLocks noGrp="1"/>
          </p:cNvSpPr>
          <p:nvPr>
            <p:ph type="dt" sz="half" idx="10"/>
          </p:nvPr>
        </p:nvSpPr>
        <p:spPr/>
        <p:txBody>
          <a:bodyPr/>
          <a:lstStyle/>
          <a:p>
            <a:fld id="{8771B19A-6C28-BB40-9265-AC4042E1CE94}" type="datetimeFigureOut">
              <a:rPr lang="en-US" smtClean="0"/>
              <a:t>5/25/18</a:t>
            </a:fld>
            <a:endParaRPr lang="en-US"/>
          </a:p>
        </p:txBody>
      </p:sp>
      <p:sp>
        <p:nvSpPr>
          <p:cNvPr id="8" name="Footer Placeholder 7">
            <a:extLst>
              <a:ext uri="{FF2B5EF4-FFF2-40B4-BE49-F238E27FC236}">
                <a16:creationId xmlns:a16="http://schemas.microsoft.com/office/drawing/2014/main" id="{FA971127-D26E-3E4A-AFCD-39D8EC7A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423311-2E94-C947-9190-A3C225DF7348}"/>
              </a:ext>
            </a:extLst>
          </p:cNvPr>
          <p:cNvSpPr>
            <a:spLocks noGrp="1"/>
          </p:cNvSpPr>
          <p:nvPr>
            <p:ph type="sldNum" sz="quarter" idx="12"/>
          </p:nvPr>
        </p:nvSpPr>
        <p:spPr/>
        <p:txBody>
          <a:bodyPr/>
          <a:lstStyle/>
          <a:p>
            <a:fld id="{A3AC8D97-AA83-E441-A9EB-D635DC4ACBC3}" type="slidenum">
              <a:rPr lang="en-US" smtClean="0"/>
              <a:t>‹#›</a:t>
            </a:fld>
            <a:endParaRPr lang="en-US"/>
          </a:p>
        </p:txBody>
      </p:sp>
    </p:spTree>
    <p:extLst>
      <p:ext uri="{BB962C8B-B14F-4D97-AF65-F5344CB8AC3E}">
        <p14:creationId xmlns:p14="http://schemas.microsoft.com/office/powerpoint/2010/main" val="94430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B3D45-FBBE-4849-AC11-2D3346EE364F}"/>
              </a:ext>
            </a:extLst>
          </p:cNvPr>
          <p:cNvSpPr>
            <a:spLocks noGrp="1"/>
          </p:cNvSpPr>
          <p:nvPr>
            <p:ph type="title"/>
          </p:nvPr>
        </p:nvSpPr>
        <p:spPr>
          <a:xfrm>
            <a:off x="838200" y="365126"/>
            <a:ext cx="10515600" cy="877888"/>
          </a:xfrm>
        </p:spPr>
        <p:txBody>
          <a:bodyPr>
            <a:normAutofit/>
          </a:bodyPr>
          <a:lstStyle>
            <a:lvl1pPr>
              <a:defRPr sz="3600" b="1">
                <a:solidFill>
                  <a:schemeClr val="accent5">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94048930-EC9B-6E48-8D97-D89FC1FDCDAC}"/>
              </a:ext>
            </a:extLst>
          </p:cNvPr>
          <p:cNvSpPr>
            <a:spLocks noGrp="1"/>
          </p:cNvSpPr>
          <p:nvPr>
            <p:ph type="dt" sz="half" idx="10"/>
          </p:nvPr>
        </p:nvSpPr>
        <p:spPr/>
        <p:txBody>
          <a:bodyPr/>
          <a:lstStyle/>
          <a:p>
            <a:fld id="{8771B19A-6C28-BB40-9265-AC4042E1CE94}" type="datetimeFigureOut">
              <a:rPr lang="en-US" smtClean="0"/>
              <a:t>5/25/18</a:t>
            </a:fld>
            <a:endParaRPr lang="en-US"/>
          </a:p>
        </p:txBody>
      </p:sp>
      <p:sp>
        <p:nvSpPr>
          <p:cNvPr id="4" name="Footer Placeholder 3">
            <a:extLst>
              <a:ext uri="{FF2B5EF4-FFF2-40B4-BE49-F238E27FC236}">
                <a16:creationId xmlns:a16="http://schemas.microsoft.com/office/drawing/2014/main" id="{020F0398-7584-5848-BFDD-1A4B495E3F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713400-C803-1146-8464-58FCE9D78AEF}"/>
              </a:ext>
            </a:extLst>
          </p:cNvPr>
          <p:cNvSpPr>
            <a:spLocks noGrp="1"/>
          </p:cNvSpPr>
          <p:nvPr>
            <p:ph type="sldNum" sz="quarter" idx="12"/>
          </p:nvPr>
        </p:nvSpPr>
        <p:spPr/>
        <p:txBody>
          <a:bodyPr/>
          <a:lstStyle/>
          <a:p>
            <a:fld id="{A3AC8D97-AA83-E441-A9EB-D635DC4ACBC3}" type="slidenum">
              <a:rPr lang="en-US" smtClean="0"/>
              <a:t>‹#›</a:t>
            </a:fld>
            <a:endParaRPr lang="en-US"/>
          </a:p>
        </p:txBody>
      </p:sp>
    </p:spTree>
    <p:extLst>
      <p:ext uri="{BB962C8B-B14F-4D97-AF65-F5344CB8AC3E}">
        <p14:creationId xmlns:p14="http://schemas.microsoft.com/office/powerpoint/2010/main" val="2174794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A8E0C6-AAF2-7840-958D-F9A7BE229A59}"/>
              </a:ext>
            </a:extLst>
          </p:cNvPr>
          <p:cNvSpPr>
            <a:spLocks noGrp="1"/>
          </p:cNvSpPr>
          <p:nvPr>
            <p:ph type="dt" sz="half" idx="10"/>
          </p:nvPr>
        </p:nvSpPr>
        <p:spPr/>
        <p:txBody>
          <a:bodyPr/>
          <a:lstStyle/>
          <a:p>
            <a:fld id="{8771B19A-6C28-BB40-9265-AC4042E1CE94}" type="datetimeFigureOut">
              <a:rPr lang="en-US" smtClean="0"/>
              <a:t>5/25/18</a:t>
            </a:fld>
            <a:endParaRPr lang="en-US"/>
          </a:p>
        </p:txBody>
      </p:sp>
      <p:sp>
        <p:nvSpPr>
          <p:cNvPr id="3" name="Footer Placeholder 2">
            <a:extLst>
              <a:ext uri="{FF2B5EF4-FFF2-40B4-BE49-F238E27FC236}">
                <a16:creationId xmlns:a16="http://schemas.microsoft.com/office/drawing/2014/main" id="{BE8C8092-0EAB-314D-8565-46BC8C95B9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790F5E-E151-4B42-96D4-096CC81A2FDD}"/>
              </a:ext>
            </a:extLst>
          </p:cNvPr>
          <p:cNvSpPr>
            <a:spLocks noGrp="1"/>
          </p:cNvSpPr>
          <p:nvPr>
            <p:ph type="sldNum" sz="quarter" idx="12"/>
          </p:nvPr>
        </p:nvSpPr>
        <p:spPr/>
        <p:txBody>
          <a:bodyPr/>
          <a:lstStyle/>
          <a:p>
            <a:fld id="{A3AC8D97-AA83-E441-A9EB-D635DC4ACBC3}" type="slidenum">
              <a:rPr lang="en-US" smtClean="0"/>
              <a:t>‹#›</a:t>
            </a:fld>
            <a:endParaRPr lang="en-US"/>
          </a:p>
        </p:txBody>
      </p:sp>
    </p:spTree>
    <p:extLst>
      <p:ext uri="{BB962C8B-B14F-4D97-AF65-F5344CB8AC3E}">
        <p14:creationId xmlns:p14="http://schemas.microsoft.com/office/powerpoint/2010/main" val="552215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06791-31F5-634C-BBB6-BADBDBA548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BB39E4-9116-6D40-BFEE-D75CD721E9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0BF738-8D60-7A49-81D3-8AE0381909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F25218-6ABB-4D41-976B-2A39FCA95FE8}"/>
              </a:ext>
            </a:extLst>
          </p:cNvPr>
          <p:cNvSpPr>
            <a:spLocks noGrp="1"/>
          </p:cNvSpPr>
          <p:nvPr>
            <p:ph type="dt" sz="half" idx="10"/>
          </p:nvPr>
        </p:nvSpPr>
        <p:spPr/>
        <p:txBody>
          <a:bodyPr/>
          <a:lstStyle/>
          <a:p>
            <a:fld id="{8771B19A-6C28-BB40-9265-AC4042E1CE94}" type="datetimeFigureOut">
              <a:rPr lang="en-US" smtClean="0"/>
              <a:t>5/25/18</a:t>
            </a:fld>
            <a:endParaRPr lang="en-US"/>
          </a:p>
        </p:txBody>
      </p:sp>
      <p:sp>
        <p:nvSpPr>
          <p:cNvPr id="6" name="Footer Placeholder 5">
            <a:extLst>
              <a:ext uri="{FF2B5EF4-FFF2-40B4-BE49-F238E27FC236}">
                <a16:creationId xmlns:a16="http://schemas.microsoft.com/office/drawing/2014/main" id="{99CEA12D-C82B-D347-B427-163CFD7184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EDB8F4-8AB0-B846-B249-97594C3F29B0}"/>
              </a:ext>
            </a:extLst>
          </p:cNvPr>
          <p:cNvSpPr>
            <a:spLocks noGrp="1"/>
          </p:cNvSpPr>
          <p:nvPr>
            <p:ph type="sldNum" sz="quarter" idx="12"/>
          </p:nvPr>
        </p:nvSpPr>
        <p:spPr/>
        <p:txBody>
          <a:bodyPr/>
          <a:lstStyle/>
          <a:p>
            <a:fld id="{A3AC8D97-AA83-E441-A9EB-D635DC4ACBC3}" type="slidenum">
              <a:rPr lang="en-US" smtClean="0"/>
              <a:t>‹#›</a:t>
            </a:fld>
            <a:endParaRPr lang="en-US"/>
          </a:p>
        </p:txBody>
      </p:sp>
    </p:spTree>
    <p:extLst>
      <p:ext uri="{BB962C8B-B14F-4D97-AF65-F5344CB8AC3E}">
        <p14:creationId xmlns:p14="http://schemas.microsoft.com/office/powerpoint/2010/main" val="258633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D173A-E3B4-C147-99F9-52D995FAB7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A46763-62A5-0E4C-87D2-10F52C158E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A874FB-634D-2A4F-8639-0285E58EFF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24CCD3-55AB-4546-BC4E-8EDD167EDCAF}"/>
              </a:ext>
            </a:extLst>
          </p:cNvPr>
          <p:cNvSpPr>
            <a:spLocks noGrp="1"/>
          </p:cNvSpPr>
          <p:nvPr>
            <p:ph type="dt" sz="half" idx="10"/>
          </p:nvPr>
        </p:nvSpPr>
        <p:spPr/>
        <p:txBody>
          <a:bodyPr/>
          <a:lstStyle/>
          <a:p>
            <a:fld id="{8771B19A-6C28-BB40-9265-AC4042E1CE94}" type="datetimeFigureOut">
              <a:rPr lang="en-US" smtClean="0"/>
              <a:t>5/25/18</a:t>
            </a:fld>
            <a:endParaRPr lang="en-US"/>
          </a:p>
        </p:txBody>
      </p:sp>
      <p:sp>
        <p:nvSpPr>
          <p:cNvPr id="6" name="Footer Placeholder 5">
            <a:extLst>
              <a:ext uri="{FF2B5EF4-FFF2-40B4-BE49-F238E27FC236}">
                <a16:creationId xmlns:a16="http://schemas.microsoft.com/office/drawing/2014/main" id="{6D5ED634-9268-B84D-B0EA-D894E1FC3E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FE6964-4066-EF44-AE35-6DC912AEA0C1}"/>
              </a:ext>
            </a:extLst>
          </p:cNvPr>
          <p:cNvSpPr>
            <a:spLocks noGrp="1"/>
          </p:cNvSpPr>
          <p:nvPr>
            <p:ph type="sldNum" sz="quarter" idx="12"/>
          </p:nvPr>
        </p:nvSpPr>
        <p:spPr/>
        <p:txBody>
          <a:bodyPr/>
          <a:lstStyle/>
          <a:p>
            <a:fld id="{A3AC8D97-AA83-E441-A9EB-D635DC4ACBC3}" type="slidenum">
              <a:rPr lang="en-US" smtClean="0"/>
              <a:t>‹#›</a:t>
            </a:fld>
            <a:endParaRPr lang="en-US"/>
          </a:p>
        </p:txBody>
      </p:sp>
    </p:spTree>
    <p:extLst>
      <p:ext uri="{BB962C8B-B14F-4D97-AF65-F5344CB8AC3E}">
        <p14:creationId xmlns:p14="http://schemas.microsoft.com/office/powerpoint/2010/main" val="4294136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47EA03-7DD5-9547-B125-B9C232AD6D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069050-4C2A-A74F-A8D3-2B558B4F9C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F71F48-06A8-5A41-9F9D-26AA1A95DF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71B19A-6C28-BB40-9265-AC4042E1CE94}" type="datetimeFigureOut">
              <a:rPr lang="en-US" smtClean="0"/>
              <a:t>5/25/18</a:t>
            </a:fld>
            <a:endParaRPr lang="en-US"/>
          </a:p>
        </p:txBody>
      </p:sp>
      <p:sp>
        <p:nvSpPr>
          <p:cNvPr id="5" name="Footer Placeholder 4">
            <a:extLst>
              <a:ext uri="{FF2B5EF4-FFF2-40B4-BE49-F238E27FC236}">
                <a16:creationId xmlns:a16="http://schemas.microsoft.com/office/drawing/2014/main" id="{D4D0152A-A9FD-9E4D-B8B2-9B12A9A3CF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5297DD-8F5E-7945-BB60-7DE8DFC732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AC8D97-AA83-E441-A9EB-D635DC4ACBC3}" type="slidenum">
              <a:rPr lang="en-US" smtClean="0"/>
              <a:t>‹#›</a:t>
            </a:fld>
            <a:endParaRPr lang="en-US"/>
          </a:p>
        </p:txBody>
      </p:sp>
    </p:spTree>
    <p:extLst>
      <p:ext uri="{BB962C8B-B14F-4D97-AF65-F5344CB8AC3E}">
        <p14:creationId xmlns:p14="http://schemas.microsoft.com/office/powerpoint/2010/main" val="3859735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tiff"/><Relationship Id="rId7" Type="http://schemas.openxmlformats.org/officeDocument/2006/relationships/image" Target="../media/image22.png"/><Relationship Id="rId2" Type="http://schemas.openxmlformats.org/officeDocument/2006/relationships/image" Target="../media/image17.tiff"/><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nul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gif"/><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gif"/><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432EA-5F05-D741-A599-D0D6B1F30367}"/>
              </a:ext>
            </a:extLst>
          </p:cNvPr>
          <p:cNvSpPr>
            <a:spLocks noGrp="1"/>
          </p:cNvSpPr>
          <p:nvPr>
            <p:ph type="ctrTitle"/>
          </p:nvPr>
        </p:nvSpPr>
        <p:spPr>
          <a:xfrm>
            <a:off x="823845" y="1568809"/>
            <a:ext cx="10514715" cy="1761744"/>
          </a:xfrm>
        </p:spPr>
        <p:txBody>
          <a:bodyPr>
            <a:normAutofit/>
          </a:bodyPr>
          <a:lstStyle/>
          <a:p>
            <a:r>
              <a:rPr lang="en-US" sz="4000" dirty="0">
                <a:solidFill>
                  <a:schemeClr val="accent5">
                    <a:lumMod val="75000"/>
                  </a:schemeClr>
                </a:solidFill>
                <a:latin typeface="Abadi MT Condensed Light" panose="020B0306030101010103" pitchFamily="34" charset="77"/>
              </a:rPr>
              <a:t>Geostationary observations of aerosols and opportunities for air quality applications in North America</a:t>
            </a:r>
          </a:p>
        </p:txBody>
      </p:sp>
      <p:sp>
        <p:nvSpPr>
          <p:cNvPr id="3" name="Subtitle 2">
            <a:extLst>
              <a:ext uri="{FF2B5EF4-FFF2-40B4-BE49-F238E27FC236}">
                <a16:creationId xmlns:a16="http://schemas.microsoft.com/office/drawing/2014/main" id="{FABCC1CF-B6F1-744F-BACB-E5BF66E149A0}"/>
              </a:ext>
            </a:extLst>
          </p:cNvPr>
          <p:cNvSpPr>
            <a:spLocks noGrp="1"/>
          </p:cNvSpPr>
          <p:nvPr>
            <p:ph type="subTitle" idx="1"/>
          </p:nvPr>
        </p:nvSpPr>
        <p:spPr>
          <a:xfrm>
            <a:off x="1529973" y="3461657"/>
            <a:ext cx="9144000" cy="1162593"/>
          </a:xfrm>
        </p:spPr>
        <p:txBody>
          <a:bodyPr>
            <a:normAutofit/>
          </a:bodyPr>
          <a:lstStyle/>
          <a:p>
            <a:r>
              <a:rPr lang="en-US" sz="2000" b="1" dirty="0"/>
              <a:t>Mian Chin</a:t>
            </a:r>
          </a:p>
          <a:p>
            <a:r>
              <a:rPr lang="en-US" sz="1800" dirty="0"/>
              <a:t>On behalf of the GEO-CAPE Aerosol Working Group</a:t>
            </a:r>
          </a:p>
          <a:p>
            <a:pPr>
              <a:spcBef>
                <a:spcPts val="400"/>
              </a:spcBef>
            </a:pPr>
            <a:r>
              <a:rPr lang="en-US" sz="1800" dirty="0"/>
              <a:t>Report at the TEMPO 2018 workshop, Boulder CO</a:t>
            </a:r>
          </a:p>
        </p:txBody>
      </p:sp>
      <p:pic>
        <p:nvPicPr>
          <p:cNvPr id="5" name="Picture 4">
            <a:extLst>
              <a:ext uri="{FF2B5EF4-FFF2-40B4-BE49-F238E27FC236}">
                <a16:creationId xmlns:a16="http://schemas.microsoft.com/office/drawing/2014/main" id="{FCDB1D3B-AEE8-ED4B-B823-DD3370611EFE}"/>
              </a:ext>
            </a:extLst>
          </p:cNvPr>
          <p:cNvPicPr>
            <a:picLocks noChangeAspect="1"/>
          </p:cNvPicPr>
          <p:nvPr/>
        </p:nvPicPr>
        <p:blipFill>
          <a:blip r:embed="rId2"/>
          <a:stretch>
            <a:fillRect/>
          </a:stretch>
        </p:blipFill>
        <p:spPr>
          <a:xfrm>
            <a:off x="2484895" y="469567"/>
            <a:ext cx="2338470" cy="1005840"/>
          </a:xfrm>
          <a:prstGeom prst="rect">
            <a:avLst/>
          </a:prstGeom>
        </p:spPr>
      </p:pic>
      <p:pic>
        <p:nvPicPr>
          <p:cNvPr id="1028" name="Picture 4" descr="Image result for GEO-CAPE logo">
            <a:extLst>
              <a:ext uri="{FF2B5EF4-FFF2-40B4-BE49-F238E27FC236}">
                <a16:creationId xmlns:a16="http://schemas.microsoft.com/office/drawing/2014/main" id="{5CC78D85-09B9-BA49-A669-5CDE9907D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9859" y="469567"/>
            <a:ext cx="5029200" cy="10042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E532D49-9F9A-9745-BD10-8408B8EA3C66}"/>
              </a:ext>
            </a:extLst>
          </p:cNvPr>
          <p:cNvSpPr txBox="1"/>
          <p:nvPr/>
        </p:nvSpPr>
        <p:spPr>
          <a:xfrm>
            <a:off x="823845" y="4719234"/>
            <a:ext cx="10662834"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Patricia Castellanos, Robert Chatfield, Mian Chin, </a:t>
            </a:r>
            <a:r>
              <a:rPr lang="en-US" dirty="0" err="1">
                <a:latin typeface="Arial" panose="020B0604020202020204" pitchFamily="34" charset="0"/>
                <a:cs typeface="Arial" panose="020B0604020202020204" pitchFamily="34" charset="0"/>
              </a:rPr>
              <a:t>Pubu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Ciren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Arlindo</a:t>
            </a:r>
            <a:r>
              <a:rPr lang="en-US" dirty="0">
                <a:latin typeface="Arial" panose="020B0604020202020204" pitchFamily="34" charset="0"/>
                <a:cs typeface="Arial" panose="020B0604020202020204" pitchFamily="34" charset="0"/>
              </a:rPr>
              <a:t> da Silva, Santiago </a:t>
            </a:r>
            <a:r>
              <a:rPr lang="en-US" dirty="0" err="1">
                <a:latin typeface="Arial" panose="020B0604020202020204" pitchFamily="34" charset="0"/>
                <a:cs typeface="Arial" panose="020B0604020202020204" pitchFamily="34" charset="0"/>
              </a:rPr>
              <a:t>Gasso</a:t>
            </a:r>
            <a:r>
              <a:rPr lang="en-US" dirty="0">
                <a:latin typeface="Arial" panose="020B0604020202020204" pitchFamily="34" charset="0"/>
                <a:cs typeface="Arial" panose="020B0604020202020204" pitchFamily="34" charset="0"/>
              </a:rPr>
              <a:t>, Hiren </a:t>
            </a:r>
            <a:r>
              <a:rPr lang="en-US" dirty="0" err="1">
                <a:latin typeface="Arial" panose="020B0604020202020204" pitchFamily="34" charset="0"/>
                <a:cs typeface="Arial" panose="020B0604020202020204" pitchFamily="34" charset="0"/>
              </a:rPr>
              <a:t>Jethva</a:t>
            </a:r>
            <a:r>
              <a:rPr lang="en-US" dirty="0">
                <a:latin typeface="Arial" panose="020B0604020202020204" pitchFamily="34" charset="0"/>
                <a:cs typeface="Arial" panose="020B0604020202020204" pitchFamily="34" charset="0"/>
              </a:rPr>
              <a:t>, Shobha </a:t>
            </a:r>
            <a:r>
              <a:rPr lang="en-US" dirty="0" err="1">
                <a:latin typeface="Arial" panose="020B0604020202020204" pitchFamily="34" charset="0"/>
                <a:cs typeface="Arial" panose="020B0604020202020204" pitchFamily="34" charset="0"/>
              </a:rPr>
              <a:t>Kondragonta</a:t>
            </a:r>
            <a:r>
              <a:rPr lang="en-US" dirty="0">
                <a:latin typeface="Arial" panose="020B0604020202020204" pitchFamily="34" charset="0"/>
                <a:cs typeface="Arial" panose="020B0604020202020204" pitchFamily="34" charset="0"/>
              </a:rPr>
              <a:t>, Alexei </a:t>
            </a:r>
            <a:r>
              <a:rPr lang="en-US" dirty="0" err="1">
                <a:latin typeface="Arial" panose="020B0604020202020204" pitchFamily="34" charset="0"/>
                <a:cs typeface="Arial" panose="020B0604020202020204" pitchFamily="34" charset="0"/>
              </a:rPr>
              <a:t>Lyapustin</a:t>
            </a:r>
            <a:r>
              <a:rPr lang="en-US" dirty="0">
                <a:latin typeface="Arial" panose="020B0604020202020204" pitchFamily="34" charset="0"/>
                <a:cs typeface="Arial" panose="020B0604020202020204" pitchFamily="34" charset="0"/>
              </a:rPr>
              <a:t>, Shana </a:t>
            </a:r>
            <a:r>
              <a:rPr lang="en-US" dirty="0" err="1">
                <a:latin typeface="Arial" panose="020B0604020202020204" pitchFamily="34" charset="0"/>
                <a:cs typeface="Arial" panose="020B0604020202020204" pitchFamily="34" charset="0"/>
              </a:rPr>
              <a:t>Mattoo</a:t>
            </a:r>
            <a:r>
              <a:rPr lang="en-US" dirty="0">
                <a:latin typeface="Arial" panose="020B0604020202020204" pitchFamily="34" charset="0"/>
                <a:cs typeface="Arial" panose="020B0604020202020204" pitchFamily="34" charset="0"/>
              </a:rPr>
              <a:t>, Lorraine Remer, </a:t>
            </a:r>
            <a:r>
              <a:rPr lang="en-US" dirty="0" err="1">
                <a:latin typeface="Arial" panose="020B0604020202020204" pitchFamily="34" charset="0"/>
                <a:cs typeface="Arial" panose="020B0604020202020204" pitchFamily="34" charset="0"/>
              </a:rPr>
              <a:t>Meytar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Sorekhamer</a:t>
            </a:r>
            <a:r>
              <a:rPr lang="en-US" dirty="0">
                <a:latin typeface="Arial" panose="020B0604020202020204" pitchFamily="34" charset="0"/>
                <a:cs typeface="Arial" panose="020B0604020202020204" pitchFamily="34" charset="0"/>
              </a:rPr>
              <a:t>, Steve </a:t>
            </a:r>
            <a:r>
              <a:rPr lang="en-US" dirty="0" err="1">
                <a:latin typeface="Arial" panose="020B0604020202020204" pitchFamily="34" charset="0"/>
                <a:cs typeface="Arial" panose="020B0604020202020204" pitchFamily="34" charset="0"/>
              </a:rPr>
              <a:t>Superczynki</a:t>
            </a:r>
            <a:r>
              <a:rPr lang="en-US" dirty="0">
                <a:latin typeface="Arial" panose="020B0604020202020204" pitchFamily="34" charset="0"/>
                <a:cs typeface="Arial" panose="020B0604020202020204" pitchFamily="34" charset="0"/>
              </a:rPr>
              <a:t>, Qian Tan, Omar Torres, Jun Wang &amp; group, </a:t>
            </a:r>
            <a:r>
              <a:rPr lang="en-US" dirty="0" err="1">
                <a:latin typeface="Arial" panose="020B0604020202020204" pitchFamily="34" charset="0"/>
                <a:cs typeface="Arial" panose="020B0604020202020204" pitchFamily="34" charset="0"/>
              </a:rPr>
              <a:t>Yujie</a:t>
            </a:r>
            <a:r>
              <a:rPr lang="en-US" dirty="0">
                <a:latin typeface="Arial" panose="020B0604020202020204" pitchFamily="34" charset="0"/>
                <a:cs typeface="Arial" panose="020B0604020202020204" pitchFamily="34" charset="0"/>
              </a:rPr>
              <a:t> Wang, Yasuko Yoshida, Hongbin Yu, Yang Zhang</a:t>
            </a:r>
          </a:p>
        </p:txBody>
      </p:sp>
    </p:spTree>
    <p:extLst>
      <p:ext uri="{BB962C8B-B14F-4D97-AF65-F5344CB8AC3E}">
        <p14:creationId xmlns:p14="http://schemas.microsoft.com/office/powerpoint/2010/main" val="467652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6F2E2-AC45-C14D-BC54-C6C8120E2F0E}"/>
              </a:ext>
            </a:extLst>
          </p:cNvPr>
          <p:cNvSpPr>
            <a:spLocks noGrp="1"/>
          </p:cNvSpPr>
          <p:nvPr>
            <p:ph type="title"/>
          </p:nvPr>
        </p:nvSpPr>
        <p:spPr>
          <a:xfrm>
            <a:off x="802244" y="120525"/>
            <a:ext cx="10515600" cy="704976"/>
          </a:xfrm>
        </p:spPr>
        <p:txBody>
          <a:bodyPr/>
          <a:lstStyle/>
          <a:p>
            <a:r>
              <a:rPr lang="en-US" dirty="0"/>
              <a:t>Examples of retrieving aerosol plume height</a:t>
            </a:r>
          </a:p>
        </p:txBody>
      </p:sp>
      <p:grpSp>
        <p:nvGrpSpPr>
          <p:cNvPr id="4" name="Group 3">
            <a:extLst>
              <a:ext uri="{FF2B5EF4-FFF2-40B4-BE49-F238E27FC236}">
                <a16:creationId xmlns:a16="http://schemas.microsoft.com/office/drawing/2014/main" id="{B7940D3C-055F-3C40-A349-8ADA5845DF18}"/>
              </a:ext>
            </a:extLst>
          </p:cNvPr>
          <p:cNvGrpSpPr>
            <a:grpSpLocks noChangeAspect="1"/>
          </p:cNvGrpSpPr>
          <p:nvPr/>
        </p:nvGrpSpPr>
        <p:grpSpPr>
          <a:xfrm>
            <a:off x="1180725" y="1181260"/>
            <a:ext cx="9771012" cy="2636781"/>
            <a:chOff x="6571801" y="1320360"/>
            <a:chExt cx="11429419" cy="3084316"/>
          </a:xfrm>
        </p:grpSpPr>
        <p:pic>
          <p:nvPicPr>
            <p:cNvPr id="5" name="Picture 4">
              <a:extLst>
                <a:ext uri="{FF2B5EF4-FFF2-40B4-BE49-F238E27FC236}">
                  <a16:creationId xmlns:a16="http://schemas.microsoft.com/office/drawing/2014/main" id="{289BAE6B-92B6-E545-A799-DC1DFA9A159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571801" y="1343739"/>
              <a:ext cx="5269600" cy="2574676"/>
            </a:xfrm>
            <a:prstGeom prst="rect">
              <a:avLst/>
            </a:prstGeom>
          </p:spPr>
        </p:pic>
        <p:pic>
          <p:nvPicPr>
            <p:cNvPr id="6" name="Picture 5">
              <a:extLst>
                <a:ext uri="{FF2B5EF4-FFF2-40B4-BE49-F238E27FC236}">
                  <a16:creationId xmlns:a16="http://schemas.microsoft.com/office/drawing/2014/main" id="{4730422E-0544-BF4D-BE24-D8795DA75F6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64227" y="1320360"/>
              <a:ext cx="5836993" cy="3084316"/>
            </a:xfrm>
            <a:prstGeom prst="rect">
              <a:avLst/>
            </a:prstGeom>
          </p:spPr>
        </p:pic>
      </p:grpSp>
      <p:sp>
        <p:nvSpPr>
          <p:cNvPr id="7" name="TextBox 6">
            <a:extLst>
              <a:ext uri="{FF2B5EF4-FFF2-40B4-BE49-F238E27FC236}">
                <a16:creationId xmlns:a16="http://schemas.microsoft.com/office/drawing/2014/main" id="{755B42DD-67EA-4148-AFEB-B80F5506BEF7}"/>
              </a:ext>
            </a:extLst>
          </p:cNvPr>
          <p:cNvSpPr txBox="1"/>
          <p:nvPr/>
        </p:nvSpPr>
        <p:spPr>
          <a:xfrm>
            <a:off x="2294089" y="829936"/>
            <a:ext cx="7531909"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Dust plume height retrieval with O2-A and -B band (Jun Wang et al.)</a:t>
            </a:r>
          </a:p>
        </p:txBody>
      </p:sp>
      <p:sp>
        <p:nvSpPr>
          <p:cNvPr id="9" name="TextBox 8">
            <a:extLst>
              <a:ext uri="{FF2B5EF4-FFF2-40B4-BE49-F238E27FC236}">
                <a16:creationId xmlns:a16="http://schemas.microsoft.com/office/drawing/2014/main" id="{08DF1C5B-BCBC-2E44-BEBB-7A28DF8AA8F3}"/>
              </a:ext>
            </a:extLst>
          </p:cNvPr>
          <p:cNvSpPr txBox="1"/>
          <p:nvPr/>
        </p:nvSpPr>
        <p:spPr>
          <a:xfrm>
            <a:off x="4152706" y="3229784"/>
            <a:ext cx="1989391"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(Xu, Wang et al., GRL)</a:t>
            </a:r>
          </a:p>
        </p:txBody>
      </p:sp>
      <p:pic>
        <p:nvPicPr>
          <p:cNvPr id="10" name="Picture 9">
            <a:extLst>
              <a:ext uri="{FF2B5EF4-FFF2-40B4-BE49-F238E27FC236}">
                <a16:creationId xmlns:a16="http://schemas.microsoft.com/office/drawing/2014/main" id="{5881501D-39EF-1C43-912E-31A9ACC0A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0725" y="4479311"/>
            <a:ext cx="3886200" cy="971550"/>
          </a:xfrm>
          <a:prstGeom prst="rect">
            <a:avLst/>
          </a:prstGeom>
        </p:spPr>
      </p:pic>
      <p:pic>
        <p:nvPicPr>
          <p:cNvPr id="11" name="Picture 10">
            <a:extLst>
              <a:ext uri="{FF2B5EF4-FFF2-40B4-BE49-F238E27FC236}">
                <a16:creationId xmlns:a16="http://schemas.microsoft.com/office/drawing/2014/main" id="{0A4C515C-CAB5-554A-B425-80487751AC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0725" y="5516375"/>
            <a:ext cx="3886200" cy="971550"/>
          </a:xfrm>
          <a:prstGeom prst="rect">
            <a:avLst/>
          </a:prstGeom>
        </p:spPr>
      </p:pic>
      <p:pic>
        <p:nvPicPr>
          <p:cNvPr id="12" name="Picture 11">
            <a:extLst>
              <a:ext uri="{FF2B5EF4-FFF2-40B4-BE49-F238E27FC236}">
                <a16:creationId xmlns:a16="http://schemas.microsoft.com/office/drawing/2014/main" id="{89903D16-A0FD-C64B-9372-856E3F5479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5882" y="5497789"/>
            <a:ext cx="1028700" cy="1028700"/>
          </a:xfrm>
          <a:prstGeom prst="rect">
            <a:avLst/>
          </a:prstGeom>
        </p:spPr>
      </p:pic>
      <p:pic>
        <p:nvPicPr>
          <p:cNvPr id="13" name="Picture 12">
            <a:extLst>
              <a:ext uri="{FF2B5EF4-FFF2-40B4-BE49-F238E27FC236}">
                <a16:creationId xmlns:a16="http://schemas.microsoft.com/office/drawing/2014/main" id="{84992941-B18E-3544-B075-E09568F2A0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5882" y="4458770"/>
            <a:ext cx="1028700" cy="1028700"/>
          </a:xfrm>
          <a:prstGeom prst="rect">
            <a:avLst/>
          </a:prstGeom>
        </p:spPr>
      </p:pic>
      <p:sp>
        <p:nvSpPr>
          <p:cNvPr id="14" name="TextBox 13">
            <a:extLst>
              <a:ext uri="{FF2B5EF4-FFF2-40B4-BE49-F238E27FC236}">
                <a16:creationId xmlns:a16="http://schemas.microsoft.com/office/drawing/2014/main" id="{3671D453-E249-AB45-A250-3E97DBAB82E3}"/>
              </a:ext>
            </a:extLst>
          </p:cNvPr>
          <p:cNvSpPr txBox="1"/>
          <p:nvPr/>
        </p:nvSpPr>
        <p:spPr>
          <a:xfrm>
            <a:off x="1180725" y="3965149"/>
            <a:ext cx="9771012"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Smoke plume height retrieval with thermal contrast over Asia, </a:t>
            </a:r>
            <a:r>
              <a:rPr lang="en-US" sz="1600" b="1" dirty="0" err="1">
                <a:latin typeface="Arial" panose="020B0604020202020204" pitchFamily="34" charset="0"/>
                <a:cs typeface="Arial" panose="020B0604020202020204" pitchFamily="34" charset="0"/>
              </a:rPr>
              <a:t>Himawari</a:t>
            </a:r>
            <a:r>
              <a:rPr lang="en-US" sz="1600" b="1" dirty="0">
                <a:latin typeface="Arial" panose="020B0604020202020204" pitchFamily="34" charset="0"/>
                <a:cs typeface="Arial" panose="020B0604020202020204" pitchFamily="34" charset="0"/>
              </a:rPr>
              <a:t> data (Alexei </a:t>
            </a:r>
            <a:r>
              <a:rPr lang="en-US" sz="1600" b="1" dirty="0" err="1">
                <a:latin typeface="Arial" panose="020B0604020202020204" pitchFamily="34" charset="0"/>
                <a:cs typeface="Arial" panose="020B0604020202020204" pitchFamily="34" charset="0"/>
              </a:rPr>
              <a:t>Lyapustin</a:t>
            </a:r>
            <a:r>
              <a:rPr lang="en-US" sz="1600" b="1" dirty="0">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9922335C-11CF-0749-A7B7-B6053CED2A96}"/>
              </a:ext>
            </a:extLst>
          </p:cNvPr>
          <p:cNvSpPr txBox="1"/>
          <p:nvPr/>
        </p:nvSpPr>
        <p:spPr>
          <a:xfrm>
            <a:off x="1478488" y="4211928"/>
            <a:ext cx="4886094" cy="276999"/>
          </a:xfrm>
          <a:prstGeom prst="rect">
            <a:avLst/>
          </a:prstGeom>
          <a:noFill/>
        </p:spPr>
        <p:txBody>
          <a:bodyPr wrap="square" rtlCol="0">
            <a:spAutoFit/>
          </a:bodyPr>
          <a:lstStyle/>
          <a:p>
            <a:r>
              <a:rPr lang="en-US" sz="1200" b="1" dirty="0">
                <a:latin typeface="+mj-lt"/>
              </a:rPr>
              <a:t>RGB                    CM                  AOD</a:t>
            </a:r>
            <a:r>
              <a:rPr lang="en-US" sz="1200" b="1" baseline="-25000" dirty="0">
                <a:latin typeface="+mj-lt"/>
              </a:rPr>
              <a:t>0.47</a:t>
            </a:r>
            <a:r>
              <a:rPr lang="en-US" sz="1200" b="1" dirty="0">
                <a:latin typeface="+mj-lt"/>
              </a:rPr>
              <a:t>               </a:t>
            </a:r>
            <a:r>
              <a:rPr lang="en-US" sz="1200" b="1" dirty="0"/>
              <a:t>Tb</a:t>
            </a:r>
            <a:r>
              <a:rPr lang="en-US" sz="1200" b="1" baseline="-25000" dirty="0"/>
              <a:t>11</a:t>
            </a:r>
            <a:r>
              <a:rPr lang="en-US" sz="1200" b="1" dirty="0"/>
              <a:t> (K)                       </a:t>
            </a:r>
            <a:r>
              <a:rPr lang="en-US" sz="1200" b="1" dirty="0">
                <a:latin typeface="+mj-lt"/>
              </a:rPr>
              <a:t>H</a:t>
            </a:r>
            <a:r>
              <a:rPr lang="en-US" sz="1200" b="1" baseline="30000" dirty="0">
                <a:latin typeface="+mj-lt"/>
              </a:rPr>
              <a:t>s</a:t>
            </a:r>
            <a:r>
              <a:rPr lang="en-US" sz="1200" b="1" dirty="0">
                <a:latin typeface="+mj-lt"/>
              </a:rPr>
              <a:t> (km)</a:t>
            </a:r>
            <a:endParaRPr lang="en-US" sz="1200" b="1" baseline="-25000" dirty="0">
              <a:latin typeface="+mj-lt"/>
            </a:endParaRPr>
          </a:p>
        </p:txBody>
      </p:sp>
      <p:grpSp>
        <p:nvGrpSpPr>
          <p:cNvPr id="16" name="Group 15">
            <a:extLst>
              <a:ext uri="{FF2B5EF4-FFF2-40B4-BE49-F238E27FC236}">
                <a16:creationId xmlns:a16="http://schemas.microsoft.com/office/drawing/2014/main" id="{23579938-BA66-9A45-95B2-678CFF60DA28}"/>
              </a:ext>
            </a:extLst>
          </p:cNvPr>
          <p:cNvGrpSpPr>
            <a:grpSpLocks noChangeAspect="1"/>
          </p:cNvGrpSpPr>
          <p:nvPr/>
        </p:nvGrpSpPr>
        <p:grpSpPr>
          <a:xfrm>
            <a:off x="6871854" y="4479311"/>
            <a:ext cx="2560320" cy="1880561"/>
            <a:chOff x="4495800" y="1053118"/>
            <a:chExt cx="2241060" cy="1646063"/>
          </a:xfrm>
        </p:grpSpPr>
        <p:pic>
          <p:nvPicPr>
            <p:cNvPr id="17" name="Picture 16">
              <a:extLst>
                <a:ext uri="{FF2B5EF4-FFF2-40B4-BE49-F238E27FC236}">
                  <a16:creationId xmlns:a16="http://schemas.microsoft.com/office/drawing/2014/main" id="{0AC78853-A95D-7246-BF5F-551ED1017DD8}"/>
                </a:ext>
              </a:extLst>
            </p:cNvPr>
            <p:cNvPicPr>
              <a:picLocks/>
            </p:cNvPicPr>
            <p:nvPr/>
          </p:nvPicPr>
          <p:blipFill>
            <a:blip r:embed="rId8"/>
            <a:stretch>
              <a:fillRect/>
            </a:stretch>
          </p:blipFill>
          <p:spPr>
            <a:xfrm>
              <a:off x="4495800" y="1053118"/>
              <a:ext cx="2157988" cy="1646063"/>
            </a:xfrm>
            <a:prstGeom prst="rect">
              <a:avLst/>
            </a:prstGeom>
          </p:spPr>
        </p:pic>
        <p:sp>
          <p:nvSpPr>
            <p:cNvPr id="18" name="TextBox 17">
              <a:extLst>
                <a:ext uri="{FF2B5EF4-FFF2-40B4-BE49-F238E27FC236}">
                  <a16:creationId xmlns:a16="http://schemas.microsoft.com/office/drawing/2014/main" id="{C88ABD9E-1044-BA40-914A-0E1DC1BB26A3}"/>
                </a:ext>
              </a:extLst>
            </p:cNvPr>
            <p:cNvSpPr txBox="1"/>
            <p:nvPr/>
          </p:nvSpPr>
          <p:spPr>
            <a:xfrm>
              <a:off x="6281228" y="2198456"/>
              <a:ext cx="348172" cy="246221"/>
            </a:xfrm>
            <a:prstGeom prst="rect">
              <a:avLst/>
            </a:prstGeom>
            <a:noFill/>
          </p:spPr>
          <p:txBody>
            <a:bodyPr wrap="none" rtlCol="0">
              <a:spAutoFit/>
            </a:bodyPr>
            <a:lstStyle/>
            <a:p>
              <a:r>
                <a:rPr lang="en-US" i="1" dirty="0"/>
                <a:t>km</a:t>
              </a:r>
            </a:p>
          </p:txBody>
        </p:sp>
        <p:sp>
          <p:nvSpPr>
            <p:cNvPr id="19" name="TextBox 18">
              <a:extLst>
                <a:ext uri="{FF2B5EF4-FFF2-40B4-BE49-F238E27FC236}">
                  <a16:creationId xmlns:a16="http://schemas.microsoft.com/office/drawing/2014/main" id="{B25851CC-DCB0-CA40-8448-717D9A94A4F1}"/>
                </a:ext>
              </a:extLst>
            </p:cNvPr>
            <p:cNvSpPr txBox="1"/>
            <p:nvPr/>
          </p:nvSpPr>
          <p:spPr>
            <a:xfrm>
              <a:off x="5675351" y="1460867"/>
              <a:ext cx="1061509" cy="307777"/>
            </a:xfrm>
            <a:prstGeom prst="rect">
              <a:avLst/>
            </a:prstGeom>
            <a:noFill/>
          </p:spPr>
          <p:txBody>
            <a:bodyPr wrap="none" rtlCol="0">
              <a:spAutoFit/>
            </a:bodyPr>
            <a:lstStyle/>
            <a:p>
              <a:r>
                <a:rPr lang="en-US" sz="1400" i="1" dirty="0">
                  <a:latin typeface="Times New Roman" panose="02020603050405020304" pitchFamily="18" charset="0"/>
                  <a:cs typeface="Times New Roman" panose="02020603050405020304" pitchFamily="18" charset="0"/>
                </a:rPr>
                <a:t>H</a:t>
              </a:r>
              <a:r>
                <a:rPr lang="en-US" sz="1400" baseline="30000" dirty="0">
                  <a:latin typeface="Arial Narrow" panose="020B0606020202030204" pitchFamily="34" charset="0"/>
                </a:rPr>
                <a:t>MISR</a:t>
              </a:r>
              <a:r>
                <a:rPr lang="en-US" sz="1400" dirty="0">
                  <a:latin typeface="Arial Narrow" panose="020B0606020202030204" pitchFamily="34" charset="0"/>
                </a:rPr>
                <a:t>-</a:t>
              </a:r>
              <a:r>
                <a:rPr lang="en-US" sz="1400" i="1" dirty="0">
                  <a:latin typeface="Times New Roman" panose="02020603050405020304" pitchFamily="18" charset="0"/>
                  <a:cs typeface="Times New Roman" panose="02020603050405020304" pitchFamily="18" charset="0"/>
                </a:rPr>
                <a:t>H</a:t>
              </a:r>
              <a:r>
                <a:rPr lang="en-US" sz="1400" baseline="30000" dirty="0">
                  <a:latin typeface="Arial Narrow" panose="020B0606020202030204" pitchFamily="34" charset="0"/>
                </a:rPr>
                <a:t>MODIS</a:t>
              </a:r>
            </a:p>
          </p:txBody>
        </p:sp>
        <p:sp>
          <p:nvSpPr>
            <p:cNvPr id="20" name="TextBox 19">
              <a:extLst>
                <a:ext uri="{FF2B5EF4-FFF2-40B4-BE49-F238E27FC236}">
                  <a16:creationId xmlns:a16="http://schemas.microsoft.com/office/drawing/2014/main" id="{3D443756-2701-1647-B3EE-7BA1E5225F86}"/>
                </a:ext>
              </a:extLst>
            </p:cNvPr>
            <p:cNvSpPr txBox="1"/>
            <p:nvPr/>
          </p:nvSpPr>
          <p:spPr>
            <a:xfrm>
              <a:off x="6280828" y="1066800"/>
              <a:ext cx="364202" cy="276999"/>
            </a:xfrm>
            <a:prstGeom prst="rect">
              <a:avLst/>
            </a:prstGeom>
            <a:noFill/>
          </p:spPr>
          <p:txBody>
            <a:bodyPr wrap="none" rtlCol="0">
              <a:spAutoFit/>
            </a:bodyPr>
            <a:lstStyle/>
            <a:p>
              <a:r>
                <a:rPr lang="en-US" sz="1200" b="1" dirty="0"/>
                <a:t>(a)</a:t>
              </a:r>
            </a:p>
          </p:txBody>
        </p:sp>
      </p:grpSp>
      <p:sp>
        <p:nvSpPr>
          <p:cNvPr id="21" name="TextBox 20">
            <a:extLst>
              <a:ext uri="{FF2B5EF4-FFF2-40B4-BE49-F238E27FC236}">
                <a16:creationId xmlns:a16="http://schemas.microsoft.com/office/drawing/2014/main" id="{E06C9AE5-16F3-9040-B98A-7278A229E0A0}"/>
              </a:ext>
            </a:extLst>
          </p:cNvPr>
          <p:cNvSpPr txBox="1"/>
          <p:nvPr/>
        </p:nvSpPr>
        <p:spPr>
          <a:xfrm>
            <a:off x="9507320" y="4525649"/>
            <a:ext cx="1886127" cy="1815882"/>
          </a:xfrm>
          <a:prstGeom prst="rect">
            <a:avLst/>
          </a:prstGeom>
          <a:noFill/>
        </p:spPr>
        <p:txBody>
          <a:bodyPr wrap="square">
            <a:spAutoFit/>
          </a:bodyPr>
          <a:lstStyle/>
          <a:p>
            <a:pPr>
              <a:defRPr/>
            </a:pPr>
            <a:r>
              <a:rPr lang="en-US" sz="1400" dirty="0">
                <a:latin typeface="Arial" panose="020B0604020202020204" pitchFamily="34" charset="0"/>
                <a:cs typeface="Arial" panose="020B0604020202020204" pitchFamily="34" charset="0"/>
              </a:rPr>
              <a:t>Histogram of MODIS-MISR plume height difference (2000-2008); 59.3% of MAIAC plume heights are found within 500m of MISR MINX values</a:t>
            </a:r>
          </a:p>
        </p:txBody>
      </p:sp>
      <p:cxnSp>
        <p:nvCxnSpPr>
          <p:cNvPr id="23" name="Straight Connector 22">
            <a:extLst>
              <a:ext uri="{FF2B5EF4-FFF2-40B4-BE49-F238E27FC236}">
                <a16:creationId xmlns:a16="http://schemas.microsoft.com/office/drawing/2014/main" id="{173FEF57-7EEF-B348-A761-467D606A1E2D}"/>
              </a:ext>
            </a:extLst>
          </p:cNvPr>
          <p:cNvCxnSpPr/>
          <p:nvPr/>
        </p:nvCxnSpPr>
        <p:spPr>
          <a:xfrm>
            <a:off x="498764" y="3818041"/>
            <a:ext cx="1102821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98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97A9D-522C-7F45-9B94-63CB4D20D108}"/>
              </a:ext>
            </a:extLst>
          </p:cNvPr>
          <p:cNvSpPr>
            <a:spLocks noGrp="1"/>
          </p:cNvSpPr>
          <p:nvPr>
            <p:ph type="title"/>
          </p:nvPr>
        </p:nvSpPr>
        <p:spPr>
          <a:xfrm>
            <a:off x="838200" y="365125"/>
            <a:ext cx="10515600" cy="1463674"/>
          </a:xfrm>
        </p:spPr>
        <p:txBody>
          <a:bodyPr>
            <a:normAutofit fontScale="90000"/>
          </a:bodyPr>
          <a:lstStyle/>
          <a:p>
            <a:r>
              <a:rPr lang="en-US" dirty="0"/>
              <a:t>Geostationary satellite observations of aerosol and applications for air quality study – how can AOD be used for surface PM2.5 applications?</a:t>
            </a:r>
          </a:p>
        </p:txBody>
      </p:sp>
      <p:sp>
        <p:nvSpPr>
          <p:cNvPr id="3" name="Content Placeholder 2">
            <a:extLst>
              <a:ext uri="{FF2B5EF4-FFF2-40B4-BE49-F238E27FC236}">
                <a16:creationId xmlns:a16="http://schemas.microsoft.com/office/drawing/2014/main" id="{64A3D9AE-51FC-BC46-9314-92B0F465AD85}"/>
              </a:ext>
            </a:extLst>
          </p:cNvPr>
          <p:cNvSpPr>
            <a:spLocks noGrp="1"/>
          </p:cNvSpPr>
          <p:nvPr>
            <p:ph idx="1"/>
          </p:nvPr>
        </p:nvSpPr>
        <p:spPr>
          <a:xfrm>
            <a:off x="838200" y="1995054"/>
            <a:ext cx="10515600" cy="4087092"/>
          </a:xfrm>
        </p:spPr>
        <p:txBody>
          <a:bodyPr/>
          <a:lstStyle/>
          <a:p>
            <a:pPr>
              <a:lnSpc>
                <a:spcPct val="100000"/>
              </a:lnSpc>
            </a:pPr>
            <a:r>
              <a:rPr lang="en-US" dirty="0"/>
              <a:t>The purpose of the studies we’ve done is to assess how to use the best approach to obtain high quality AOD and related information (aerosol type, plume height, absorption, etc.) for science and applications</a:t>
            </a:r>
          </a:p>
          <a:p>
            <a:pPr>
              <a:lnSpc>
                <a:spcPct val="100000"/>
              </a:lnSpc>
            </a:pPr>
            <a:r>
              <a:rPr lang="en-US" dirty="0"/>
              <a:t>One of the major applications for using geostationary satellite aerosol data is air quality</a:t>
            </a:r>
          </a:p>
          <a:p>
            <a:pPr lvl="1">
              <a:lnSpc>
                <a:spcPct val="100000"/>
              </a:lnSpc>
            </a:pPr>
            <a:r>
              <a:rPr lang="en-US" dirty="0"/>
              <a:t>How can we use the geostationary satellite observations of daytime variation of AOD to derive the surface PM2.5 concentrations?</a:t>
            </a:r>
          </a:p>
          <a:p>
            <a:pPr lvl="1">
              <a:lnSpc>
                <a:spcPct val="100000"/>
              </a:lnSpc>
            </a:pPr>
            <a:r>
              <a:rPr lang="en-US" dirty="0"/>
              <a:t>What are the feasibility and challenges?</a:t>
            </a:r>
          </a:p>
        </p:txBody>
      </p:sp>
    </p:spTree>
    <p:extLst>
      <p:ext uri="{BB962C8B-B14F-4D97-AF65-F5344CB8AC3E}">
        <p14:creationId xmlns:p14="http://schemas.microsoft.com/office/powerpoint/2010/main" val="47340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1400D-50B6-984D-885F-E2833F632C4C}"/>
              </a:ext>
            </a:extLst>
          </p:cNvPr>
          <p:cNvSpPr>
            <a:spLocks noGrp="1"/>
          </p:cNvSpPr>
          <p:nvPr>
            <p:ph type="title"/>
          </p:nvPr>
        </p:nvSpPr>
        <p:spPr>
          <a:xfrm>
            <a:off x="838200" y="193964"/>
            <a:ext cx="10515600" cy="1233054"/>
          </a:xfrm>
        </p:spPr>
        <p:txBody>
          <a:bodyPr>
            <a:noAutofit/>
          </a:bodyPr>
          <a:lstStyle/>
          <a:p>
            <a:r>
              <a:rPr lang="en-US" sz="2800" dirty="0">
                <a:solidFill>
                  <a:srgbClr val="5B9BD5">
                    <a:lumMod val="75000"/>
                  </a:srgbClr>
                </a:solidFill>
              </a:rPr>
              <a:t>Using collocated AOD (AERONET) and PM2.5 (EPA) measurements to assess the AOD-PM2.5 relationships in different environments and time scales </a:t>
            </a:r>
            <a:endParaRPr lang="en-US" sz="2800" dirty="0"/>
          </a:p>
        </p:txBody>
      </p:sp>
      <p:sp>
        <p:nvSpPr>
          <p:cNvPr id="3" name="Content Placeholder 2">
            <a:extLst>
              <a:ext uri="{FF2B5EF4-FFF2-40B4-BE49-F238E27FC236}">
                <a16:creationId xmlns:a16="http://schemas.microsoft.com/office/drawing/2014/main" id="{979E1194-E5F0-E848-B6B1-42D711B6B116}"/>
              </a:ext>
            </a:extLst>
          </p:cNvPr>
          <p:cNvSpPr>
            <a:spLocks noGrp="1"/>
          </p:cNvSpPr>
          <p:nvPr>
            <p:ph idx="1"/>
          </p:nvPr>
        </p:nvSpPr>
        <p:spPr>
          <a:xfrm>
            <a:off x="838201" y="1585913"/>
            <a:ext cx="7065818" cy="4591050"/>
          </a:xfrm>
        </p:spPr>
        <p:txBody>
          <a:bodyPr>
            <a:normAutofit fontScale="70000" lnSpcReduction="20000"/>
          </a:bodyPr>
          <a:lstStyle/>
          <a:p>
            <a:pPr>
              <a:lnSpc>
                <a:spcPct val="120000"/>
              </a:lnSpc>
            </a:pPr>
            <a:r>
              <a:rPr lang="en-US" dirty="0"/>
              <a:t>Data:</a:t>
            </a:r>
          </a:p>
          <a:p>
            <a:pPr lvl="1">
              <a:lnSpc>
                <a:spcPct val="120000"/>
              </a:lnSpc>
            </a:pPr>
            <a:r>
              <a:rPr lang="en-US" dirty="0"/>
              <a:t>Column 440 nm AOD: AERONET</a:t>
            </a:r>
          </a:p>
          <a:p>
            <a:pPr lvl="1">
              <a:lnSpc>
                <a:spcPct val="120000"/>
              </a:lnSpc>
            </a:pPr>
            <a:r>
              <a:rPr lang="en-US" dirty="0"/>
              <a:t>Column water vapor: AERONET</a:t>
            </a:r>
          </a:p>
          <a:p>
            <a:pPr lvl="1">
              <a:lnSpc>
                <a:spcPct val="120000"/>
              </a:lnSpc>
            </a:pPr>
            <a:r>
              <a:rPr lang="en-US" dirty="0"/>
              <a:t>Surface PM2.5: USA EPA AQS</a:t>
            </a:r>
          </a:p>
          <a:p>
            <a:pPr lvl="1">
              <a:lnSpc>
                <a:spcPct val="120000"/>
              </a:lnSpc>
            </a:pPr>
            <a:r>
              <a:rPr lang="en-US" dirty="0"/>
              <a:t>Hourly average</a:t>
            </a:r>
          </a:p>
          <a:p>
            <a:pPr>
              <a:lnSpc>
                <a:spcPct val="120000"/>
              </a:lnSpc>
            </a:pPr>
            <a:r>
              <a:rPr lang="en-US" dirty="0"/>
              <a:t>Pair of AOD-PM2.5 sites selection criteria: AOD and PM measurement sites within 5 km in distance</a:t>
            </a:r>
          </a:p>
          <a:p>
            <a:pPr marL="914400" lvl="1" indent="-457200">
              <a:lnSpc>
                <a:spcPct val="120000"/>
              </a:lnSpc>
              <a:buFont typeface="+mj-lt"/>
              <a:buAutoNum type="arabicParenR"/>
            </a:pPr>
            <a:r>
              <a:rPr lang="en-US" dirty="0"/>
              <a:t>Near Washington DC: GSFC AOD and Prince George’s County PM2.5 (3.9 km apart), 2012, 2013, 2014</a:t>
            </a:r>
          </a:p>
          <a:p>
            <a:pPr marL="914400" lvl="1" indent="-457200">
              <a:lnSpc>
                <a:spcPct val="120000"/>
              </a:lnSpc>
              <a:buFont typeface="+mj-lt"/>
              <a:buAutoNum type="arabicParenR"/>
            </a:pPr>
            <a:r>
              <a:rPr lang="en-US" dirty="0"/>
              <a:t>Fresno AOD and PM2.5 (0.1 km apart), 2012, 2013, 2014</a:t>
            </a:r>
          </a:p>
          <a:p>
            <a:pPr marL="914400" lvl="1" indent="-457200">
              <a:lnSpc>
                <a:spcPct val="120000"/>
              </a:lnSpc>
              <a:buFont typeface="+mj-lt"/>
              <a:buAutoNum type="arabicParenR"/>
            </a:pPr>
            <a:r>
              <a:rPr lang="en-US" dirty="0"/>
              <a:t>St. Louis: St. Louis University AOD and St. Louis City PM2.5 (3.7 km apart), 2013, 2014, 2015</a:t>
            </a:r>
          </a:p>
          <a:p>
            <a:pPr marL="914400" lvl="1" indent="-457200">
              <a:lnSpc>
                <a:spcPct val="120000"/>
              </a:lnSpc>
              <a:buFont typeface="+mj-lt"/>
              <a:buAutoNum type="arabicParenR"/>
            </a:pPr>
            <a:r>
              <a:rPr lang="en-US" dirty="0"/>
              <a:t>Houston: Univ. Houston AOD and Harris County PM2.5 (2.9 km apart), 2012</a:t>
            </a:r>
          </a:p>
        </p:txBody>
      </p:sp>
      <p:grpSp>
        <p:nvGrpSpPr>
          <p:cNvPr id="4" name="Group 3">
            <a:extLst>
              <a:ext uri="{FF2B5EF4-FFF2-40B4-BE49-F238E27FC236}">
                <a16:creationId xmlns:a16="http://schemas.microsoft.com/office/drawing/2014/main" id="{7A75E422-7521-1948-9F68-1D99571A74F8}"/>
              </a:ext>
            </a:extLst>
          </p:cNvPr>
          <p:cNvGrpSpPr>
            <a:grpSpLocks noChangeAspect="1"/>
          </p:cNvGrpSpPr>
          <p:nvPr/>
        </p:nvGrpSpPr>
        <p:grpSpPr>
          <a:xfrm>
            <a:off x="7696200" y="2003918"/>
            <a:ext cx="3657600" cy="1877520"/>
            <a:chOff x="6360881" y="3940750"/>
            <a:chExt cx="3200400" cy="1642830"/>
          </a:xfrm>
        </p:grpSpPr>
        <p:grpSp>
          <p:nvGrpSpPr>
            <p:cNvPr id="5" name="Group 4">
              <a:extLst>
                <a:ext uri="{FF2B5EF4-FFF2-40B4-BE49-F238E27FC236}">
                  <a16:creationId xmlns:a16="http://schemas.microsoft.com/office/drawing/2014/main" id="{337922DA-4BD6-5341-90FD-EF743418F337}"/>
                </a:ext>
              </a:extLst>
            </p:cNvPr>
            <p:cNvGrpSpPr/>
            <p:nvPr/>
          </p:nvGrpSpPr>
          <p:grpSpPr>
            <a:xfrm>
              <a:off x="6360881" y="3940750"/>
              <a:ext cx="3200400" cy="1642830"/>
              <a:chOff x="6360881" y="4445031"/>
              <a:chExt cx="3200400" cy="1642830"/>
            </a:xfrm>
          </p:grpSpPr>
          <p:pic>
            <p:nvPicPr>
              <p:cNvPr id="8" name="Picture 7" descr="Screen Shot 2017-06-25 at 15.37.00.png">
                <a:extLst>
                  <a:ext uri="{FF2B5EF4-FFF2-40B4-BE49-F238E27FC236}">
                    <a16:creationId xmlns:a16="http://schemas.microsoft.com/office/drawing/2014/main" id="{6EB90802-AF4E-9946-9CCF-E23FDD93E007}"/>
                  </a:ext>
                </a:extLst>
              </p:cNvPr>
              <p:cNvPicPr>
                <a:picLocks noChangeAspect="1"/>
              </p:cNvPicPr>
              <p:nvPr/>
            </p:nvPicPr>
            <p:blipFill rotWithShape="1">
              <a:blip r:embed="rId2">
                <a:extLst>
                  <a:ext uri="{28A0092B-C50C-407E-A947-70E740481C1C}">
                    <a14:useLocalDpi xmlns:a14="http://schemas.microsoft.com/office/drawing/2010/main" val="0"/>
                  </a:ext>
                </a:extLst>
              </a:blip>
              <a:srcRect l="2523" b="8288"/>
              <a:stretch/>
            </p:blipFill>
            <p:spPr>
              <a:xfrm>
                <a:off x="6360881" y="4445031"/>
                <a:ext cx="3200400" cy="1642830"/>
              </a:xfrm>
              <a:prstGeom prst="rect">
                <a:avLst/>
              </a:prstGeom>
            </p:spPr>
          </p:pic>
          <p:sp>
            <p:nvSpPr>
              <p:cNvPr id="9" name="5-Point Star 8">
                <a:extLst>
                  <a:ext uri="{FF2B5EF4-FFF2-40B4-BE49-F238E27FC236}">
                    <a16:creationId xmlns:a16="http://schemas.microsoft.com/office/drawing/2014/main" id="{54B0475F-DA61-A742-80AC-E1C63339CBDE}"/>
                  </a:ext>
                </a:extLst>
              </p:cNvPr>
              <p:cNvSpPr/>
              <p:nvPr/>
            </p:nvSpPr>
            <p:spPr>
              <a:xfrm>
                <a:off x="8908359" y="5131933"/>
                <a:ext cx="182880" cy="182880"/>
              </a:xfrm>
              <a:prstGeom prst="star5">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a:extLst>
                  <a:ext uri="{FF2B5EF4-FFF2-40B4-BE49-F238E27FC236}">
                    <a16:creationId xmlns:a16="http://schemas.microsoft.com/office/drawing/2014/main" id="{87986A2F-442A-1E44-A067-DD044999195D}"/>
                  </a:ext>
                </a:extLst>
              </p:cNvPr>
              <p:cNvSpPr/>
              <p:nvPr/>
            </p:nvSpPr>
            <p:spPr>
              <a:xfrm>
                <a:off x="7917102" y="5732048"/>
                <a:ext cx="182880" cy="182880"/>
              </a:xfrm>
              <a:prstGeom prst="star5">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5-Point Star 5">
              <a:extLst>
                <a:ext uri="{FF2B5EF4-FFF2-40B4-BE49-F238E27FC236}">
                  <a16:creationId xmlns:a16="http://schemas.microsoft.com/office/drawing/2014/main" id="{B04A1071-980A-C84D-B2E8-17CC146934EB}"/>
                </a:ext>
              </a:extLst>
            </p:cNvPr>
            <p:cNvSpPr/>
            <p:nvPr/>
          </p:nvSpPr>
          <p:spPr>
            <a:xfrm>
              <a:off x="8190809" y="4661521"/>
              <a:ext cx="182880" cy="182880"/>
            </a:xfrm>
            <a:prstGeom prst="star5">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5-Point Star 6">
              <a:extLst>
                <a:ext uri="{FF2B5EF4-FFF2-40B4-BE49-F238E27FC236}">
                  <a16:creationId xmlns:a16="http://schemas.microsoft.com/office/drawing/2014/main" id="{D1A71EF1-F629-EF49-B169-C0D3D9E8347B}"/>
                </a:ext>
              </a:extLst>
            </p:cNvPr>
            <p:cNvSpPr/>
            <p:nvPr/>
          </p:nvSpPr>
          <p:spPr>
            <a:xfrm>
              <a:off x="6584259" y="4785132"/>
              <a:ext cx="182880" cy="182880"/>
            </a:xfrm>
            <a:prstGeom prst="star5">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CD8BB98-EB02-3942-A828-B7087428BC33}"/>
              </a:ext>
            </a:extLst>
          </p:cNvPr>
          <p:cNvSpPr txBox="1"/>
          <p:nvPr/>
        </p:nvSpPr>
        <p:spPr>
          <a:xfrm>
            <a:off x="7975725" y="4138513"/>
            <a:ext cx="3207032" cy="369332"/>
          </a:xfrm>
          <a:prstGeom prst="rect">
            <a:avLst/>
          </a:prstGeom>
          <a:noFill/>
          <a:ln>
            <a:solidFill>
              <a:schemeClr val="tx1"/>
            </a:solidFill>
          </a:ln>
        </p:spPr>
        <p:txBody>
          <a:bodyPr wrap="none" rtlCol="0">
            <a:spAutoFit/>
          </a:bodyPr>
          <a:lstStyle/>
          <a:p>
            <a:r>
              <a:rPr lang="en-US" dirty="0">
                <a:latin typeface="Arial" panose="020B0604020202020204" pitchFamily="34" charset="0"/>
                <a:cs typeface="Arial" panose="020B0604020202020204" pitchFamily="34" charset="0"/>
              </a:rPr>
              <a:t>See poster given by Qian Tan</a:t>
            </a:r>
          </a:p>
        </p:txBody>
      </p:sp>
      <p:sp>
        <p:nvSpPr>
          <p:cNvPr id="12" name="TextBox 11">
            <a:extLst>
              <a:ext uri="{FF2B5EF4-FFF2-40B4-BE49-F238E27FC236}">
                <a16:creationId xmlns:a16="http://schemas.microsoft.com/office/drawing/2014/main" id="{DA871406-4D0A-9B40-82A5-5DEC6CDDFEC2}"/>
              </a:ext>
            </a:extLst>
          </p:cNvPr>
          <p:cNvSpPr txBox="1"/>
          <p:nvPr/>
        </p:nvSpPr>
        <p:spPr>
          <a:xfrm>
            <a:off x="6243557" y="1385858"/>
            <a:ext cx="5401800" cy="400110"/>
          </a:xfrm>
          <a:prstGeom prst="rect">
            <a:avLst/>
          </a:prstGeom>
          <a:noFill/>
        </p:spPr>
        <p:txBody>
          <a:bodyPr wrap="none" rtlCol="0">
            <a:spAutoFit/>
          </a:bodyPr>
          <a:lstStyle/>
          <a:p>
            <a:pPr algn="r"/>
            <a:r>
              <a:rPr lang="en-US" sz="2000" b="1" dirty="0">
                <a:solidFill>
                  <a:schemeClr val="accent1"/>
                </a:solidFill>
                <a:latin typeface="Arial" panose="020B0604020202020204" pitchFamily="34" charset="0"/>
                <a:cs typeface="Arial" panose="020B0604020202020204" pitchFamily="34" charset="0"/>
              </a:rPr>
              <a:t>Qian Tan, Alex Coy, Mian Chin, Hongbin Yu</a:t>
            </a:r>
          </a:p>
        </p:txBody>
      </p:sp>
    </p:spTree>
    <p:extLst>
      <p:ext uri="{BB962C8B-B14F-4D97-AF65-F5344CB8AC3E}">
        <p14:creationId xmlns:p14="http://schemas.microsoft.com/office/powerpoint/2010/main" val="1649814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57DF0-F23A-2446-93BE-C9D8CB469D7A}"/>
              </a:ext>
            </a:extLst>
          </p:cNvPr>
          <p:cNvSpPr>
            <a:spLocks noGrp="1"/>
          </p:cNvSpPr>
          <p:nvPr>
            <p:ph type="title"/>
          </p:nvPr>
        </p:nvSpPr>
        <p:spPr/>
        <p:txBody>
          <a:bodyPr>
            <a:normAutofit/>
          </a:bodyPr>
          <a:lstStyle/>
          <a:p>
            <a:r>
              <a:rPr lang="en-US" sz="2800" dirty="0"/>
              <a:t>Examples of daytime AOD-PM2.5 correlations over near GSFC, MD and Fresno, CA: the good and the bad</a:t>
            </a:r>
          </a:p>
        </p:txBody>
      </p:sp>
      <p:pic>
        <p:nvPicPr>
          <p:cNvPr id="3" name="Picture 2" descr="aod-pm2.5-water_GSFC-PG_hourly_select_highcorr_2012.png">
            <a:extLst>
              <a:ext uri="{FF2B5EF4-FFF2-40B4-BE49-F238E27FC236}">
                <a16:creationId xmlns:a16="http://schemas.microsoft.com/office/drawing/2014/main" id="{CA8ECD0A-182D-474A-9525-1B62B7943D6D}"/>
              </a:ext>
            </a:extLst>
          </p:cNvPr>
          <p:cNvPicPr>
            <a:picLocks noChangeAspect="1"/>
          </p:cNvPicPr>
          <p:nvPr/>
        </p:nvPicPr>
        <p:blipFill rotWithShape="1">
          <a:blip r:embed="rId2">
            <a:extLst>
              <a:ext uri="{28A0092B-C50C-407E-A947-70E740481C1C}">
                <a14:useLocalDpi xmlns:a14="http://schemas.microsoft.com/office/drawing/2010/main" val="0"/>
              </a:ext>
            </a:extLst>
          </a:blip>
          <a:srcRect l="26027" r="26258" b="51142"/>
          <a:stretch/>
        </p:blipFill>
        <p:spPr>
          <a:xfrm>
            <a:off x="1075355" y="1424285"/>
            <a:ext cx="5159632" cy="1828800"/>
          </a:xfrm>
          <a:prstGeom prst="rect">
            <a:avLst/>
          </a:prstGeom>
        </p:spPr>
      </p:pic>
      <p:pic>
        <p:nvPicPr>
          <p:cNvPr id="4" name="Picture 3" descr="aod-pm2.5-water_GSFC-PG_hourly_select_lowcorr_2012.png">
            <a:extLst>
              <a:ext uri="{FF2B5EF4-FFF2-40B4-BE49-F238E27FC236}">
                <a16:creationId xmlns:a16="http://schemas.microsoft.com/office/drawing/2014/main" id="{92DFC1E6-8BF5-B742-B052-BD399C610BA7}"/>
              </a:ext>
            </a:extLst>
          </p:cNvPr>
          <p:cNvPicPr>
            <a:picLocks noChangeAspect="1"/>
          </p:cNvPicPr>
          <p:nvPr/>
        </p:nvPicPr>
        <p:blipFill rotWithShape="1">
          <a:blip r:embed="rId3">
            <a:extLst>
              <a:ext uri="{28A0092B-C50C-407E-A947-70E740481C1C}">
                <a14:useLocalDpi xmlns:a14="http://schemas.microsoft.com/office/drawing/2010/main" val="0"/>
              </a:ext>
            </a:extLst>
          </a:blip>
          <a:srcRect l="25882" r="25866" b="51345"/>
          <a:stretch/>
        </p:blipFill>
        <p:spPr>
          <a:xfrm>
            <a:off x="6305723" y="1424285"/>
            <a:ext cx="5239512" cy="1828800"/>
          </a:xfrm>
          <a:prstGeom prst="rect">
            <a:avLst/>
          </a:prstGeom>
        </p:spPr>
      </p:pic>
      <p:pic>
        <p:nvPicPr>
          <p:cNvPr id="6" name="Picture 5">
            <a:extLst>
              <a:ext uri="{FF2B5EF4-FFF2-40B4-BE49-F238E27FC236}">
                <a16:creationId xmlns:a16="http://schemas.microsoft.com/office/drawing/2014/main" id="{F74448C4-AFD0-A34B-A5EC-B49715259B72}"/>
              </a:ext>
            </a:extLst>
          </p:cNvPr>
          <p:cNvPicPr>
            <a:picLocks noChangeAspect="1"/>
          </p:cNvPicPr>
          <p:nvPr/>
        </p:nvPicPr>
        <p:blipFill rotWithShape="1">
          <a:blip r:embed="rId4">
            <a:extLst>
              <a:ext uri="{28A0092B-C50C-407E-A947-70E740481C1C}">
                <a14:useLocalDpi xmlns:a14="http://schemas.microsoft.com/office/drawing/2010/main" val="0"/>
              </a:ext>
            </a:extLst>
          </a:blip>
          <a:srcRect l="26027" r="25969" b="51728"/>
          <a:stretch/>
        </p:blipFill>
        <p:spPr>
          <a:xfrm>
            <a:off x="1075355" y="3553531"/>
            <a:ext cx="5230368" cy="1820612"/>
          </a:xfrm>
          <a:prstGeom prst="rect">
            <a:avLst/>
          </a:prstGeom>
        </p:spPr>
      </p:pic>
      <p:pic>
        <p:nvPicPr>
          <p:cNvPr id="7" name="Picture 6">
            <a:extLst>
              <a:ext uri="{FF2B5EF4-FFF2-40B4-BE49-F238E27FC236}">
                <a16:creationId xmlns:a16="http://schemas.microsoft.com/office/drawing/2014/main" id="{E632163B-4A4C-884F-83CC-B80AE11BFA52}"/>
              </a:ext>
            </a:extLst>
          </p:cNvPr>
          <p:cNvPicPr>
            <a:picLocks noChangeAspect="1"/>
          </p:cNvPicPr>
          <p:nvPr/>
        </p:nvPicPr>
        <p:blipFill rotWithShape="1">
          <a:blip r:embed="rId5">
            <a:extLst>
              <a:ext uri="{28A0092B-C50C-407E-A947-70E740481C1C}">
                <a14:useLocalDpi xmlns:a14="http://schemas.microsoft.com/office/drawing/2010/main" val="0"/>
              </a:ext>
            </a:extLst>
          </a:blip>
          <a:srcRect l="49885" t="2006" r="2255" b="50835"/>
          <a:stretch/>
        </p:blipFill>
        <p:spPr>
          <a:xfrm>
            <a:off x="6305723" y="3635371"/>
            <a:ext cx="5175504" cy="1765277"/>
          </a:xfrm>
          <a:prstGeom prst="rect">
            <a:avLst/>
          </a:prstGeom>
        </p:spPr>
      </p:pic>
      <p:sp>
        <p:nvSpPr>
          <p:cNvPr id="8" name="TextBox 7">
            <a:extLst>
              <a:ext uri="{FF2B5EF4-FFF2-40B4-BE49-F238E27FC236}">
                <a16:creationId xmlns:a16="http://schemas.microsoft.com/office/drawing/2014/main" id="{9F032335-5E28-3849-A0C0-79FA53CD0420}"/>
              </a:ext>
            </a:extLst>
          </p:cNvPr>
          <p:cNvSpPr txBox="1"/>
          <p:nvPr/>
        </p:nvSpPr>
        <p:spPr>
          <a:xfrm rot="16200000">
            <a:off x="57561" y="2138629"/>
            <a:ext cx="898003"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GSFC</a:t>
            </a:r>
          </a:p>
        </p:txBody>
      </p:sp>
      <p:sp>
        <p:nvSpPr>
          <p:cNvPr id="9" name="TextBox 8">
            <a:extLst>
              <a:ext uri="{FF2B5EF4-FFF2-40B4-BE49-F238E27FC236}">
                <a16:creationId xmlns:a16="http://schemas.microsoft.com/office/drawing/2014/main" id="{9BC4AE5A-0C0C-7A47-BE1B-C86FDF1D657B}"/>
              </a:ext>
            </a:extLst>
          </p:cNvPr>
          <p:cNvSpPr txBox="1"/>
          <p:nvPr/>
        </p:nvSpPr>
        <p:spPr>
          <a:xfrm rot="16200000">
            <a:off x="-13771" y="4162978"/>
            <a:ext cx="1040670"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Fresno</a:t>
            </a:r>
          </a:p>
        </p:txBody>
      </p:sp>
      <p:sp>
        <p:nvSpPr>
          <p:cNvPr id="10" name="TextBox 9">
            <a:extLst>
              <a:ext uri="{FF2B5EF4-FFF2-40B4-BE49-F238E27FC236}">
                <a16:creationId xmlns:a16="http://schemas.microsoft.com/office/drawing/2014/main" id="{A025DEA9-7CAE-D847-9921-D39AEA7E47F4}"/>
              </a:ext>
            </a:extLst>
          </p:cNvPr>
          <p:cNvSpPr txBox="1"/>
          <p:nvPr/>
        </p:nvSpPr>
        <p:spPr>
          <a:xfrm rot="16200000">
            <a:off x="341017" y="2223993"/>
            <a:ext cx="1160895" cy="307777"/>
          </a:xfrm>
          <a:prstGeom prst="rect">
            <a:avLst/>
          </a:prstGeom>
          <a:noFill/>
        </p:spPr>
        <p:txBody>
          <a:bodyPr wrap="none" rtlCol="0">
            <a:spAutoFit/>
          </a:bodyPr>
          <a:lstStyle/>
          <a:p>
            <a:r>
              <a:rPr lang="en-US" sz="1400" b="1" dirty="0">
                <a:latin typeface="Arial" charset="0"/>
                <a:ea typeface="Arial" charset="0"/>
                <a:cs typeface="Arial" charset="0"/>
              </a:rPr>
              <a:t>AOD-</a:t>
            </a:r>
            <a:r>
              <a:rPr lang="en-US" sz="1400" b="1" dirty="0">
                <a:solidFill>
                  <a:srgbClr val="C00000"/>
                </a:solidFill>
                <a:latin typeface="Arial" charset="0"/>
                <a:ea typeface="Arial" charset="0"/>
                <a:cs typeface="Arial" charset="0"/>
              </a:rPr>
              <a:t>PM2.5</a:t>
            </a:r>
          </a:p>
        </p:txBody>
      </p:sp>
      <p:sp>
        <p:nvSpPr>
          <p:cNvPr id="11" name="TextBox 10">
            <a:extLst>
              <a:ext uri="{FF2B5EF4-FFF2-40B4-BE49-F238E27FC236}">
                <a16:creationId xmlns:a16="http://schemas.microsoft.com/office/drawing/2014/main" id="{5804363C-2A61-0B4E-BD5A-652F5FBBBFC7}"/>
              </a:ext>
            </a:extLst>
          </p:cNvPr>
          <p:cNvSpPr txBox="1"/>
          <p:nvPr/>
        </p:nvSpPr>
        <p:spPr>
          <a:xfrm rot="16200000">
            <a:off x="341017" y="4248342"/>
            <a:ext cx="1160895" cy="307777"/>
          </a:xfrm>
          <a:prstGeom prst="rect">
            <a:avLst/>
          </a:prstGeom>
          <a:noFill/>
        </p:spPr>
        <p:txBody>
          <a:bodyPr wrap="none" rtlCol="0">
            <a:spAutoFit/>
          </a:bodyPr>
          <a:lstStyle/>
          <a:p>
            <a:r>
              <a:rPr lang="en-US" sz="1400" b="1" dirty="0">
                <a:latin typeface="Arial" charset="0"/>
                <a:ea typeface="Arial" charset="0"/>
                <a:cs typeface="Arial" charset="0"/>
              </a:rPr>
              <a:t>AOD-</a:t>
            </a:r>
            <a:r>
              <a:rPr lang="en-US" sz="1400" b="1" dirty="0">
                <a:solidFill>
                  <a:srgbClr val="C00000"/>
                </a:solidFill>
                <a:latin typeface="Arial" charset="0"/>
                <a:ea typeface="Arial" charset="0"/>
                <a:cs typeface="Arial" charset="0"/>
              </a:rPr>
              <a:t>PM2.5</a:t>
            </a:r>
          </a:p>
        </p:txBody>
      </p:sp>
      <p:sp>
        <p:nvSpPr>
          <p:cNvPr id="12" name="TextBox 11">
            <a:extLst>
              <a:ext uri="{FF2B5EF4-FFF2-40B4-BE49-F238E27FC236}">
                <a16:creationId xmlns:a16="http://schemas.microsoft.com/office/drawing/2014/main" id="{C88AD9CF-D96D-2141-A845-7A370C1B489D}"/>
              </a:ext>
            </a:extLst>
          </p:cNvPr>
          <p:cNvSpPr txBox="1"/>
          <p:nvPr/>
        </p:nvSpPr>
        <p:spPr>
          <a:xfrm>
            <a:off x="706618" y="5565913"/>
            <a:ext cx="10647181" cy="1015663"/>
          </a:xfrm>
          <a:prstGeom prst="rect">
            <a:avLst/>
          </a:prstGeom>
          <a:noFill/>
          <a:ln>
            <a:solidFill>
              <a:schemeClr val="tx1"/>
            </a:solidFill>
          </a:ln>
        </p:spPr>
        <p:txBody>
          <a:bodyPr wrap="square" rtlCol="0">
            <a:spAutoFit/>
          </a:bodyPr>
          <a:lstStyle/>
          <a:p>
            <a:r>
              <a:rPr lang="en-US" sz="2000" b="1" dirty="0">
                <a:latin typeface="Arial" charset="0"/>
                <a:ea typeface="Arial" charset="0"/>
                <a:cs typeface="Arial" charset="0"/>
              </a:rPr>
              <a:t>For all the four locations in multiple years, we found that only 13-22% days the daytime AOD and PM2.5 are correlated with R ≥ 0.7, but 30-57% days when daytime AOD and PM2.5 are un-correlated with R &lt; 0</a:t>
            </a:r>
          </a:p>
        </p:txBody>
      </p:sp>
      <p:pic>
        <p:nvPicPr>
          <p:cNvPr id="4098" name="Picture 2" descr="Image result for emoji">
            <a:extLst>
              <a:ext uri="{FF2B5EF4-FFF2-40B4-BE49-F238E27FC236}">
                <a16:creationId xmlns:a16="http://schemas.microsoft.com/office/drawing/2014/main" id="{A767BE0C-D2A1-904E-9299-FA00CEFD8C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2904" y="253381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emoji">
            <a:extLst>
              <a:ext uri="{FF2B5EF4-FFF2-40B4-BE49-F238E27FC236}">
                <a16:creationId xmlns:a16="http://schemas.microsoft.com/office/drawing/2014/main" id="{F9B440E6-12B1-844E-B585-7AE940DE3D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3790" y="470777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emoji">
            <a:extLst>
              <a:ext uri="{FF2B5EF4-FFF2-40B4-BE49-F238E27FC236}">
                <a16:creationId xmlns:a16="http://schemas.microsoft.com/office/drawing/2014/main" id="{4A74C113-BF9E-9947-B867-00FD036BFA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3908" y="253381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emoji">
            <a:extLst>
              <a:ext uri="{FF2B5EF4-FFF2-40B4-BE49-F238E27FC236}">
                <a16:creationId xmlns:a16="http://schemas.microsoft.com/office/drawing/2014/main" id="{CB7448E1-A03D-9A40-AD6A-CBF090188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6566" y="4707776"/>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emoji">
            <a:extLst>
              <a:ext uri="{FF2B5EF4-FFF2-40B4-BE49-F238E27FC236}">
                <a16:creationId xmlns:a16="http://schemas.microsoft.com/office/drawing/2014/main" id="{62EF2928-8B4B-0545-8EBE-B8CCBCB913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8586" y="2578337"/>
            <a:ext cx="365760" cy="3681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Image result for emoji">
            <a:extLst>
              <a:ext uri="{FF2B5EF4-FFF2-40B4-BE49-F238E27FC236}">
                <a16:creationId xmlns:a16="http://schemas.microsoft.com/office/drawing/2014/main" id="{5921527B-3E23-3347-811A-0BB454BA8B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8586" y="4750723"/>
            <a:ext cx="365760" cy="3681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Image result for emoji">
            <a:extLst>
              <a:ext uri="{FF2B5EF4-FFF2-40B4-BE49-F238E27FC236}">
                <a16:creationId xmlns:a16="http://schemas.microsoft.com/office/drawing/2014/main" id="{02654861-2A6E-6141-BD2D-E0BA4FD4A5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86856" y="2578337"/>
            <a:ext cx="365760" cy="3681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Image result for emoji">
            <a:extLst>
              <a:ext uri="{FF2B5EF4-FFF2-40B4-BE49-F238E27FC236}">
                <a16:creationId xmlns:a16="http://schemas.microsoft.com/office/drawing/2014/main" id="{3005BB5D-557D-DB40-894C-A52389083D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86856" y="4750723"/>
            <a:ext cx="365760" cy="36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49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65E83-8995-E242-81C4-13D2EA97B13D}"/>
              </a:ext>
            </a:extLst>
          </p:cNvPr>
          <p:cNvSpPr>
            <a:spLocks noGrp="1"/>
          </p:cNvSpPr>
          <p:nvPr>
            <p:ph type="title"/>
          </p:nvPr>
        </p:nvSpPr>
        <p:spPr>
          <a:xfrm>
            <a:off x="838199" y="198783"/>
            <a:ext cx="10651435" cy="1044231"/>
          </a:xfrm>
        </p:spPr>
        <p:txBody>
          <a:bodyPr>
            <a:normAutofit/>
          </a:bodyPr>
          <a:lstStyle/>
          <a:p>
            <a:r>
              <a:rPr lang="en-US" sz="2800" dirty="0"/>
              <a:t>But on day-to-day basis, the variations of AOD and PM2.5 are mostly in-sync: Examples of hourly variations within a month</a:t>
            </a:r>
          </a:p>
        </p:txBody>
      </p:sp>
      <p:pic>
        <p:nvPicPr>
          <p:cNvPr id="4" name="Picture 3">
            <a:extLst>
              <a:ext uri="{FF2B5EF4-FFF2-40B4-BE49-F238E27FC236}">
                <a16:creationId xmlns:a16="http://schemas.microsoft.com/office/drawing/2014/main" id="{9A6B6309-7169-A948-BA85-C5957573D61C}"/>
              </a:ext>
            </a:extLst>
          </p:cNvPr>
          <p:cNvPicPr>
            <a:picLocks noChangeAspect="1"/>
          </p:cNvPicPr>
          <p:nvPr/>
        </p:nvPicPr>
        <p:blipFill>
          <a:blip r:embed="rId2"/>
          <a:stretch>
            <a:fillRect/>
          </a:stretch>
        </p:blipFill>
        <p:spPr>
          <a:xfrm>
            <a:off x="838201" y="1243014"/>
            <a:ext cx="10421385" cy="2743200"/>
          </a:xfrm>
          <a:prstGeom prst="rect">
            <a:avLst/>
          </a:prstGeom>
        </p:spPr>
      </p:pic>
      <p:pic>
        <p:nvPicPr>
          <p:cNvPr id="6" name="Picture 5">
            <a:extLst>
              <a:ext uri="{FF2B5EF4-FFF2-40B4-BE49-F238E27FC236}">
                <a16:creationId xmlns:a16="http://schemas.microsoft.com/office/drawing/2014/main" id="{5D1E61B8-3C84-9147-BB74-15F4962CE9FB}"/>
              </a:ext>
            </a:extLst>
          </p:cNvPr>
          <p:cNvPicPr>
            <a:picLocks noChangeAspect="1"/>
          </p:cNvPicPr>
          <p:nvPr/>
        </p:nvPicPr>
        <p:blipFill>
          <a:blip r:embed="rId3"/>
          <a:stretch>
            <a:fillRect/>
          </a:stretch>
        </p:blipFill>
        <p:spPr>
          <a:xfrm>
            <a:off x="838200" y="3943304"/>
            <a:ext cx="10421404" cy="2743200"/>
          </a:xfrm>
          <a:prstGeom prst="rect">
            <a:avLst/>
          </a:prstGeom>
        </p:spPr>
      </p:pic>
    </p:spTree>
    <p:extLst>
      <p:ext uri="{BB962C8B-B14F-4D97-AF65-F5344CB8AC3E}">
        <p14:creationId xmlns:p14="http://schemas.microsoft.com/office/powerpoint/2010/main" val="3308318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26053-7ABA-4C4F-9430-6793E87C162E}"/>
              </a:ext>
            </a:extLst>
          </p:cNvPr>
          <p:cNvSpPr>
            <a:spLocks noGrp="1"/>
          </p:cNvSpPr>
          <p:nvPr>
            <p:ph type="title"/>
          </p:nvPr>
        </p:nvSpPr>
        <p:spPr>
          <a:xfrm>
            <a:off x="838200" y="365126"/>
            <a:ext cx="7987384" cy="877888"/>
          </a:xfrm>
        </p:spPr>
        <p:txBody>
          <a:bodyPr>
            <a:normAutofit fontScale="90000"/>
          </a:bodyPr>
          <a:lstStyle/>
          <a:p>
            <a:r>
              <a:rPr lang="en-US" dirty="0"/>
              <a:t>However, the AOD-PM2.5 ratio changes with seasons</a:t>
            </a:r>
          </a:p>
        </p:txBody>
      </p:sp>
      <p:pic>
        <p:nvPicPr>
          <p:cNvPr id="4" name="Picture 3">
            <a:extLst>
              <a:ext uri="{FF2B5EF4-FFF2-40B4-BE49-F238E27FC236}">
                <a16:creationId xmlns:a16="http://schemas.microsoft.com/office/drawing/2014/main" id="{F6390F3A-49D5-4744-8B5A-5DF027F418BA}"/>
              </a:ext>
            </a:extLst>
          </p:cNvPr>
          <p:cNvPicPr>
            <a:picLocks/>
          </p:cNvPicPr>
          <p:nvPr/>
        </p:nvPicPr>
        <p:blipFill>
          <a:blip r:embed="rId2"/>
          <a:stretch>
            <a:fillRect/>
          </a:stretch>
        </p:blipFill>
        <p:spPr>
          <a:xfrm>
            <a:off x="141081" y="1257302"/>
            <a:ext cx="8684503" cy="2377440"/>
          </a:xfrm>
          <a:prstGeom prst="rect">
            <a:avLst/>
          </a:prstGeom>
        </p:spPr>
      </p:pic>
      <p:pic>
        <p:nvPicPr>
          <p:cNvPr id="6" name="Picture 5">
            <a:extLst>
              <a:ext uri="{FF2B5EF4-FFF2-40B4-BE49-F238E27FC236}">
                <a16:creationId xmlns:a16="http://schemas.microsoft.com/office/drawing/2014/main" id="{5A05D103-0B77-2146-BF4A-A02470478933}"/>
              </a:ext>
            </a:extLst>
          </p:cNvPr>
          <p:cNvPicPr>
            <a:picLocks/>
          </p:cNvPicPr>
          <p:nvPr/>
        </p:nvPicPr>
        <p:blipFill>
          <a:blip r:embed="rId3"/>
          <a:stretch>
            <a:fillRect/>
          </a:stretch>
        </p:blipFill>
        <p:spPr>
          <a:xfrm>
            <a:off x="141081" y="3960746"/>
            <a:ext cx="8684503" cy="2377440"/>
          </a:xfrm>
          <a:prstGeom prst="rect">
            <a:avLst/>
          </a:prstGeom>
        </p:spPr>
      </p:pic>
      <p:pic>
        <p:nvPicPr>
          <p:cNvPr id="7" name="Picture 6">
            <a:extLst>
              <a:ext uri="{FF2B5EF4-FFF2-40B4-BE49-F238E27FC236}">
                <a16:creationId xmlns:a16="http://schemas.microsoft.com/office/drawing/2014/main" id="{5059C513-C9E6-1F4C-8C91-6BD75A5CA388}"/>
              </a:ext>
            </a:extLst>
          </p:cNvPr>
          <p:cNvPicPr>
            <a:picLocks noChangeAspect="1"/>
          </p:cNvPicPr>
          <p:nvPr/>
        </p:nvPicPr>
        <p:blipFill>
          <a:blip r:embed="rId4"/>
          <a:stretch>
            <a:fillRect/>
          </a:stretch>
        </p:blipFill>
        <p:spPr>
          <a:xfrm>
            <a:off x="8825584" y="667002"/>
            <a:ext cx="3017520" cy="2967740"/>
          </a:xfrm>
          <a:prstGeom prst="rect">
            <a:avLst/>
          </a:prstGeom>
        </p:spPr>
      </p:pic>
      <p:pic>
        <p:nvPicPr>
          <p:cNvPr id="8" name="Picture 7">
            <a:extLst>
              <a:ext uri="{FF2B5EF4-FFF2-40B4-BE49-F238E27FC236}">
                <a16:creationId xmlns:a16="http://schemas.microsoft.com/office/drawing/2014/main" id="{2C73A8ED-1980-CB42-9672-93E03E7D8116}"/>
              </a:ext>
            </a:extLst>
          </p:cNvPr>
          <p:cNvPicPr>
            <a:picLocks noChangeAspect="1"/>
          </p:cNvPicPr>
          <p:nvPr/>
        </p:nvPicPr>
        <p:blipFill>
          <a:blip r:embed="rId5"/>
          <a:stretch>
            <a:fillRect/>
          </a:stretch>
        </p:blipFill>
        <p:spPr>
          <a:xfrm>
            <a:off x="8825584" y="3634742"/>
            <a:ext cx="3017520" cy="2967743"/>
          </a:xfrm>
          <a:prstGeom prst="rect">
            <a:avLst/>
          </a:prstGeom>
        </p:spPr>
      </p:pic>
    </p:spTree>
    <p:extLst>
      <p:ext uri="{BB962C8B-B14F-4D97-AF65-F5344CB8AC3E}">
        <p14:creationId xmlns:p14="http://schemas.microsoft.com/office/powerpoint/2010/main" val="169978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2AB35-F208-7444-86EF-B1923EA6F65C}"/>
              </a:ext>
            </a:extLst>
          </p:cNvPr>
          <p:cNvSpPr>
            <a:spLocks noGrp="1"/>
          </p:cNvSpPr>
          <p:nvPr>
            <p:ph type="title"/>
          </p:nvPr>
        </p:nvSpPr>
        <p:spPr>
          <a:xfrm>
            <a:off x="743604" y="507020"/>
            <a:ext cx="7310363" cy="1706562"/>
          </a:xfrm>
        </p:spPr>
        <p:txBody>
          <a:bodyPr>
            <a:noAutofit/>
          </a:bodyPr>
          <a:lstStyle/>
          <a:p>
            <a:r>
              <a:rPr lang="en-US" sz="2800" dirty="0"/>
              <a:t>Direct scaling of AOD for PM2.5 is not reliable, and other factors have to be considered to understand the AOD-PM2.5 relationship</a:t>
            </a:r>
          </a:p>
        </p:txBody>
      </p:sp>
      <p:grpSp>
        <p:nvGrpSpPr>
          <p:cNvPr id="21" name="Group 20">
            <a:extLst>
              <a:ext uri="{FF2B5EF4-FFF2-40B4-BE49-F238E27FC236}">
                <a16:creationId xmlns:a16="http://schemas.microsoft.com/office/drawing/2014/main" id="{73FA16FE-D8DA-0C4F-8C54-FD09CBADB3E4}"/>
              </a:ext>
            </a:extLst>
          </p:cNvPr>
          <p:cNvGrpSpPr>
            <a:grpSpLocks noChangeAspect="1"/>
          </p:cNvGrpSpPr>
          <p:nvPr/>
        </p:nvGrpSpPr>
        <p:grpSpPr>
          <a:xfrm>
            <a:off x="8116209" y="840386"/>
            <a:ext cx="3185961" cy="5533443"/>
            <a:chOff x="8154837" y="1330018"/>
            <a:chExt cx="2926076" cy="5082073"/>
          </a:xfrm>
        </p:grpSpPr>
        <p:grpSp>
          <p:nvGrpSpPr>
            <p:cNvPr id="20" name="Group 19">
              <a:extLst>
                <a:ext uri="{FF2B5EF4-FFF2-40B4-BE49-F238E27FC236}">
                  <a16:creationId xmlns:a16="http://schemas.microsoft.com/office/drawing/2014/main" id="{398E5CD9-F882-1E4A-B178-E53199C325A7}"/>
                </a:ext>
              </a:extLst>
            </p:cNvPr>
            <p:cNvGrpSpPr/>
            <p:nvPr/>
          </p:nvGrpSpPr>
          <p:grpSpPr>
            <a:xfrm>
              <a:off x="8154837" y="1330018"/>
              <a:ext cx="2926076" cy="2529102"/>
              <a:chOff x="6119717" y="1785938"/>
              <a:chExt cx="2926076" cy="2529102"/>
            </a:xfrm>
          </p:grpSpPr>
          <p:pic>
            <p:nvPicPr>
              <p:cNvPr id="6" name="Picture 5">
                <a:extLst>
                  <a:ext uri="{FF2B5EF4-FFF2-40B4-BE49-F238E27FC236}">
                    <a16:creationId xmlns:a16="http://schemas.microsoft.com/office/drawing/2014/main" id="{77CEE035-B885-7D47-B729-FC82E3516A7A}"/>
                  </a:ext>
                </a:extLst>
              </p:cNvPr>
              <p:cNvPicPr>
                <a:picLocks noChangeAspect="1"/>
              </p:cNvPicPr>
              <p:nvPr/>
            </p:nvPicPr>
            <p:blipFill rotWithShape="1">
              <a:blip r:embed="rId2"/>
              <a:srcRect l="5902" t="19110" b="16867"/>
              <a:stretch/>
            </p:blipFill>
            <p:spPr>
              <a:xfrm>
                <a:off x="6394033" y="1785938"/>
                <a:ext cx="2651760" cy="2334916"/>
              </a:xfrm>
              <a:prstGeom prst="rect">
                <a:avLst/>
              </a:prstGeom>
            </p:spPr>
          </p:pic>
          <p:sp>
            <p:nvSpPr>
              <p:cNvPr id="7" name="TextBox 6">
                <a:extLst>
                  <a:ext uri="{FF2B5EF4-FFF2-40B4-BE49-F238E27FC236}">
                    <a16:creationId xmlns:a16="http://schemas.microsoft.com/office/drawing/2014/main" id="{F89C02A9-1196-B747-9E2B-B7731EDAF1C1}"/>
                  </a:ext>
                </a:extLst>
              </p:cNvPr>
              <p:cNvSpPr txBox="1"/>
              <p:nvPr/>
            </p:nvSpPr>
            <p:spPr>
              <a:xfrm rot="16200000">
                <a:off x="5764759" y="2686518"/>
                <a:ext cx="992587" cy="282671"/>
              </a:xfrm>
              <a:prstGeom prst="rect">
                <a:avLst/>
              </a:prstGeom>
              <a:noFill/>
            </p:spPr>
            <p:txBody>
              <a:bodyPr wrap="none" rtlCol="0">
                <a:spAutoFit/>
              </a:bodyPr>
              <a:lstStyle/>
              <a:p>
                <a:pPr algn="ctr"/>
                <a:r>
                  <a:rPr lang="en-US" sz="1400" dirty="0" err="1">
                    <a:latin typeface="Arial" panose="020B0604020202020204" pitchFamily="34" charset="0"/>
                    <a:cs typeface="Arial" panose="020B0604020202020204" pitchFamily="34" charset="0"/>
                  </a:rPr>
                  <a:t>Obs</a:t>
                </a:r>
                <a:r>
                  <a:rPr lang="en-US" sz="1400" dirty="0">
                    <a:latin typeface="Arial" panose="020B0604020202020204" pitchFamily="34" charset="0"/>
                    <a:cs typeface="Arial" panose="020B0604020202020204" pitchFamily="34" charset="0"/>
                  </a:rPr>
                  <a:t> PM2.5</a:t>
                </a:r>
              </a:p>
            </p:txBody>
          </p:sp>
          <p:sp>
            <p:nvSpPr>
              <p:cNvPr id="9" name="TextBox 8">
                <a:extLst>
                  <a:ext uri="{FF2B5EF4-FFF2-40B4-BE49-F238E27FC236}">
                    <a16:creationId xmlns:a16="http://schemas.microsoft.com/office/drawing/2014/main" id="{8CF59D8F-53F0-E843-B65C-B006922356FB}"/>
                  </a:ext>
                </a:extLst>
              </p:cNvPr>
              <p:cNvSpPr txBox="1"/>
              <p:nvPr/>
            </p:nvSpPr>
            <p:spPr>
              <a:xfrm>
                <a:off x="7298783" y="4032369"/>
                <a:ext cx="865738" cy="282671"/>
              </a:xfrm>
              <a:prstGeom prst="rect">
                <a:avLst/>
              </a:prstGeom>
              <a:noFill/>
            </p:spPr>
            <p:txBody>
              <a:bodyPr wrap="none" rtlCol="0">
                <a:spAutoFit/>
              </a:bodyPr>
              <a:lstStyle/>
              <a:p>
                <a:pPr algn="ctr"/>
                <a:r>
                  <a:rPr lang="en-US" sz="1400" dirty="0" err="1">
                    <a:latin typeface="Arial" panose="020B0604020202020204" pitchFamily="34" charset="0"/>
                    <a:cs typeface="Arial" panose="020B0604020202020204" pitchFamily="34" charset="0"/>
                  </a:rPr>
                  <a:t>Obs</a:t>
                </a:r>
                <a:r>
                  <a:rPr lang="en-US" sz="1400" dirty="0">
                    <a:latin typeface="Arial" panose="020B0604020202020204" pitchFamily="34" charset="0"/>
                    <a:cs typeface="Arial" panose="020B0604020202020204" pitchFamily="34" charset="0"/>
                  </a:rPr>
                  <a:t> AOD</a:t>
                </a:r>
              </a:p>
            </p:txBody>
          </p:sp>
        </p:grpSp>
        <p:grpSp>
          <p:nvGrpSpPr>
            <p:cNvPr id="19" name="Group 18">
              <a:extLst>
                <a:ext uri="{FF2B5EF4-FFF2-40B4-BE49-F238E27FC236}">
                  <a16:creationId xmlns:a16="http://schemas.microsoft.com/office/drawing/2014/main" id="{F4DEF463-481A-9B45-9EAE-DE1359A086E3}"/>
                </a:ext>
              </a:extLst>
            </p:cNvPr>
            <p:cNvGrpSpPr/>
            <p:nvPr/>
          </p:nvGrpSpPr>
          <p:grpSpPr>
            <a:xfrm>
              <a:off x="8166108" y="3908528"/>
              <a:ext cx="2914805" cy="2503563"/>
              <a:chOff x="8836561" y="1826108"/>
              <a:chExt cx="2914805" cy="2503563"/>
            </a:xfrm>
          </p:grpSpPr>
          <p:pic>
            <p:nvPicPr>
              <p:cNvPr id="5" name="Picture 4" descr="third.gif">
                <a:extLst>
                  <a:ext uri="{FF2B5EF4-FFF2-40B4-BE49-F238E27FC236}">
                    <a16:creationId xmlns:a16="http://schemas.microsoft.com/office/drawing/2014/main" id="{8FC21F42-5792-0B4D-99A1-F7CACB8188F9}"/>
                  </a:ext>
                </a:extLst>
              </p:cNvPr>
              <p:cNvPicPr>
                <a:picLocks noChangeAspect="1"/>
              </p:cNvPicPr>
              <p:nvPr/>
            </p:nvPicPr>
            <p:blipFill rotWithShape="1">
              <a:blip r:embed="rId3">
                <a:extLst>
                  <a:ext uri="{28A0092B-C50C-407E-A947-70E740481C1C}">
                    <a14:useLocalDpi xmlns:a14="http://schemas.microsoft.com/office/drawing/2010/main" val="0"/>
                  </a:ext>
                </a:extLst>
              </a:blip>
              <a:srcRect l="4800" t="20339" b="15948"/>
              <a:stretch/>
            </p:blipFill>
            <p:spPr>
              <a:xfrm>
                <a:off x="9072174" y="1826108"/>
                <a:ext cx="2679192" cy="2320479"/>
              </a:xfrm>
              <a:prstGeom prst="rect">
                <a:avLst/>
              </a:prstGeom>
            </p:spPr>
          </p:pic>
          <p:sp>
            <p:nvSpPr>
              <p:cNvPr id="8" name="TextBox 7">
                <a:extLst>
                  <a:ext uri="{FF2B5EF4-FFF2-40B4-BE49-F238E27FC236}">
                    <a16:creationId xmlns:a16="http://schemas.microsoft.com/office/drawing/2014/main" id="{3B24E5D8-F39A-C945-B83F-5DE25DE45B4A}"/>
                  </a:ext>
                </a:extLst>
              </p:cNvPr>
              <p:cNvSpPr txBox="1"/>
              <p:nvPr/>
            </p:nvSpPr>
            <p:spPr>
              <a:xfrm rot="16200000">
                <a:off x="8481603" y="2686517"/>
                <a:ext cx="992587" cy="282671"/>
              </a:xfrm>
              <a:prstGeom prst="rect">
                <a:avLst/>
              </a:prstGeom>
              <a:noFill/>
            </p:spPr>
            <p:txBody>
              <a:bodyPr wrap="none" rtlCol="0">
                <a:spAutoFit/>
              </a:bodyPr>
              <a:lstStyle/>
              <a:p>
                <a:pPr algn="ctr"/>
                <a:r>
                  <a:rPr lang="en-US" sz="1400" dirty="0" err="1">
                    <a:latin typeface="Arial" panose="020B0604020202020204" pitchFamily="34" charset="0"/>
                    <a:cs typeface="Arial" panose="020B0604020202020204" pitchFamily="34" charset="0"/>
                  </a:rPr>
                  <a:t>Obs</a:t>
                </a:r>
                <a:r>
                  <a:rPr lang="en-US" sz="1400" dirty="0">
                    <a:latin typeface="Arial" panose="020B0604020202020204" pitchFamily="34" charset="0"/>
                    <a:cs typeface="Arial" panose="020B0604020202020204" pitchFamily="34" charset="0"/>
                  </a:rPr>
                  <a:t> PM2.5</a:t>
                </a:r>
              </a:p>
            </p:txBody>
          </p:sp>
          <p:sp>
            <p:nvSpPr>
              <p:cNvPr id="10" name="TextBox 9">
                <a:extLst>
                  <a:ext uri="{FF2B5EF4-FFF2-40B4-BE49-F238E27FC236}">
                    <a16:creationId xmlns:a16="http://schemas.microsoft.com/office/drawing/2014/main" id="{CC7958D4-462B-6B47-AA04-61127C050D02}"/>
                  </a:ext>
                </a:extLst>
              </p:cNvPr>
              <p:cNvSpPr txBox="1"/>
              <p:nvPr/>
            </p:nvSpPr>
            <p:spPr>
              <a:xfrm>
                <a:off x="9857440" y="4047000"/>
                <a:ext cx="1101532" cy="282671"/>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Fitted PM2.5</a:t>
                </a:r>
              </a:p>
            </p:txBody>
          </p:sp>
        </p:grpSp>
      </p:grpSp>
      <p:sp>
        <p:nvSpPr>
          <p:cNvPr id="14" name="TextBox 13">
            <a:extLst>
              <a:ext uri="{FF2B5EF4-FFF2-40B4-BE49-F238E27FC236}">
                <a16:creationId xmlns:a16="http://schemas.microsoft.com/office/drawing/2014/main" id="{239FFC46-8601-1143-92B9-28A872F630D5}"/>
              </a:ext>
            </a:extLst>
          </p:cNvPr>
          <p:cNvSpPr txBox="1"/>
          <p:nvPr/>
        </p:nvSpPr>
        <p:spPr>
          <a:xfrm>
            <a:off x="743605" y="2532473"/>
            <a:ext cx="6091238" cy="2554545"/>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Example of daytime AERONET AOD and EPA PM2.5 near GSFC:</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Selected time - Spring season at local time 11-15 hours (well mixed PBL)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Selected pollution events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Scale AOD with column water vapor and surface RH</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Calibrated daily</a:t>
            </a:r>
          </a:p>
        </p:txBody>
      </p:sp>
      <p:grpSp>
        <p:nvGrpSpPr>
          <p:cNvPr id="18" name="Group 17">
            <a:extLst>
              <a:ext uri="{FF2B5EF4-FFF2-40B4-BE49-F238E27FC236}">
                <a16:creationId xmlns:a16="http://schemas.microsoft.com/office/drawing/2014/main" id="{1790C557-275B-584D-854A-5F65299480AE}"/>
              </a:ext>
            </a:extLst>
          </p:cNvPr>
          <p:cNvGrpSpPr>
            <a:grpSpLocks noChangeAspect="1"/>
          </p:cNvGrpSpPr>
          <p:nvPr/>
        </p:nvGrpSpPr>
        <p:grpSpPr>
          <a:xfrm>
            <a:off x="907150" y="5141583"/>
            <a:ext cx="5790405" cy="731520"/>
            <a:chOff x="527310" y="5727708"/>
            <a:chExt cx="4993290" cy="630818"/>
          </a:xfrm>
        </p:grpSpPr>
        <p:pic>
          <p:nvPicPr>
            <p:cNvPr id="15" name="Picture 14">
              <a:extLst>
                <a:ext uri="{FF2B5EF4-FFF2-40B4-BE49-F238E27FC236}">
                  <a16:creationId xmlns:a16="http://schemas.microsoft.com/office/drawing/2014/main" id="{5021029A-32FD-3F47-A994-27F0ACBF4AAA}"/>
                </a:ext>
              </a:extLst>
            </p:cNvPr>
            <p:cNvPicPr>
              <a:picLocks noChangeAspect="1"/>
            </p:cNvPicPr>
            <p:nvPr/>
          </p:nvPicPr>
          <p:blipFill>
            <a:blip r:embed="rId4"/>
            <a:stretch>
              <a:fillRect/>
            </a:stretch>
          </p:blipFill>
          <p:spPr>
            <a:xfrm>
              <a:off x="674280" y="5811008"/>
              <a:ext cx="4846320" cy="523473"/>
            </a:xfrm>
            <a:prstGeom prst="rect">
              <a:avLst/>
            </a:prstGeom>
            <a:ln>
              <a:noFill/>
            </a:ln>
          </p:spPr>
        </p:pic>
        <p:sp>
          <p:nvSpPr>
            <p:cNvPr id="16" name="Rectangle 15">
              <a:extLst>
                <a:ext uri="{FF2B5EF4-FFF2-40B4-BE49-F238E27FC236}">
                  <a16:creationId xmlns:a16="http://schemas.microsoft.com/office/drawing/2014/main" id="{D196AA40-9005-FF41-9A17-276F0431F29E}"/>
                </a:ext>
              </a:extLst>
            </p:cNvPr>
            <p:cNvSpPr/>
            <p:nvPr/>
          </p:nvSpPr>
          <p:spPr>
            <a:xfrm>
              <a:off x="527310" y="5727708"/>
              <a:ext cx="4993290" cy="6308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 name="Straight Arrow Connector 22">
            <a:extLst>
              <a:ext uri="{FF2B5EF4-FFF2-40B4-BE49-F238E27FC236}">
                <a16:creationId xmlns:a16="http://schemas.microsoft.com/office/drawing/2014/main" id="{64F31BA2-5DA2-8D4C-B1FE-5475A567D4BE}"/>
              </a:ext>
            </a:extLst>
          </p:cNvPr>
          <p:cNvCxnSpPr>
            <a:cxnSpLocks/>
          </p:cNvCxnSpPr>
          <p:nvPr/>
        </p:nvCxnSpPr>
        <p:spPr>
          <a:xfrm flipV="1">
            <a:off x="6913262" y="2515214"/>
            <a:ext cx="1098013" cy="80837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7717407-CAB2-D747-9C5E-42F4B78C38B5}"/>
              </a:ext>
            </a:extLst>
          </p:cNvPr>
          <p:cNvCxnSpPr>
            <a:cxnSpLocks/>
          </p:cNvCxnSpPr>
          <p:nvPr/>
        </p:nvCxnSpPr>
        <p:spPr>
          <a:xfrm flipV="1">
            <a:off x="6929439" y="5020706"/>
            <a:ext cx="1122557" cy="24330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05AE763-C19E-1246-A326-68E0EE732DF7}"/>
              </a:ext>
            </a:extLst>
          </p:cNvPr>
          <p:cNvSpPr txBox="1"/>
          <p:nvPr/>
        </p:nvSpPr>
        <p:spPr>
          <a:xfrm>
            <a:off x="3056565" y="1938107"/>
            <a:ext cx="4698722" cy="400110"/>
          </a:xfrm>
          <a:prstGeom prst="rect">
            <a:avLst/>
          </a:prstGeom>
          <a:noFill/>
        </p:spPr>
        <p:txBody>
          <a:bodyPr wrap="none" rtlCol="0">
            <a:spAutoFit/>
          </a:bodyPr>
          <a:lstStyle/>
          <a:p>
            <a:pPr algn="r"/>
            <a:r>
              <a:rPr lang="en-US" sz="2000" b="1" dirty="0">
                <a:solidFill>
                  <a:schemeClr val="accent1"/>
                </a:solidFill>
                <a:latin typeface="Arial" panose="020B0604020202020204" pitchFamily="34" charset="0"/>
                <a:cs typeface="Arial" panose="020B0604020202020204" pitchFamily="34" charset="0"/>
              </a:rPr>
              <a:t>Robert Chatfield, </a:t>
            </a:r>
            <a:r>
              <a:rPr lang="en-US" sz="2000" b="1" dirty="0" err="1">
                <a:solidFill>
                  <a:schemeClr val="accent1"/>
                </a:solidFill>
                <a:latin typeface="Arial" panose="020B0604020202020204" pitchFamily="34" charset="0"/>
                <a:cs typeface="Arial" panose="020B0604020202020204" pitchFamily="34" charset="0"/>
              </a:rPr>
              <a:t>Meytar</a:t>
            </a:r>
            <a:r>
              <a:rPr lang="en-US" sz="2000" b="1" dirty="0">
                <a:solidFill>
                  <a:schemeClr val="accent1"/>
                </a:solidFill>
                <a:latin typeface="Arial" panose="020B0604020202020204" pitchFamily="34" charset="0"/>
                <a:cs typeface="Arial" panose="020B0604020202020204" pitchFamily="34" charset="0"/>
              </a:rPr>
              <a:t> </a:t>
            </a:r>
            <a:r>
              <a:rPr lang="en-US" sz="2000" b="1" dirty="0" err="1">
                <a:solidFill>
                  <a:schemeClr val="accent1"/>
                </a:solidFill>
                <a:latin typeface="Arial" panose="020B0604020202020204" pitchFamily="34" charset="0"/>
                <a:cs typeface="Arial" panose="020B0604020202020204" pitchFamily="34" charset="0"/>
              </a:rPr>
              <a:t>Sorekhamer</a:t>
            </a:r>
            <a:endParaRPr lang="en-US" sz="20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519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2AB35-F208-7444-86EF-B1923EA6F65C}"/>
              </a:ext>
            </a:extLst>
          </p:cNvPr>
          <p:cNvSpPr>
            <a:spLocks noGrp="1"/>
          </p:cNvSpPr>
          <p:nvPr>
            <p:ph type="title"/>
          </p:nvPr>
        </p:nvSpPr>
        <p:spPr>
          <a:xfrm>
            <a:off x="838199" y="365126"/>
            <a:ext cx="10773229" cy="1071788"/>
          </a:xfrm>
        </p:spPr>
        <p:txBody>
          <a:bodyPr>
            <a:noAutofit/>
          </a:bodyPr>
          <a:lstStyle/>
          <a:p>
            <a:r>
              <a:rPr lang="en-US" sz="3200" dirty="0"/>
              <a:t>Important factors determining AOD-PM2.5 relationships:</a:t>
            </a:r>
          </a:p>
        </p:txBody>
      </p:sp>
      <p:sp>
        <p:nvSpPr>
          <p:cNvPr id="3" name="Content Placeholder 2">
            <a:extLst>
              <a:ext uri="{FF2B5EF4-FFF2-40B4-BE49-F238E27FC236}">
                <a16:creationId xmlns:a16="http://schemas.microsoft.com/office/drawing/2014/main" id="{E5789765-67AA-EA4C-8721-D4D3DCF0443E}"/>
              </a:ext>
            </a:extLst>
          </p:cNvPr>
          <p:cNvSpPr>
            <a:spLocks noGrp="1"/>
          </p:cNvSpPr>
          <p:nvPr>
            <p:ph idx="1"/>
          </p:nvPr>
        </p:nvSpPr>
        <p:spPr>
          <a:xfrm>
            <a:off x="765630" y="1436914"/>
            <a:ext cx="4581707" cy="4775201"/>
          </a:xfrm>
        </p:spPr>
        <p:txBody>
          <a:bodyPr>
            <a:normAutofit fontScale="92500" lnSpcReduction="20000"/>
          </a:bodyPr>
          <a:lstStyle/>
          <a:p>
            <a:pPr>
              <a:lnSpc>
                <a:spcPct val="120000"/>
              </a:lnSpc>
            </a:pPr>
            <a:r>
              <a:rPr lang="en-US" b="1" dirty="0"/>
              <a:t>RH effect:</a:t>
            </a:r>
            <a:r>
              <a:rPr lang="en-US" dirty="0"/>
              <a:t> AOD is RH dependent, but PM2.5 is not</a:t>
            </a:r>
          </a:p>
          <a:p>
            <a:pPr>
              <a:lnSpc>
                <a:spcPct val="120000"/>
              </a:lnSpc>
            </a:pPr>
            <a:r>
              <a:rPr lang="en-US" b="1" dirty="0"/>
              <a:t>Aerosol vertical profile:</a:t>
            </a:r>
            <a:r>
              <a:rPr lang="en-US" dirty="0"/>
              <a:t> determine the column burden and surface amount relationship</a:t>
            </a:r>
          </a:p>
          <a:p>
            <a:pPr>
              <a:lnSpc>
                <a:spcPct val="120000"/>
              </a:lnSpc>
            </a:pPr>
            <a:r>
              <a:rPr lang="en-US" b="1" dirty="0"/>
              <a:t>Aerosol composition: </a:t>
            </a:r>
            <a:r>
              <a:rPr lang="en-US" dirty="0"/>
              <a:t>determine the mass extinction efficiency (or aerosol mass to extinction conversion)</a:t>
            </a:r>
          </a:p>
          <a:p>
            <a:pPr>
              <a:lnSpc>
                <a:spcPct val="120000"/>
              </a:lnSpc>
            </a:pPr>
            <a:endParaRPr lang="en-US" dirty="0"/>
          </a:p>
        </p:txBody>
      </p:sp>
      <p:pic>
        <p:nvPicPr>
          <p:cNvPr id="10" name="Picture 9">
            <a:extLst>
              <a:ext uri="{FF2B5EF4-FFF2-40B4-BE49-F238E27FC236}">
                <a16:creationId xmlns:a16="http://schemas.microsoft.com/office/drawing/2014/main" id="{2930E1E1-B8BB-334A-A387-5D2FEC74D5B3}"/>
              </a:ext>
            </a:extLst>
          </p:cNvPr>
          <p:cNvPicPr>
            <a:picLocks noChangeAspect="1"/>
          </p:cNvPicPr>
          <p:nvPr/>
        </p:nvPicPr>
        <p:blipFill rotWithShape="1">
          <a:blip r:embed="rId2">
            <a:extLst>
              <a:ext uri="{28A0092B-C50C-407E-A947-70E740481C1C}">
                <a14:useLocalDpi xmlns:a14="http://schemas.microsoft.com/office/drawing/2010/main" val="0"/>
              </a:ext>
            </a:extLst>
          </a:blip>
          <a:srcRect l="25899" t="47563" r="25743"/>
          <a:stretch/>
        </p:blipFill>
        <p:spPr>
          <a:xfrm>
            <a:off x="6313714" y="1204686"/>
            <a:ext cx="4937760" cy="1853401"/>
          </a:xfrm>
          <a:prstGeom prst="rect">
            <a:avLst/>
          </a:prstGeom>
        </p:spPr>
      </p:pic>
      <p:sp>
        <p:nvSpPr>
          <p:cNvPr id="11" name="TextBox 10">
            <a:extLst>
              <a:ext uri="{FF2B5EF4-FFF2-40B4-BE49-F238E27FC236}">
                <a16:creationId xmlns:a16="http://schemas.microsoft.com/office/drawing/2014/main" id="{E90B235A-1240-8B43-B4D1-6E14C41FBE7E}"/>
              </a:ext>
            </a:extLst>
          </p:cNvPr>
          <p:cNvSpPr txBox="1"/>
          <p:nvPr/>
        </p:nvSpPr>
        <p:spPr>
          <a:xfrm rot="16200000">
            <a:off x="5597274" y="1863473"/>
            <a:ext cx="1120820" cy="307777"/>
          </a:xfrm>
          <a:prstGeom prst="rect">
            <a:avLst/>
          </a:prstGeom>
          <a:noFill/>
        </p:spPr>
        <p:txBody>
          <a:bodyPr wrap="none" rtlCol="0">
            <a:spAutoFit/>
          </a:bodyPr>
          <a:lstStyle/>
          <a:p>
            <a:r>
              <a:rPr lang="en-US" sz="1400" b="1" dirty="0">
                <a:latin typeface="Arial" charset="0"/>
                <a:ea typeface="Arial" charset="0"/>
                <a:cs typeface="Arial" charset="0"/>
              </a:rPr>
              <a:t>AOD-</a:t>
            </a:r>
            <a:r>
              <a:rPr lang="en-US" sz="1400" b="1" dirty="0">
                <a:solidFill>
                  <a:srgbClr val="00B0F0"/>
                </a:solidFill>
                <a:latin typeface="Arial" charset="0"/>
                <a:ea typeface="Arial" charset="0"/>
                <a:cs typeface="Arial" charset="0"/>
              </a:rPr>
              <a:t>H2Og</a:t>
            </a:r>
          </a:p>
        </p:txBody>
      </p:sp>
      <p:pic>
        <p:nvPicPr>
          <p:cNvPr id="13" name="Picture 12">
            <a:extLst>
              <a:ext uri="{FF2B5EF4-FFF2-40B4-BE49-F238E27FC236}">
                <a16:creationId xmlns:a16="http://schemas.microsoft.com/office/drawing/2014/main" id="{77DD9F42-D2E1-ED48-B172-966EBF5D12E9}"/>
              </a:ext>
            </a:extLst>
          </p:cNvPr>
          <p:cNvPicPr>
            <a:picLocks noChangeAspect="1"/>
          </p:cNvPicPr>
          <p:nvPr/>
        </p:nvPicPr>
        <p:blipFill>
          <a:blip r:embed="rId3"/>
          <a:stretch>
            <a:fillRect/>
          </a:stretch>
        </p:blipFill>
        <p:spPr>
          <a:xfrm>
            <a:off x="6326087" y="3522039"/>
            <a:ext cx="4754880" cy="2692015"/>
          </a:xfrm>
          <a:prstGeom prst="rect">
            <a:avLst/>
          </a:prstGeom>
        </p:spPr>
      </p:pic>
      <p:sp>
        <p:nvSpPr>
          <p:cNvPr id="14" name="TextBox 13">
            <a:extLst>
              <a:ext uri="{FF2B5EF4-FFF2-40B4-BE49-F238E27FC236}">
                <a16:creationId xmlns:a16="http://schemas.microsoft.com/office/drawing/2014/main" id="{DA560D97-B657-E147-A5B5-F799B58F2D74}"/>
              </a:ext>
            </a:extLst>
          </p:cNvPr>
          <p:cNvSpPr txBox="1"/>
          <p:nvPr/>
        </p:nvSpPr>
        <p:spPr>
          <a:xfrm>
            <a:off x="6995539" y="3183485"/>
            <a:ext cx="3457998" cy="338554"/>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Aerosol backscatter profile at GSFC</a:t>
            </a:r>
          </a:p>
        </p:txBody>
      </p:sp>
      <p:cxnSp>
        <p:nvCxnSpPr>
          <p:cNvPr id="17" name="Straight Arrow Connector 16">
            <a:extLst>
              <a:ext uri="{FF2B5EF4-FFF2-40B4-BE49-F238E27FC236}">
                <a16:creationId xmlns:a16="http://schemas.microsoft.com/office/drawing/2014/main" id="{204C242D-7B77-8D4C-A9B6-5D4957069CA6}"/>
              </a:ext>
            </a:extLst>
          </p:cNvPr>
          <p:cNvCxnSpPr>
            <a:cxnSpLocks/>
          </p:cNvCxnSpPr>
          <p:nvPr/>
        </p:nvCxnSpPr>
        <p:spPr>
          <a:xfrm>
            <a:off x="5350654" y="1876585"/>
            <a:ext cx="580571"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D107A17-1EB7-004B-AC09-40B04439EEB6}"/>
              </a:ext>
            </a:extLst>
          </p:cNvPr>
          <p:cNvCxnSpPr>
            <a:cxnSpLocks/>
          </p:cNvCxnSpPr>
          <p:nvPr/>
        </p:nvCxnSpPr>
        <p:spPr>
          <a:xfrm>
            <a:off x="5350654" y="3364299"/>
            <a:ext cx="653141" cy="6416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539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64CD6-A53B-7A45-A4C1-600ABF0AD767}"/>
              </a:ext>
            </a:extLst>
          </p:cNvPr>
          <p:cNvSpPr>
            <a:spLocks noGrp="1"/>
          </p:cNvSpPr>
          <p:nvPr>
            <p:ph type="title"/>
          </p:nvPr>
        </p:nvSpPr>
        <p:spPr>
          <a:xfrm>
            <a:off x="838200" y="365126"/>
            <a:ext cx="10515600" cy="977900"/>
          </a:xfrm>
        </p:spPr>
        <p:txBody>
          <a:bodyPr/>
          <a:lstStyle/>
          <a:p>
            <a:r>
              <a:rPr lang="en-US" dirty="0"/>
              <a:t>What we can do in the next few years</a:t>
            </a:r>
          </a:p>
        </p:txBody>
      </p:sp>
      <p:sp>
        <p:nvSpPr>
          <p:cNvPr id="3" name="Content Placeholder 2">
            <a:extLst>
              <a:ext uri="{FF2B5EF4-FFF2-40B4-BE49-F238E27FC236}">
                <a16:creationId xmlns:a16="http://schemas.microsoft.com/office/drawing/2014/main" id="{A922EC4D-8683-1244-9595-37EFC2077CA1}"/>
              </a:ext>
            </a:extLst>
          </p:cNvPr>
          <p:cNvSpPr>
            <a:spLocks noGrp="1"/>
          </p:cNvSpPr>
          <p:nvPr>
            <p:ph idx="1"/>
          </p:nvPr>
        </p:nvSpPr>
        <p:spPr>
          <a:xfrm>
            <a:off x="838200" y="1343025"/>
            <a:ext cx="10515600" cy="4718141"/>
          </a:xfrm>
        </p:spPr>
        <p:txBody>
          <a:bodyPr>
            <a:normAutofit fontScale="85000" lnSpcReduction="20000"/>
          </a:bodyPr>
          <a:lstStyle/>
          <a:p>
            <a:pPr>
              <a:lnSpc>
                <a:spcPct val="110000"/>
              </a:lnSpc>
            </a:pPr>
            <a:r>
              <a:rPr lang="en-US" dirty="0"/>
              <a:t>Producing joint retrieval of aerosol products:</a:t>
            </a:r>
          </a:p>
          <a:p>
            <a:pPr lvl="1">
              <a:lnSpc>
                <a:spcPct val="110000"/>
              </a:lnSpc>
            </a:pPr>
            <a:r>
              <a:rPr lang="en-US" dirty="0"/>
              <a:t>Over the US: TEMPO-ABI (UV-IR spectral range) for better cloud screening and AOD, AAOD, AI, AOCH, aerosol above clouds products</a:t>
            </a:r>
          </a:p>
          <a:p>
            <a:pPr lvl="1">
              <a:lnSpc>
                <a:spcPct val="110000"/>
              </a:lnSpc>
            </a:pPr>
            <a:r>
              <a:rPr lang="en-US" dirty="0"/>
              <a:t>Over Asia: GEMS-AHI-AMI (UV-IR spectral range, AOD, AAOD, AI, AOCH, aerosol above clouds)</a:t>
            </a:r>
          </a:p>
          <a:p>
            <a:pPr lvl="1">
              <a:lnSpc>
                <a:spcPct val="110000"/>
              </a:lnSpc>
            </a:pPr>
            <a:r>
              <a:rPr lang="en-US" dirty="0"/>
              <a:t>Global: TROPOMI, VIIRS (UV-IR spectral range, AOD, AAOD, AI, AOCH, aerosol above clouds)</a:t>
            </a:r>
          </a:p>
          <a:p>
            <a:pPr lvl="1">
              <a:lnSpc>
                <a:spcPct val="110000"/>
              </a:lnSpc>
            </a:pPr>
            <a:r>
              <a:rPr lang="en-US" dirty="0"/>
              <a:t>LEO+GEO synergy (TROPOMI, VIIRS, PACE – GOES, </a:t>
            </a:r>
            <a:r>
              <a:rPr lang="en-US" dirty="0" err="1"/>
              <a:t>Himawari</a:t>
            </a:r>
            <a:r>
              <a:rPr lang="en-US" dirty="0"/>
              <a:t>, GEMS, TEMPO)</a:t>
            </a:r>
          </a:p>
          <a:p>
            <a:pPr>
              <a:lnSpc>
                <a:spcPct val="110000"/>
              </a:lnSpc>
            </a:pPr>
            <a:r>
              <a:rPr lang="en-US" dirty="0"/>
              <a:t>Air quality application assessment:</a:t>
            </a:r>
          </a:p>
          <a:p>
            <a:pPr lvl="1">
              <a:lnSpc>
                <a:spcPct val="110000"/>
              </a:lnSpc>
            </a:pPr>
            <a:r>
              <a:rPr lang="en-US" dirty="0"/>
              <a:t>Obtaining solid, robust assessment on the feasibility of using geostationary satellite data for surface PM2.5 (under what conditions, which ancillary information are needed, and how practical)</a:t>
            </a:r>
          </a:p>
          <a:p>
            <a:pPr lvl="1">
              <a:lnSpc>
                <a:spcPct val="110000"/>
              </a:lnSpc>
            </a:pPr>
            <a:r>
              <a:rPr lang="en-US" dirty="0"/>
              <a:t>Recommendations to the user community on how to use geostationary satellite data for AQ</a:t>
            </a:r>
          </a:p>
        </p:txBody>
      </p:sp>
    </p:spTree>
    <p:extLst>
      <p:ext uri="{BB962C8B-B14F-4D97-AF65-F5344CB8AC3E}">
        <p14:creationId xmlns:p14="http://schemas.microsoft.com/office/powerpoint/2010/main" val="537597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0922-2BD6-A74B-B0E8-D43DDC2FC39F}"/>
              </a:ext>
            </a:extLst>
          </p:cNvPr>
          <p:cNvSpPr>
            <a:spLocks noGrp="1"/>
          </p:cNvSpPr>
          <p:nvPr>
            <p:ph type="title"/>
          </p:nvPr>
        </p:nvSpPr>
        <p:spPr>
          <a:xfrm>
            <a:off x="838200" y="153589"/>
            <a:ext cx="9601200" cy="1424485"/>
          </a:xfrm>
        </p:spPr>
        <p:txBody>
          <a:bodyPr>
            <a:normAutofit/>
          </a:bodyPr>
          <a:lstStyle/>
          <a:p>
            <a:r>
              <a:rPr lang="en-US" sz="2000" b="0" dirty="0"/>
              <a:t>Proposed EVS-3 proposal:</a:t>
            </a:r>
            <a:br>
              <a:rPr lang="en-US" sz="2000" b="0" dirty="0"/>
            </a:br>
            <a:r>
              <a:rPr lang="en-US" sz="2400" dirty="0"/>
              <a:t>Hemispheric Airborne Measurements of Air Quality (HAMAQ)</a:t>
            </a:r>
            <a:br>
              <a:rPr lang="en-US" sz="2400" dirty="0"/>
            </a:br>
            <a:r>
              <a:rPr lang="en-US" sz="2000" b="0" dirty="0"/>
              <a:t>PI: James Crawford, NASA Langley Research Center</a:t>
            </a:r>
          </a:p>
        </p:txBody>
      </p:sp>
      <p:sp>
        <p:nvSpPr>
          <p:cNvPr id="13" name="TextBox 12">
            <a:extLst>
              <a:ext uri="{FF2B5EF4-FFF2-40B4-BE49-F238E27FC236}">
                <a16:creationId xmlns:a16="http://schemas.microsoft.com/office/drawing/2014/main" id="{5B158066-EC8C-B74B-AB60-752EDAC2925D}"/>
              </a:ext>
            </a:extLst>
          </p:cNvPr>
          <p:cNvSpPr txBox="1"/>
          <p:nvPr/>
        </p:nvSpPr>
        <p:spPr>
          <a:xfrm>
            <a:off x="7685794" y="1480040"/>
            <a:ext cx="3568700" cy="4801314"/>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HAMAQ Goal: </a:t>
            </a:r>
            <a:r>
              <a:rPr lang="en-US" dirty="0">
                <a:latin typeface="Arial" panose="020B0604020202020204" pitchFamily="34" charset="0"/>
                <a:cs typeface="Arial" panose="020B0604020202020204" pitchFamily="34" charset="0"/>
              </a:rPr>
              <a:t>Evaluate and exercise the integrated observing system for air quality</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Question:</a:t>
            </a:r>
            <a:r>
              <a:rPr lang="en-US" dirty="0">
                <a:latin typeface="Arial" panose="020B0604020202020204" pitchFamily="34" charset="0"/>
                <a:cs typeface="Arial" panose="020B0604020202020204" pitchFamily="34" charset="0"/>
              </a:rPr>
              <a:t> How can observations from the international air quality constellation be effectively integrated into assessments of air quality in the Northern Hemisphere?</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Expected Outcome</a:t>
            </a:r>
            <a:r>
              <a:rPr lang="en-US" dirty="0">
                <a:latin typeface="Arial" panose="020B0604020202020204" pitchFamily="34" charset="0"/>
                <a:cs typeface="Arial" panose="020B0604020202020204" pitchFamily="34" charset="0"/>
              </a:rPr>
              <a:t>: Infusion of satellite information to improve air quality ground monitoring, spatial coverage, forecasting, and decision making; GEMS and TEMPO validation</a:t>
            </a:r>
          </a:p>
        </p:txBody>
      </p:sp>
      <p:sp>
        <p:nvSpPr>
          <p:cNvPr id="14" name="TextBox 13">
            <a:extLst>
              <a:ext uri="{FF2B5EF4-FFF2-40B4-BE49-F238E27FC236}">
                <a16:creationId xmlns:a16="http://schemas.microsoft.com/office/drawing/2014/main" id="{DCA86147-E9D3-4546-B1D9-D083AB2A95F7}"/>
              </a:ext>
            </a:extLst>
          </p:cNvPr>
          <p:cNvSpPr txBox="1"/>
          <p:nvPr/>
        </p:nvSpPr>
        <p:spPr>
          <a:xfrm>
            <a:off x="3777580" y="6361209"/>
            <a:ext cx="7165744" cy="338554"/>
          </a:xfrm>
          <a:prstGeom prst="rect">
            <a:avLst/>
          </a:prstGeom>
          <a:noFill/>
          <a:ln>
            <a:solidFill>
              <a:schemeClr val="tx1"/>
            </a:solidFill>
          </a:ln>
        </p:spPr>
        <p:txBody>
          <a:bodyPr wrap="none" rtlCol="0">
            <a:spAutoFit/>
          </a:bodyPr>
          <a:lstStyle/>
          <a:p>
            <a:r>
              <a:rPr lang="en-US" sz="1600" dirty="0">
                <a:latin typeface="Arial" panose="020B0604020202020204" pitchFamily="34" charset="0"/>
                <a:cs typeface="Arial" panose="020B0604020202020204" pitchFamily="34" charset="0"/>
              </a:rPr>
              <a:t>See poster given by Qing Liang on behalf of Jim Crawford and HAMAQ team</a:t>
            </a:r>
          </a:p>
        </p:txBody>
      </p:sp>
      <p:grpSp>
        <p:nvGrpSpPr>
          <p:cNvPr id="15" name="Group 14">
            <a:extLst>
              <a:ext uri="{FF2B5EF4-FFF2-40B4-BE49-F238E27FC236}">
                <a16:creationId xmlns:a16="http://schemas.microsoft.com/office/drawing/2014/main" id="{3A55A389-A0D6-4E41-AB82-DA910E938DB2}"/>
              </a:ext>
            </a:extLst>
          </p:cNvPr>
          <p:cNvGrpSpPr>
            <a:grpSpLocks noChangeAspect="1"/>
          </p:cNvGrpSpPr>
          <p:nvPr/>
        </p:nvGrpSpPr>
        <p:grpSpPr>
          <a:xfrm>
            <a:off x="10439400" y="476276"/>
            <a:ext cx="1554480" cy="805044"/>
            <a:chOff x="685800" y="685800"/>
            <a:chExt cx="6915403" cy="3581400"/>
          </a:xfrm>
        </p:grpSpPr>
        <p:pic>
          <p:nvPicPr>
            <p:cNvPr id="16" name="Picture 15">
              <a:extLst>
                <a:ext uri="{FF2B5EF4-FFF2-40B4-BE49-F238E27FC236}">
                  <a16:creationId xmlns:a16="http://schemas.microsoft.com/office/drawing/2014/main" id="{9EB285D6-E2AF-C342-BCD9-3D269549B06E}"/>
                </a:ext>
              </a:extLst>
            </p:cNvPr>
            <p:cNvPicPr>
              <a:picLocks noChangeAspect="1"/>
            </p:cNvPicPr>
            <p:nvPr/>
          </p:nvPicPr>
          <p:blipFill rotWithShape="1">
            <a:blip r:embed="rId2"/>
            <a:srcRect t="33324"/>
            <a:stretch/>
          </p:blipFill>
          <p:spPr>
            <a:xfrm>
              <a:off x="685800" y="982488"/>
              <a:ext cx="6915403" cy="3284712"/>
            </a:xfrm>
            <a:prstGeom prst="rect">
              <a:avLst/>
            </a:prstGeom>
          </p:spPr>
        </p:pic>
        <p:sp>
          <p:nvSpPr>
            <p:cNvPr id="17" name="Rectangle 16">
              <a:extLst>
                <a:ext uri="{FF2B5EF4-FFF2-40B4-BE49-F238E27FC236}">
                  <a16:creationId xmlns:a16="http://schemas.microsoft.com/office/drawing/2014/main" id="{0877BBF0-5924-B84E-925D-AB1DD2CF9F6E}"/>
                </a:ext>
              </a:extLst>
            </p:cNvPr>
            <p:cNvSpPr/>
            <p:nvPr/>
          </p:nvSpPr>
          <p:spPr>
            <a:xfrm>
              <a:off x="2927603" y="685800"/>
              <a:ext cx="2768600" cy="923330"/>
            </a:xfrm>
            <a:prstGeom prst="rect">
              <a:avLst/>
            </a:prstGeom>
            <a:noFill/>
          </p:spPr>
          <p:txBody>
            <a:bodyPr wrap="none" lIns="91440" tIns="45720" rIns="91440" bIns="45720">
              <a:prstTxWarp prst="textArchU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000" b="1" dirty="0">
                  <a:ln/>
                  <a:solidFill>
                    <a:srgbClr val="0C0C0C"/>
                  </a:solidFill>
                </a:rPr>
                <a:t>HAMAQ</a:t>
              </a:r>
            </a:p>
          </p:txBody>
        </p:sp>
      </p:grpSp>
      <p:pic>
        <p:nvPicPr>
          <p:cNvPr id="19" name="Picture 3">
            <a:extLst>
              <a:ext uri="{FF2B5EF4-FFF2-40B4-BE49-F238E27FC236}">
                <a16:creationId xmlns:a16="http://schemas.microsoft.com/office/drawing/2014/main" id="{0D61C9FC-9B55-F249-AA8F-876B82F61D66}"/>
              </a:ext>
            </a:extLst>
          </p:cNvPr>
          <p:cNvPicPr>
            <a:picLocks noChangeAspect="1"/>
          </p:cNvPicPr>
          <p:nvPr/>
        </p:nvPicPr>
        <p:blipFill>
          <a:blip r:embed="rId3">
            <a:extLst>
              <a:ext uri="{28A0092B-C50C-407E-A947-70E740481C1C}">
                <a14:useLocalDpi xmlns:a14="http://schemas.microsoft.com/office/drawing/2010/main" val="0"/>
              </a:ext>
            </a:extLst>
          </a:blip>
          <a:srcRect l="13463" t="7333" r="63412" b="22781"/>
          <a:stretch>
            <a:fillRect/>
          </a:stretch>
        </p:blipFill>
        <p:spPr bwMode="auto">
          <a:xfrm>
            <a:off x="673898" y="3881008"/>
            <a:ext cx="2743200" cy="259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a:extLst>
              <a:ext uri="{FF2B5EF4-FFF2-40B4-BE49-F238E27FC236}">
                <a16:creationId xmlns:a16="http://schemas.microsoft.com/office/drawing/2014/main" id="{2BFE74FE-1046-7C43-A026-368EF2C80F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006" y="1636548"/>
            <a:ext cx="6236839" cy="218567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41C0F45-F679-E04E-9841-91FCE519556A}"/>
              </a:ext>
            </a:extLst>
          </p:cNvPr>
          <p:cNvSpPr txBox="1"/>
          <p:nvPr/>
        </p:nvSpPr>
        <p:spPr>
          <a:xfrm>
            <a:off x="733188" y="3880697"/>
            <a:ext cx="2710891" cy="338554"/>
          </a:xfrm>
          <a:prstGeom prst="rect">
            <a:avLst/>
          </a:prstGeom>
          <a:noFill/>
        </p:spPr>
        <p:txBody>
          <a:bodyPr wrap="square" rtlCol="0">
            <a:spAutoFit/>
          </a:bodyPr>
          <a:lstStyle/>
          <a:p>
            <a:pPr algn="r"/>
            <a:r>
              <a:rPr lang="en-US" sz="1600" dirty="0">
                <a:solidFill>
                  <a:schemeClr val="bg1"/>
                </a:solidFill>
                <a:latin typeface="Arial" panose="020B0604020202020204" pitchFamily="34" charset="0"/>
                <a:cs typeface="Arial" panose="020B0604020202020204" pitchFamily="34" charset="0"/>
              </a:rPr>
              <a:t>Asian Pandora Network</a:t>
            </a:r>
          </a:p>
        </p:txBody>
      </p:sp>
      <p:sp>
        <p:nvSpPr>
          <p:cNvPr id="22" name="TextBox 21">
            <a:extLst>
              <a:ext uri="{FF2B5EF4-FFF2-40B4-BE49-F238E27FC236}">
                <a16:creationId xmlns:a16="http://schemas.microsoft.com/office/drawing/2014/main" id="{2ED010EF-16E9-404F-BF37-197C9F2EFCFD}"/>
              </a:ext>
            </a:extLst>
          </p:cNvPr>
          <p:cNvSpPr txBox="1"/>
          <p:nvPr/>
        </p:nvSpPr>
        <p:spPr>
          <a:xfrm>
            <a:off x="1334317" y="3448575"/>
            <a:ext cx="3611761"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KORUS-AQ Flight Sampling Strategies</a:t>
            </a:r>
          </a:p>
        </p:txBody>
      </p:sp>
      <p:sp>
        <p:nvSpPr>
          <p:cNvPr id="27" name="TextBox 1">
            <a:extLst>
              <a:ext uri="{FF2B5EF4-FFF2-40B4-BE49-F238E27FC236}">
                <a16:creationId xmlns:a16="http://schemas.microsoft.com/office/drawing/2014/main" id="{2743B00E-8C7F-2F4C-827F-E645C3396CA5}"/>
              </a:ext>
            </a:extLst>
          </p:cNvPr>
          <p:cNvSpPr txBox="1"/>
          <p:nvPr/>
        </p:nvSpPr>
        <p:spPr>
          <a:xfrm>
            <a:off x="3444079" y="3912854"/>
            <a:ext cx="3576839" cy="307777"/>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n-US" sz="1400" dirty="0">
                <a:latin typeface="Arial" panose="020B0604020202020204" pitchFamily="34" charset="0"/>
                <a:cs typeface="Arial" panose="020B0604020202020204" pitchFamily="34" charset="0"/>
              </a:rPr>
              <a:t>AERONET sites for AOD validation</a:t>
            </a:r>
          </a:p>
        </p:txBody>
      </p:sp>
      <p:pic>
        <p:nvPicPr>
          <p:cNvPr id="31" name="Picture 30">
            <a:extLst>
              <a:ext uri="{FF2B5EF4-FFF2-40B4-BE49-F238E27FC236}">
                <a16:creationId xmlns:a16="http://schemas.microsoft.com/office/drawing/2014/main" id="{792E70B3-E523-7240-B7DF-DAB094301640}"/>
              </a:ext>
            </a:extLst>
          </p:cNvPr>
          <p:cNvPicPr>
            <a:picLocks noChangeAspect="1"/>
          </p:cNvPicPr>
          <p:nvPr/>
        </p:nvPicPr>
        <p:blipFill>
          <a:blip r:embed="rId5"/>
          <a:stretch>
            <a:fillRect/>
          </a:stretch>
        </p:blipFill>
        <p:spPr>
          <a:xfrm>
            <a:off x="3461804" y="4209053"/>
            <a:ext cx="3645576" cy="1920240"/>
          </a:xfrm>
          <a:prstGeom prst="rect">
            <a:avLst/>
          </a:prstGeom>
        </p:spPr>
      </p:pic>
    </p:spTree>
    <p:extLst>
      <p:ext uri="{BB962C8B-B14F-4D97-AF65-F5344CB8AC3E}">
        <p14:creationId xmlns:p14="http://schemas.microsoft.com/office/powerpoint/2010/main" val="3540745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DD43F-37C4-664A-A705-B386036B860C}"/>
              </a:ext>
            </a:extLst>
          </p:cNvPr>
          <p:cNvSpPr>
            <a:spLocks noGrp="1"/>
          </p:cNvSpPr>
          <p:nvPr>
            <p:ph type="title"/>
          </p:nvPr>
        </p:nvSpPr>
        <p:spPr>
          <a:xfrm>
            <a:off x="838200" y="365126"/>
            <a:ext cx="10515600" cy="806450"/>
          </a:xfrm>
        </p:spPr>
        <p:txBody>
          <a:bodyPr>
            <a:normAutofit fontScale="90000"/>
          </a:bodyPr>
          <a:lstStyle/>
          <a:p>
            <a:r>
              <a:rPr lang="en-US" b="1" dirty="0"/>
              <a:t>GEO-CAPE Aerosol WG study in the past decade</a:t>
            </a:r>
          </a:p>
        </p:txBody>
      </p:sp>
      <p:sp>
        <p:nvSpPr>
          <p:cNvPr id="3" name="Content Placeholder 2">
            <a:extLst>
              <a:ext uri="{FF2B5EF4-FFF2-40B4-BE49-F238E27FC236}">
                <a16:creationId xmlns:a16="http://schemas.microsoft.com/office/drawing/2014/main" id="{633A45F8-4327-9543-B782-532590A095A1}"/>
              </a:ext>
            </a:extLst>
          </p:cNvPr>
          <p:cNvSpPr>
            <a:spLocks noGrp="1"/>
          </p:cNvSpPr>
          <p:nvPr>
            <p:ph idx="1"/>
          </p:nvPr>
        </p:nvSpPr>
        <p:spPr>
          <a:xfrm>
            <a:off x="838200" y="1276019"/>
            <a:ext cx="10515600" cy="5042344"/>
          </a:xfrm>
        </p:spPr>
        <p:txBody>
          <a:bodyPr>
            <a:normAutofit fontScale="70000" lnSpcReduction="20000"/>
          </a:bodyPr>
          <a:lstStyle/>
          <a:p>
            <a:pPr>
              <a:lnSpc>
                <a:spcPct val="120000"/>
              </a:lnSpc>
            </a:pPr>
            <a:r>
              <a:rPr lang="en-US" dirty="0"/>
              <a:t>The GEO-CAPE Aerosol Working Group was formed in late 2009 to work on the aerosol science questions, objectives, measurement requirements, and the Science Traceability Matrix</a:t>
            </a:r>
          </a:p>
          <a:p>
            <a:pPr>
              <a:lnSpc>
                <a:spcPct val="120000"/>
              </a:lnSpc>
            </a:pPr>
            <a:r>
              <a:rPr lang="en-US" dirty="0"/>
              <a:t>Our studies have been centered on how to meet the measurement requirements and how to answer the science questions in the following investigations:</a:t>
            </a:r>
          </a:p>
          <a:p>
            <a:pPr marL="914400" lvl="1" indent="-457200">
              <a:lnSpc>
                <a:spcPct val="120000"/>
              </a:lnSpc>
              <a:buFont typeface="+mj-lt"/>
              <a:buAutoNum type="alphaUcPeriod"/>
            </a:pPr>
            <a:r>
              <a:rPr lang="en-US" b="1" dirty="0"/>
              <a:t>Retrieval opportunity of daytime AOD</a:t>
            </a:r>
            <a:r>
              <a:rPr lang="en-US" dirty="0"/>
              <a:t> from geostationary satellite as a function of pixel spatial resolution (Remer/</a:t>
            </a:r>
            <a:r>
              <a:rPr lang="en-US" dirty="0" err="1"/>
              <a:t>Mattoo</a:t>
            </a:r>
            <a:r>
              <a:rPr lang="en-US" dirty="0"/>
              <a:t> et </a:t>
            </a:r>
            <a:r>
              <a:rPr lang="en-US" dirty="0" err="1"/>
              <a:t>al.,AMT</a:t>
            </a:r>
            <a:r>
              <a:rPr lang="en-US" dirty="0"/>
              <a:t> 2012; </a:t>
            </a:r>
            <a:r>
              <a:rPr lang="en-US" dirty="0" err="1"/>
              <a:t>Jethva</a:t>
            </a:r>
            <a:r>
              <a:rPr lang="en-US" dirty="0"/>
              <a:t>/Torres, in prep; Zhang/Yu et al., 2012)</a:t>
            </a:r>
          </a:p>
          <a:p>
            <a:pPr marL="914400" lvl="1" indent="-457200">
              <a:lnSpc>
                <a:spcPct val="120000"/>
              </a:lnSpc>
              <a:buFont typeface="+mj-lt"/>
              <a:buAutoNum type="alphaUcPeriod"/>
            </a:pPr>
            <a:r>
              <a:rPr lang="en-US" b="1" dirty="0"/>
              <a:t>TEMPO-GOES synergy</a:t>
            </a:r>
            <a:r>
              <a:rPr lang="en-US" dirty="0"/>
              <a:t> for GEO-CAPE aerosol objectives (</a:t>
            </a:r>
            <a:r>
              <a:rPr lang="en-US" dirty="0" err="1"/>
              <a:t>Ciren</a:t>
            </a:r>
            <a:r>
              <a:rPr lang="en-US" dirty="0"/>
              <a:t>/</a:t>
            </a:r>
            <a:r>
              <a:rPr lang="en-US" dirty="0" err="1"/>
              <a:t>Kondragunta</a:t>
            </a:r>
            <a:r>
              <a:rPr lang="en-US" dirty="0"/>
              <a:t>, </a:t>
            </a:r>
            <a:r>
              <a:rPr lang="en-US" dirty="0" err="1"/>
              <a:t>Lyapustin</a:t>
            </a:r>
            <a:r>
              <a:rPr lang="en-US" dirty="0"/>
              <a:t>) </a:t>
            </a:r>
          </a:p>
          <a:p>
            <a:pPr marL="914400" lvl="1" indent="-457200">
              <a:lnSpc>
                <a:spcPct val="120000"/>
              </a:lnSpc>
              <a:buFont typeface="+mj-lt"/>
              <a:buAutoNum type="alphaUcPeriod"/>
            </a:pPr>
            <a:r>
              <a:rPr lang="en-US" b="1" dirty="0"/>
              <a:t>AQ applications</a:t>
            </a:r>
            <a:r>
              <a:rPr lang="en-US" dirty="0"/>
              <a:t> of geostationary observations (Tan/Chin/Yu, </a:t>
            </a:r>
            <a:r>
              <a:rPr lang="en-US" dirty="0" err="1"/>
              <a:t>Sorekhamer</a:t>
            </a:r>
            <a:r>
              <a:rPr lang="en-US" dirty="0"/>
              <a:t>/Chatfield)</a:t>
            </a:r>
          </a:p>
          <a:p>
            <a:pPr marL="914400" lvl="1" indent="-457200">
              <a:lnSpc>
                <a:spcPct val="120000"/>
              </a:lnSpc>
              <a:buFont typeface="+mj-lt"/>
              <a:buAutoNum type="alphaUcPeriod"/>
            </a:pPr>
            <a:r>
              <a:rPr lang="en-US" b="1" dirty="0"/>
              <a:t>Evaluation of available algorithms for aerosol retrieval </a:t>
            </a:r>
            <a:r>
              <a:rPr lang="en-US" dirty="0"/>
              <a:t>over North America (</a:t>
            </a:r>
            <a:r>
              <a:rPr lang="en-US" dirty="0" err="1"/>
              <a:t>Superczynski</a:t>
            </a:r>
            <a:r>
              <a:rPr lang="en-US" dirty="0"/>
              <a:t>/</a:t>
            </a:r>
            <a:r>
              <a:rPr lang="en-US" dirty="0" err="1"/>
              <a:t>Kondragunta</a:t>
            </a:r>
            <a:r>
              <a:rPr lang="en-US" dirty="0"/>
              <a:t> et al., JGR 2016; </a:t>
            </a:r>
            <a:r>
              <a:rPr lang="en-US" dirty="0" err="1"/>
              <a:t>Jethva</a:t>
            </a:r>
            <a:r>
              <a:rPr lang="en-US" dirty="0"/>
              <a:t>/Torres/Yoshida, in preparation)</a:t>
            </a:r>
          </a:p>
          <a:p>
            <a:pPr marL="914400" lvl="1" indent="-457200">
              <a:lnSpc>
                <a:spcPct val="120000"/>
              </a:lnSpc>
              <a:buFont typeface="+mj-lt"/>
              <a:buAutoNum type="alphaUcPeriod"/>
            </a:pPr>
            <a:r>
              <a:rPr lang="en-US" b="1" dirty="0"/>
              <a:t>Possibility to retrieve aerosol height </a:t>
            </a:r>
            <a:r>
              <a:rPr lang="en-US" dirty="0"/>
              <a:t>information (Xu/Wang et al. GRL, </a:t>
            </a:r>
            <a:r>
              <a:rPr lang="en-US" dirty="0" err="1"/>
              <a:t>Gasso</a:t>
            </a:r>
            <a:r>
              <a:rPr lang="en-US" dirty="0"/>
              <a:t>/Torres, AMT 2016)</a:t>
            </a:r>
          </a:p>
          <a:p>
            <a:pPr>
              <a:lnSpc>
                <a:spcPct val="120000"/>
              </a:lnSpc>
            </a:pPr>
            <a:r>
              <a:rPr lang="en-US" dirty="0"/>
              <a:t>Most results are directly relevant to TEMPO</a:t>
            </a:r>
          </a:p>
        </p:txBody>
      </p:sp>
    </p:spTree>
    <p:extLst>
      <p:ext uri="{BB962C8B-B14F-4D97-AF65-F5344CB8AC3E}">
        <p14:creationId xmlns:p14="http://schemas.microsoft.com/office/powerpoint/2010/main" val="2604572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F1F9-AA73-AB45-A168-4A00ACA12A3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648712B-ACEA-484F-93DF-A8D3EA655C56}"/>
              </a:ext>
            </a:extLst>
          </p:cNvPr>
          <p:cNvPicPr>
            <a:picLocks noChangeAspect="1"/>
          </p:cNvPicPr>
          <p:nvPr/>
        </p:nvPicPr>
        <p:blipFill>
          <a:blip r:embed="rId2"/>
          <a:stretch>
            <a:fillRect/>
          </a:stretch>
        </p:blipFill>
        <p:spPr>
          <a:xfrm>
            <a:off x="1790700" y="1460500"/>
            <a:ext cx="8432800" cy="4902200"/>
          </a:xfrm>
          <a:prstGeom prst="rect">
            <a:avLst/>
          </a:prstGeom>
        </p:spPr>
      </p:pic>
    </p:spTree>
    <p:extLst>
      <p:ext uri="{BB962C8B-B14F-4D97-AF65-F5344CB8AC3E}">
        <p14:creationId xmlns:p14="http://schemas.microsoft.com/office/powerpoint/2010/main" val="1976587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EFB18-8F0D-114A-954B-63F0CC2FF6BD}"/>
              </a:ext>
            </a:extLst>
          </p:cNvPr>
          <p:cNvSpPr>
            <a:spLocks noGrp="1"/>
          </p:cNvSpPr>
          <p:nvPr>
            <p:ph type="title"/>
          </p:nvPr>
        </p:nvSpPr>
        <p:spPr>
          <a:xfrm>
            <a:off x="838200" y="246372"/>
            <a:ext cx="10515600" cy="1475550"/>
          </a:xfrm>
        </p:spPr>
        <p:txBody>
          <a:bodyPr>
            <a:normAutofit/>
          </a:bodyPr>
          <a:lstStyle/>
          <a:p>
            <a:r>
              <a:rPr lang="en-US" dirty="0"/>
              <a:t>For AQ applications (AOD ➔ PM2.5), we need</a:t>
            </a:r>
          </a:p>
        </p:txBody>
      </p:sp>
      <p:sp>
        <p:nvSpPr>
          <p:cNvPr id="3" name="Content Placeholder 2">
            <a:extLst>
              <a:ext uri="{FF2B5EF4-FFF2-40B4-BE49-F238E27FC236}">
                <a16:creationId xmlns:a16="http://schemas.microsoft.com/office/drawing/2014/main" id="{B15998FA-5418-5A4D-B90B-F2E736955DD5}"/>
              </a:ext>
            </a:extLst>
          </p:cNvPr>
          <p:cNvSpPr>
            <a:spLocks noGrp="1"/>
          </p:cNvSpPr>
          <p:nvPr>
            <p:ph idx="1"/>
          </p:nvPr>
        </p:nvSpPr>
        <p:spPr>
          <a:xfrm>
            <a:off x="838200" y="1840677"/>
            <a:ext cx="10515600" cy="2959924"/>
          </a:xfrm>
        </p:spPr>
        <p:txBody>
          <a:bodyPr/>
          <a:lstStyle/>
          <a:p>
            <a:pPr marL="514350" indent="-514350">
              <a:buFont typeface="+mj-lt"/>
              <a:buAutoNum type="arabicParenR"/>
            </a:pPr>
            <a:r>
              <a:rPr lang="en-US" dirty="0"/>
              <a:t>multiple observations of AOD per day </a:t>
            </a:r>
          </a:p>
          <a:p>
            <a:pPr marL="514350" indent="-514350">
              <a:buFont typeface="+mj-lt"/>
              <a:buAutoNum type="arabicParenR"/>
            </a:pPr>
            <a:r>
              <a:rPr lang="en-US" dirty="0"/>
              <a:t>high quality of AOD (minimum cloud contamination) </a:t>
            </a:r>
          </a:p>
          <a:p>
            <a:pPr marL="514350" indent="-514350">
              <a:buFont typeface="+mj-lt"/>
              <a:buAutoNum type="arabicParenR"/>
            </a:pPr>
            <a:r>
              <a:rPr lang="en-US" dirty="0"/>
              <a:t>understanding of AOD-PM2.5 relationship variabilities </a:t>
            </a:r>
          </a:p>
          <a:p>
            <a:pPr lvl="1">
              <a:buFont typeface="Courier New" panose="02070309020205020404" pitchFamily="49" charset="0"/>
              <a:buChar char="o"/>
            </a:pPr>
            <a:r>
              <a:rPr lang="en-US" dirty="0"/>
              <a:t>aerosol vertical distribution</a:t>
            </a:r>
          </a:p>
          <a:p>
            <a:pPr lvl="1">
              <a:buFont typeface="Courier New" panose="02070309020205020404" pitchFamily="49" charset="0"/>
              <a:buChar char="o"/>
            </a:pPr>
            <a:r>
              <a:rPr lang="en-US" dirty="0"/>
              <a:t>aerosol composition (type) </a:t>
            </a:r>
          </a:p>
          <a:p>
            <a:pPr lvl="1">
              <a:buFont typeface="Courier New" panose="02070309020205020404" pitchFamily="49" charset="0"/>
              <a:buChar char="o"/>
            </a:pPr>
            <a:r>
              <a:rPr lang="en-US" dirty="0"/>
              <a:t>humidification factors</a:t>
            </a:r>
          </a:p>
        </p:txBody>
      </p:sp>
      <p:sp>
        <p:nvSpPr>
          <p:cNvPr id="5" name="TextBox 4">
            <a:extLst>
              <a:ext uri="{FF2B5EF4-FFF2-40B4-BE49-F238E27FC236}">
                <a16:creationId xmlns:a16="http://schemas.microsoft.com/office/drawing/2014/main" id="{373ECFF7-3782-DE45-AF7C-13577757D97B}"/>
              </a:ext>
            </a:extLst>
          </p:cNvPr>
          <p:cNvSpPr txBox="1"/>
          <p:nvPr/>
        </p:nvSpPr>
        <p:spPr>
          <a:xfrm>
            <a:off x="838200" y="5029200"/>
            <a:ext cx="10354117"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They can be better achieved with TEMPO-GOES synergistic approach</a:t>
            </a:r>
          </a:p>
        </p:txBody>
      </p:sp>
    </p:spTree>
    <p:extLst>
      <p:ext uri="{BB962C8B-B14F-4D97-AF65-F5344CB8AC3E}">
        <p14:creationId xmlns:p14="http://schemas.microsoft.com/office/powerpoint/2010/main" val="2585584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DBBC-031B-A749-8F5A-D328C5864DA5}"/>
              </a:ext>
            </a:extLst>
          </p:cNvPr>
          <p:cNvSpPr>
            <a:spLocks noGrp="1"/>
          </p:cNvSpPr>
          <p:nvPr>
            <p:ph type="title"/>
          </p:nvPr>
        </p:nvSpPr>
        <p:spPr>
          <a:xfrm>
            <a:off x="838200" y="113832"/>
            <a:ext cx="10515600" cy="1187926"/>
          </a:xfrm>
        </p:spPr>
        <p:txBody>
          <a:bodyPr>
            <a:normAutofit/>
          </a:bodyPr>
          <a:lstStyle/>
          <a:p>
            <a:r>
              <a:rPr lang="en-US" sz="3100" dirty="0"/>
              <a:t>1) Temporal and spatial observation opportunity as a function of pixel resolution</a:t>
            </a:r>
            <a:endParaRPr lang="en-US" sz="2200" b="0" dirty="0"/>
          </a:p>
        </p:txBody>
      </p:sp>
      <p:grpSp>
        <p:nvGrpSpPr>
          <p:cNvPr id="5" name="Group 4">
            <a:extLst>
              <a:ext uri="{FF2B5EF4-FFF2-40B4-BE49-F238E27FC236}">
                <a16:creationId xmlns:a16="http://schemas.microsoft.com/office/drawing/2014/main" id="{18F62719-8B18-6B40-AF0D-94AAD851EB52}"/>
              </a:ext>
            </a:extLst>
          </p:cNvPr>
          <p:cNvGrpSpPr>
            <a:grpSpLocks noChangeAspect="1"/>
          </p:cNvGrpSpPr>
          <p:nvPr/>
        </p:nvGrpSpPr>
        <p:grpSpPr>
          <a:xfrm>
            <a:off x="765639" y="2669458"/>
            <a:ext cx="3657600" cy="3120257"/>
            <a:chOff x="-33272" y="4739213"/>
            <a:chExt cx="2807304" cy="2394879"/>
          </a:xfrm>
        </p:grpSpPr>
        <p:pic>
          <p:nvPicPr>
            <p:cNvPr id="6" name="Picture 5">
              <a:extLst>
                <a:ext uri="{FF2B5EF4-FFF2-40B4-BE49-F238E27FC236}">
                  <a16:creationId xmlns:a16="http://schemas.microsoft.com/office/drawing/2014/main" id="{57316F2E-5A02-9C46-863F-3FE0FEB2290B}"/>
                </a:ext>
              </a:extLst>
            </p:cNvPr>
            <p:cNvPicPr>
              <a:picLocks noChangeAspect="1"/>
            </p:cNvPicPr>
            <p:nvPr/>
          </p:nvPicPr>
          <p:blipFill rotWithShape="1">
            <a:blip r:embed="rId2"/>
            <a:srcRect t="14691"/>
            <a:stretch/>
          </p:blipFill>
          <p:spPr>
            <a:xfrm>
              <a:off x="-33272" y="4739213"/>
              <a:ext cx="2807304" cy="2394879"/>
            </a:xfrm>
            <a:prstGeom prst="rect">
              <a:avLst/>
            </a:prstGeom>
            <a:ln>
              <a:solidFill>
                <a:schemeClr val="bg1">
                  <a:lumMod val="65000"/>
                </a:schemeClr>
              </a:solidFill>
            </a:ln>
          </p:spPr>
        </p:pic>
        <p:sp>
          <p:nvSpPr>
            <p:cNvPr id="7" name="TextBox 6">
              <a:extLst>
                <a:ext uri="{FF2B5EF4-FFF2-40B4-BE49-F238E27FC236}">
                  <a16:creationId xmlns:a16="http://schemas.microsoft.com/office/drawing/2014/main" id="{029E95EC-16DD-744A-9D1D-B65C926992A3}"/>
                </a:ext>
              </a:extLst>
            </p:cNvPr>
            <p:cNvSpPr txBox="1"/>
            <p:nvPr/>
          </p:nvSpPr>
          <p:spPr>
            <a:xfrm>
              <a:off x="1093129" y="6536866"/>
              <a:ext cx="403800" cy="212604"/>
            </a:xfrm>
            <a:prstGeom prst="rect">
              <a:avLst/>
            </a:prstGeom>
            <a:noFill/>
            <a:ln>
              <a:noFill/>
            </a:ln>
          </p:spPr>
          <p:txBody>
            <a:bodyPr wrap="none" rtlCol="0">
              <a:spAutoFit/>
            </a:bodyPr>
            <a:lstStyle/>
            <a:p>
              <a:r>
                <a:rPr lang="en-US" sz="1200" dirty="0">
                  <a:latin typeface="Arial"/>
                  <a:cs typeface="Arial"/>
                </a:rPr>
                <a:t>8-km</a:t>
              </a:r>
            </a:p>
          </p:txBody>
        </p:sp>
        <p:sp>
          <p:nvSpPr>
            <p:cNvPr id="8" name="TextBox 7">
              <a:extLst>
                <a:ext uri="{FF2B5EF4-FFF2-40B4-BE49-F238E27FC236}">
                  <a16:creationId xmlns:a16="http://schemas.microsoft.com/office/drawing/2014/main" id="{E605B0CC-54CF-5745-9CB8-2F82F67F0DBC}"/>
                </a:ext>
              </a:extLst>
            </p:cNvPr>
            <p:cNvSpPr txBox="1"/>
            <p:nvPr/>
          </p:nvSpPr>
          <p:spPr>
            <a:xfrm>
              <a:off x="1208572" y="6031646"/>
              <a:ext cx="403800" cy="212604"/>
            </a:xfrm>
            <a:prstGeom prst="rect">
              <a:avLst/>
            </a:prstGeom>
            <a:noFill/>
            <a:ln>
              <a:noFill/>
            </a:ln>
          </p:spPr>
          <p:txBody>
            <a:bodyPr wrap="none" rtlCol="0">
              <a:spAutoFit/>
            </a:bodyPr>
            <a:lstStyle/>
            <a:p>
              <a:r>
                <a:rPr lang="en-US" sz="1200" dirty="0">
                  <a:latin typeface="Arial"/>
                  <a:cs typeface="Arial"/>
                </a:rPr>
                <a:t>4-km</a:t>
              </a:r>
            </a:p>
          </p:txBody>
        </p:sp>
        <p:sp>
          <p:nvSpPr>
            <p:cNvPr id="9" name="TextBox 8">
              <a:extLst>
                <a:ext uri="{FF2B5EF4-FFF2-40B4-BE49-F238E27FC236}">
                  <a16:creationId xmlns:a16="http://schemas.microsoft.com/office/drawing/2014/main" id="{066A42C0-8716-FC4E-A5F0-782B082CC041}"/>
                </a:ext>
              </a:extLst>
            </p:cNvPr>
            <p:cNvSpPr txBox="1"/>
            <p:nvPr/>
          </p:nvSpPr>
          <p:spPr>
            <a:xfrm>
              <a:off x="997803" y="5330839"/>
              <a:ext cx="403800" cy="212604"/>
            </a:xfrm>
            <a:prstGeom prst="rect">
              <a:avLst/>
            </a:prstGeom>
            <a:noFill/>
            <a:ln>
              <a:noFill/>
            </a:ln>
          </p:spPr>
          <p:txBody>
            <a:bodyPr wrap="none" rtlCol="0">
              <a:spAutoFit/>
            </a:bodyPr>
            <a:lstStyle/>
            <a:p>
              <a:r>
                <a:rPr lang="en-US" sz="1200" dirty="0">
                  <a:latin typeface="Arial"/>
                  <a:cs typeface="Arial"/>
                </a:rPr>
                <a:t>2-km</a:t>
              </a:r>
            </a:p>
          </p:txBody>
        </p:sp>
        <p:sp>
          <p:nvSpPr>
            <p:cNvPr id="10" name="TextBox 9">
              <a:extLst>
                <a:ext uri="{FF2B5EF4-FFF2-40B4-BE49-F238E27FC236}">
                  <a16:creationId xmlns:a16="http://schemas.microsoft.com/office/drawing/2014/main" id="{68A5D52C-EA53-464D-ADFF-9633AA6EA38A}"/>
                </a:ext>
              </a:extLst>
            </p:cNvPr>
            <p:cNvSpPr txBox="1"/>
            <p:nvPr/>
          </p:nvSpPr>
          <p:spPr>
            <a:xfrm>
              <a:off x="1009755" y="4949226"/>
              <a:ext cx="403800" cy="212604"/>
            </a:xfrm>
            <a:prstGeom prst="rect">
              <a:avLst/>
            </a:prstGeom>
            <a:noFill/>
            <a:ln>
              <a:noFill/>
            </a:ln>
          </p:spPr>
          <p:txBody>
            <a:bodyPr wrap="none" rtlCol="0">
              <a:spAutoFit/>
            </a:bodyPr>
            <a:lstStyle/>
            <a:p>
              <a:r>
                <a:rPr lang="en-US" sz="1200" dirty="0">
                  <a:latin typeface="Arial"/>
                  <a:cs typeface="Arial"/>
                </a:rPr>
                <a:t>1-km</a:t>
              </a:r>
            </a:p>
          </p:txBody>
        </p:sp>
      </p:grpSp>
      <p:sp>
        <p:nvSpPr>
          <p:cNvPr id="11" name="Rectangle 10">
            <a:extLst>
              <a:ext uri="{FF2B5EF4-FFF2-40B4-BE49-F238E27FC236}">
                <a16:creationId xmlns:a16="http://schemas.microsoft.com/office/drawing/2014/main" id="{903D7D60-8B1B-D344-9F10-2977F8F0A03D}"/>
              </a:ext>
            </a:extLst>
          </p:cNvPr>
          <p:cNvSpPr/>
          <p:nvPr/>
        </p:nvSpPr>
        <p:spPr>
          <a:xfrm>
            <a:off x="817874" y="6009915"/>
            <a:ext cx="3657600" cy="40225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200" dirty="0">
                <a:solidFill>
                  <a:prstClr val="black"/>
                </a:solidFill>
                <a:latin typeface="Arial"/>
                <a:cs typeface="Arial"/>
              </a:rPr>
              <a:t>(Remer, L. A., S. </a:t>
            </a:r>
            <a:r>
              <a:rPr lang="en-US" sz="1200" dirty="0" err="1">
                <a:solidFill>
                  <a:prstClr val="black"/>
                </a:solidFill>
                <a:latin typeface="Arial"/>
                <a:cs typeface="Arial"/>
              </a:rPr>
              <a:t>Mattoo</a:t>
            </a:r>
            <a:r>
              <a:rPr lang="en-US" sz="1200" dirty="0">
                <a:solidFill>
                  <a:prstClr val="black"/>
                </a:solidFill>
                <a:latin typeface="Arial"/>
                <a:cs typeface="Arial"/>
              </a:rPr>
              <a:t>, R.C. Levy, A. </a:t>
            </a:r>
            <a:r>
              <a:rPr lang="en-US" sz="1200" dirty="0" err="1">
                <a:solidFill>
                  <a:prstClr val="black"/>
                </a:solidFill>
                <a:latin typeface="Arial"/>
                <a:cs typeface="Arial"/>
              </a:rPr>
              <a:t>Heidinger</a:t>
            </a:r>
            <a:r>
              <a:rPr lang="en-US" sz="1200" dirty="0">
                <a:solidFill>
                  <a:prstClr val="black"/>
                </a:solidFill>
                <a:latin typeface="Arial"/>
                <a:cs typeface="Arial"/>
              </a:rPr>
              <a:t>, R. B. Pierce, and M. Chin, AMT 2012)</a:t>
            </a:r>
          </a:p>
        </p:txBody>
      </p:sp>
      <p:sp>
        <p:nvSpPr>
          <p:cNvPr id="12" name="Rectangle 11">
            <a:extLst>
              <a:ext uri="{FF2B5EF4-FFF2-40B4-BE49-F238E27FC236}">
                <a16:creationId xmlns:a16="http://schemas.microsoft.com/office/drawing/2014/main" id="{11906239-43C4-9341-9972-D9575FB83D8D}"/>
              </a:ext>
            </a:extLst>
          </p:cNvPr>
          <p:cNvSpPr/>
          <p:nvPr/>
        </p:nvSpPr>
        <p:spPr>
          <a:xfrm>
            <a:off x="711663" y="1603775"/>
            <a:ext cx="2426610" cy="9717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500" b="1" dirty="0">
                <a:solidFill>
                  <a:prstClr val="black"/>
                </a:solidFill>
                <a:latin typeface="Arial"/>
                <a:cs typeface="Arial"/>
              </a:rPr>
              <a:t>Temporal retrieval availability </a:t>
            </a:r>
            <a:r>
              <a:rPr lang="en-US" sz="1500" dirty="0">
                <a:solidFill>
                  <a:prstClr val="black"/>
                </a:solidFill>
                <a:latin typeface="Arial"/>
                <a:cs typeface="Arial"/>
              </a:rPr>
              <a:t>- example in 1°x1° area in Virginia, August 12 2012</a:t>
            </a:r>
          </a:p>
        </p:txBody>
      </p:sp>
      <p:sp>
        <p:nvSpPr>
          <p:cNvPr id="13" name="Rectangle 12">
            <a:extLst>
              <a:ext uri="{FF2B5EF4-FFF2-40B4-BE49-F238E27FC236}">
                <a16:creationId xmlns:a16="http://schemas.microsoft.com/office/drawing/2014/main" id="{9C775D96-7943-4E46-93A8-99CE939B0A71}"/>
              </a:ext>
            </a:extLst>
          </p:cNvPr>
          <p:cNvSpPr/>
          <p:nvPr/>
        </p:nvSpPr>
        <p:spPr>
          <a:xfrm>
            <a:off x="4928997" y="1623987"/>
            <a:ext cx="6424803" cy="8521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b="1" dirty="0">
                <a:solidFill>
                  <a:prstClr val="black"/>
                </a:solidFill>
                <a:latin typeface="Arial"/>
                <a:cs typeface="Arial"/>
              </a:rPr>
              <a:t>Spatial retrieval availability </a:t>
            </a:r>
            <a:r>
              <a:rPr lang="en-US" dirty="0">
                <a:solidFill>
                  <a:prstClr val="black"/>
                </a:solidFill>
                <a:latin typeface="Arial"/>
                <a:cs typeface="Arial"/>
              </a:rPr>
              <a:t>of AOD at 1x1 km and 4 km x 2 km pixel resolution – study using MODIS Dark Target retrieval for July 1, 2012</a:t>
            </a:r>
          </a:p>
        </p:txBody>
      </p:sp>
      <p:grpSp>
        <p:nvGrpSpPr>
          <p:cNvPr id="15" name="Group 14">
            <a:extLst>
              <a:ext uri="{FF2B5EF4-FFF2-40B4-BE49-F238E27FC236}">
                <a16:creationId xmlns:a16="http://schemas.microsoft.com/office/drawing/2014/main" id="{7B66B42D-1DBD-5245-AAB3-CDA50BC22ED2}"/>
              </a:ext>
            </a:extLst>
          </p:cNvPr>
          <p:cNvGrpSpPr/>
          <p:nvPr/>
        </p:nvGrpSpPr>
        <p:grpSpPr>
          <a:xfrm>
            <a:off x="4928997" y="2550342"/>
            <a:ext cx="3200400" cy="1920240"/>
            <a:chOff x="5036631" y="2611498"/>
            <a:chExt cx="3200400" cy="1920240"/>
          </a:xfrm>
        </p:grpSpPr>
        <p:pic>
          <p:nvPicPr>
            <p:cNvPr id="16" name="Picture 15" descr="aot470.03jan2012.geocape.jpg">
              <a:extLst>
                <a:ext uri="{FF2B5EF4-FFF2-40B4-BE49-F238E27FC236}">
                  <a16:creationId xmlns:a16="http://schemas.microsoft.com/office/drawing/2014/main" id="{9AC9BB7F-2663-3D47-AC71-21E1588BF36B}"/>
                </a:ext>
              </a:extLst>
            </p:cNvPr>
            <p:cNvPicPr>
              <a:picLocks noChangeAspect="1"/>
            </p:cNvPicPr>
            <p:nvPr/>
          </p:nvPicPr>
          <p:blipFill>
            <a:blip r:embed="rId3" cstate="print"/>
            <a:stretch>
              <a:fillRect/>
            </a:stretch>
          </p:blipFill>
          <p:spPr>
            <a:xfrm>
              <a:off x="5036631" y="2611498"/>
              <a:ext cx="3200400" cy="1920240"/>
            </a:xfrm>
            <a:prstGeom prst="rect">
              <a:avLst/>
            </a:prstGeom>
          </p:spPr>
        </p:pic>
        <p:sp>
          <p:nvSpPr>
            <p:cNvPr id="17" name="TextBox 16">
              <a:extLst>
                <a:ext uri="{FF2B5EF4-FFF2-40B4-BE49-F238E27FC236}">
                  <a16:creationId xmlns:a16="http://schemas.microsoft.com/office/drawing/2014/main" id="{73E7A25B-ED26-414F-BCCF-4BACE3DD8570}"/>
                </a:ext>
              </a:extLst>
            </p:cNvPr>
            <p:cNvSpPr txBox="1"/>
            <p:nvPr/>
          </p:nvSpPr>
          <p:spPr>
            <a:xfrm>
              <a:off x="5184368" y="3789236"/>
              <a:ext cx="1159156" cy="430887"/>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1x1km, </a:t>
              </a:r>
            </a:p>
            <a:p>
              <a:r>
                <a:rPr lang="en-US" sz="1100" dirty="0">
                  <a:latin typeface="Arial" panose="020B0604020202020204" pitchFamily="34" charset="0"/>
                  <a:cs typeface="Arial" panose="020B0604020202020204" pitchFamily="34" charset="0"/>
                </a:rPr>
                <a:t>CM </a:t>
              </a:r>
              <a:r>
                <a:rPr lang="el-GR" sz="1100" dirty="0">
                  <a:latin typeface="Arial" panose="020B0604020202020204" pitchFamily="34" charset="0"/>
                  <a:cs typeface="Arial" panose="020B0604020202020204" pitchFamily="34" charset="0"/>
                </a:rPr>
                <a:t>σ</a:t>
              </a:r>
              <a:r>
                <a:rPr lang="en-US" sz="1100" baseline="-25000" dirty="0">
                  <a:latin typeface="Arial" panose="020B0604020202020204" pitchFamily="34" charset="0"/>
                  <a:cs typeface="Arial" panose="020B0604020202020204" pitchFamily="34" charset="0"/>
                </a:rPr>
                <a:t>s</a:t>
              </a:r>
              <a:r>
                <a:rPr lang="en-US" sz="1100" dirty="0">
                  <a:latin typeface="Arial" panose="020B0604020202020204" pitchFamily="34" charset="0"/>
                  <a:cs typeface="Arial" panose="020B0604020202020204" pitchFamily="34" charset="0"/>
                </a:rPr>
                <a:t> &gt; 0.0025</a:t>
              </a:r>
            </a:p>
          </p:txBody>
        </p:sp>
      </p:grpSp>
      <p:grpSp>
        <p:nvGrpSpPr>
          <p:cNvPr id="18" name="Group 17">
            <a:extLst>
              <a:ext uri="{FF2B5EF4-FFF2-40B4-BE49-F238E27FC236}">
                <a16:creationId xmlns:a16="http://schemas.microsoft.com/office/drawing/2014/main" id="{8C001DFD-489F-9243-9020-100276BE99F9}"/>
              </a:ext>
            </a:extLst>
          </p:cNvPr>
          <p:cNvGrpSpPr/>
          <p:nvPr/>
        </p:nvGrpSpPr>
        <p:grpSpPr>
          <a:xfrm>
            <a:off x="2994330" y="1650536"/>
            <a:ext cx="1425898" cy="937210"/>
            <a:chOff x="1071563" y="2043999"/>
            <a:chExt cx="1425898" cy="937210"/>
          </a:xfrm>
        </p:grpSpPr>
        <p:pic>
          <p:nvPicPr>
            <p:cNvPr id="19" name="Picture 18">
              <a:extLst>
                <a:ext uri="{FF2B5EF4-FFF2-40B4-BE49-F238E27FC236}">
                  <a16:creationId xmlns:a16="http://schemas.microsoft.com/office/drawing/2014/main" id="{1799A5B2-5C2D-9B48-AE98-0CBC4FD70253}"/>
                </a:ext>
              </a:extLst>
            </p:cNvPr>
            <p:cNvPicPr>
              <a:picLocks noChangeAspect="1"/>
            </p:cNvPicPr>
            <p:nvPr/>
          </p:nvPicPr>
          <p:blipFill rotWithShape="1">
            <a:blip r:embed="rId4"/>
            <a:srcRect l="21063" t="1" r="17668" b="32080"/>
            <a:stretch/>
          </p:blipFill>
          <p:spPr>
            <a:xfrm>
              <a:off x="1071563" y="2043999"/>
              <a:ext cx="1425898" cy="937210"/>
            </a:xfrm>
            <a:prstGeom prst="rect">
              <a:avLst/>
            </a:prstGeom>
          </p:spPr>
        </p:pic>
        <p:sp>
          <p:nvSpPr>
            <p:cNvPr id="20" name="Rectangle 3">
              <a:extLst>
                <a:ext uri="{FF2B5EF4-FFF2-40B4-BE49-F238E27FC236}">
                  <a16:creationId xmlns:a16="http://schemas.microsoft.com/office/drawing/2014/main" id="{EC79EB74-C185-4A48-8712-9CFFC7A064F5}"/>
                </a:ext>
              </a:extLst>
            </p:cNvPr>
            <p:cNvSpPr/>
            <p:nvPr/>
          </p:nvSpPr>
          <p:spPr>
            <a:xfrm>
              <a:off x="1680399" y="2408252"/>
              <a:ext cx="230911" cy="256051"/>
            </a:xfrm>
            <a:prstGeom prst="rect">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598E6BF7-CFB6-8147-B2D4-0C074249D3B7}"/>
              </a:ext>
            </a:extLst>
          </p:cNvPr>
          <p:cNvGrpSpPr/>
          <p:nvPr/>
        </p:nvGrpSpPr>
        <p:grpSpPr>
          <a:xfrm>
            <a:off x="8129397" y="2537490"/>
            <a:ext cx="3200400" cy="1920240"/>
            <a:chOff x="8237031" y="2598646"/>
            <a:chExt cx="3200400" cy="1920240"/>
          </a:xfrm>
        </p:grpSpPr>
        <p:pic>
          <p:nvPicPr>
            <p:cNvPr id="22" name="Picture 21" descr="aot470.03jan2012.tempo0.jpg">
              <a:extLst>
                <a:ext uri="{FF2B5EF4-FFF2-40B4-BE49-F238E27FC236}">
                  <a16:creationId xmlns:a16="http://schemas.microsoft.com/office/drawing/2014/main" id="{5625E509-F41F-2445-A696-EE7761E36A13}"/>
                </a:ext>
              </a:extLst>
            </p:cNvPr>
            <p:cNvPicPr>
              <a:picLocks noChangeAspect="1"/>
            </p:cNvPicPr>
            <p:nvPr/>
          </p:nvPicPr>
          <p:blipFill>
            <a:blip r:embed="rId5" cstate="print"/>
            <a:stretch>
              <a:fillRect/>
            </a:stretch>
          </p:blipFill>
          <p:spPr>
            <a:xfrm>
              <a:off x="8237031" y="2598646"/>
              <a:ext cx="3200400" cy="1920240"/>
            </a:xfrm>
            <a:prstGeom prst="rect">
              <a:avLst/>
            </a:prstGeom>
          </p:spPr>
        </p:pic>
        <p:sp>
          <p:nvSpPr>
            <p:cNvPr id="23" name="TextBox 22">
              <a:extLst>
                <a:ext uri="{FF2B5EF4-FFF2-40B4-BE49-F238E27FC236}">
                  <a16:creationId xmlns:a16="http://schemas.microsoft.com/office/drawing/2014/main" id="{6BB14FD2-400B-8943-9F62-BD8BF891F2DB}"/>
                </a:ext>
              </a:extLst>
            </p:cNvPr>
            <p:cNvSpPr txBox="1"/>
            <p:nvPr/>
          </p:nvSpPr>
          <p:spPr>
            <a:xfrm>
              <a:off x="8418570" y="3789235"/>
              <a:ext cx="1168795" cy="430887"/>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4x2km, </a:t>
              </a:r>
            </a:p>
            <a:p>
              <a:r>
                <a:rPr lang="en-US" sz="1100" dirty="0">
                  <a:latin typeface="Arial" panose="020B0604020202020204" pitchFamily="34" charset="0"/>
                  <a:cs typeface="Arial" panose="020B0604020202020204" pitchFamily="34" charset="0"/>
                </a:rPr>
                <a:t>CM </a:t>
              </a:r>
              <a:r>
                <a:rPr lang="el-GR" sz="1100" dirty="0">
                  <a:latin typeface="Arial" panose="020B0604020202020204" pitchFamily="34" charset="0"/>
                  <a:cs typeface="Arial" panose="020B0604020202020204" pitchFamily="34" charset="0"/>
                </a:rPr>
                <a:t>σ</a:t>
              </a:r>
              <a:r>
                <a:rPr lang="en-US" sz="1100" baseline="-25000" dirty="0">
                  <a:latin typeface="Arial" panose="020B0604020202020204" pitchFamily="34" charset="0"/>
                  <a:cs typeface="Arial" panose="020B0604020202020204" pitchFamily="34" charset="0"/>
                </a:rPr>
                <a:t>s</a:t>
              </a:r>
              <a:r>
                <a:rPr lang="en-US" sz="1100" dirty="0">
                  <a:latin typeface="Arial" panose="020B0604020202020204" pitchFamily="34" charset="0"/>
                  <a:cs typeface="Arial" panose="020B0604020202020204" pitchFamily="34" charset="0"/>
                </a:rPr>
                <a:t> &gt; 0.0025</a:t>
              </a:r>
            </a:p>
          </p:txBody>
        </p:sp>
      </p:grpSp>
      <p:sp>
        <p:nvSpPr>
          <p:cNvPr id="28" name="TextBox 27">
            <a:extLst>
              <a:ext uri="{FF2B5EF4-FFF2-40B4-BE49-F238E27FC236}">
                <a16:creationId xmlns:a16="http://schemas.microsoft.com/office/drawing/2014/main" id="{B2FC9D28-EF76-6844-AB62-495FAC5FBDC2}"/>
              </a:ext>
            </a:extLst>
          </p:cNvPr>
          <p:cNvSpPr txBox="1"/>
          <p:nvPr/>
        </p:nvSpPr>
        <p:spPr>
          <a:xfrm>
            <a:off x="7588441" y="3833880"/>
            <a:ext cx="436338" cy="338554"/>
          </a:xfrm>
          <a:prstGeom prst="rect">
            <a:avLst/>
          </a:prstGeom>
          <a:noFill/>
        </p:spPr>
        <p:txBody>
          <a:bodyPr wrap="none" rtlCol="0">
            <a:spAutoFit/>
          </a:bodyPr>
          <a:lstStyle/>
          <a:p>
            <a:pPr algn="r"/>
            <a:r>
              <a:rPr lang="en-US" sz="1600" b="1" dirty="0">
                <a:latin typeface="Arial" panose="020B0604020202020204" pitchFamily="34" charset="0"/>
                <a:cs typeface="Arial" panose="020B0604020202020204" pitchFamily="34" charset="0"/>
              </a:rPr>
              <a:t>(1)</a:t>
            </a:r>
          </a:p>
        </p:txBody>
      </p:sp>
      <p:sp>
        <p:nvSpPr>
          <p:cNvPr id="29" name="TextBox 28">
            <a:extLst>
              <a:ext uri="{FF2B5EF4-FFF2-40B4-BE49-F238E27FC236}">
                <a16:creationId xmlns:a16="http://schemas.microsoft.com/office/drawing/2014/main" id="{5C5215A9-D1AC-5442-AA57-3485B2CB6A46}"/>
              </a:ext>
            </a:extLst>
          </p:cNvPr>
          <p:cNvSpPr txBox="1"/>
          <p:nvPr/>
        </p:nvSpPr>
        <p:spPr>
          <a:xfrm>
            <a:off x="10788841" y="3820413"/>
            <a:ext cx="436338" cy="338554"/>
          </a:xfrm>
          <a:prstGeom prst="rect">
            <a:avLst/>
          </a:prstGeom>
          <a:noFill/>
        </p:spPr>
        <p:txBody>
          <a:bodyPr wrap="none" rtlCol="0">
            <a:spAutoFit/>
          </a:bodyPr>
          <a:lstStyle/>
          <a:p>
            <a:pPr algn="r"/>
            <a:r>
              <a:rPr lang="en-US" sz="1600" b="1" dirty="0">
                <a:latin typeface="Arial" panose="020B0604020202020204" pitchFamily="34" charset="0"/>
                <a:cs typeface="Arial" panose="020B0604020202020204" pitchFamily="34" charset="0"/>
              </a:rPr>
              <a:t>(2)</a:t>
            </a:r>
          </a:p>
        </p:txBody>
      </p:sp>
      <p:cxnSp>
        <p:nvCxnSpPr>
          <p:cNvPr id="34" name="Straight Connector 33">
            <a:extLst>
              <a:ext uri="{FF2B5EF4-FFF2-40B4-BE49-F238E27FC236}">
                <a16:creationId xmlns:a16="http://schemas.microsoft.com/office/drawing/2014/main" id="{A83A2305-6A66-474E-BA65-156C290D60A9}"/>
              </a:ext>
            </a:extLst>
          </p:cNvPr>
          <p:cNvCxnSpPr>
            <a:cxnSpLocks/>
          </p:cNvCxnSpPr>
          <p:nvPr/>
        </p:nvCxnSpPr>
        <p:spPr>
          <a:xfrm>
            <a:off x="4726877" y="1523462"/>
            <a:ext cx="0" cy="5166459"/>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D25FA81-6A9F-F047-9028-0038D4F7CCCD}"/>
              </a:ext>
            </a:extLst>
          </p:cNvPr>
          <p:cNvSpPr txBox="1"/>
          <p:nvPr/>
        </p:nvSpPr>
        <p:spPr>
          <a:xfrm>
            <a:off x="4126692" y="1061416"/>
            <a:ext cx="7227108" cy="400110"/>
          </a:xfrm>
          <a:prstGeom prst="rect">
            <a:avLst/>
          </a:prstGeom>
          <a:noFill/>
        </p:spPr>
        <p:txBody>
          <a:bodyPr wrap="none" rtlCol="0">
            <a:spAutoFit/>
          </a:bodyPr>
          <a:lstStyle/>
          <a:p>
            <a:pPr algn="r"/>
            <a:r>
              <a:rPr lang="en-US" sz="2000" b="1" dirty="0">
                <a:solidFill>
                  <a:schemeClr val="accent1"/>
                </a:solidFill>
                <a:latin typeface="Arial" panose="020B0604020202020204" pitchFamily="34" charset="0"/>
                <a:cs typeface="Arial" panose="020B0604020202020204" pitchFamily="34" charset="0"/>
              </a:rPr>
              <a:t>Lorraine Remer, Shana </a:t>
            </a:r>
            <a:r>
              <a:rPr lang="en-US" sz="2000" b="1" dirty="0" err="1">
                <a:solidFill>
                  <a:schemeClr val="accent1"/>
                </a:solidFill>
                <a:latin typeface="Arial" panose="020B0604020202020204" pitchFamily="34" charset="0"/>
                <a:cs typeface="Arial" panose="020B0604020202020204" pitchFamily="34" charset="0"/>
              </a:rPr>
              <a:t>Mattoo</a:t>
            </a:r>
            <a:r>
              <a:rPr lang="en-US" sz="2000" b="1" dirty="0">
                <a:solidFill>
                  <a:schemeClr val="accent1"/>
                </a:solidFill>
                <a:latin typeface="Arial" panose="020B0604020202020204" pitchFamily="34" charset="0"/>
                <a:cs typeface="Arial" panose="020B0604020202020204" pitchFamily="34" charset="0"/>
              </a:rPr>
              <a:t>, Hiren </a:t>
            </a:r>
            <a:r>
              <a:rPr lang="en-US" sz="2000" b="1" dirty="0" err="1">
                <a:solidFill>
                  <a:schemeClr val="accent1"/>
                </a:solidFill>
                <a:latin typeface="Arial" panose="020B0604020202020204" pitchFamily="34" charset="0"/>
                <a:cs typeface="Arial" panose="020B0604020202020204" pitchFamily="34" charset="0"/>
              </a:rPr>
              <a:t>Jethva</a:t>
            </a:r>
            <a:r>
              <a:rPr lang="en-US" sz="2000" b="1" dirty="0">
                <a:solidFill>
                  <a:schemeClr val="accent1"/>
                </a:solidFill>
                <a:latin typeface="Arial" panose="020B0604020202020204" pitchFamily="34" charset="0"/>
                <a:cs typeface="Arial" panose="020B0604020202020204" pitchFamily="34" charset="0"/>
              </a:rPr>
              <a:t>, Omar Torres</a:t>
            </a:r>
          </a:p>
        </p:txBody>
      </p:sp>
      <p:sp>
        <p:nvSpPr>
          <p:cNvPr id="37" name="TextBox 36">
            <a:extLst>
              <a:ext uri="{FF2B5EF4-FFF2-40B4-BE49-F238E27FC236}">
                <a16:creationId xmlns:a16="http://schemas.microsoft.com/office/drawing/2014/main" id="{006EE1E1-905E-E546-BC9E-02C34622A0F4}"/>
              </a:ext>
            </a:extLst>
          </p:cNvPr>
          <p:cNvSpPr txBox="1"/>
          <p:nvPr/>
        </p:nvSpPr>
        <p:spPr>
          <a:xfrm>
            <a:off x="5076733" y="4630350"/>
            <a:ext cx="6277067"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Temporally, TEMPO will have reduced AOD retrieval availability in partial cloudy scene. The % reduction depends on the cloud amount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Spatially, TEMPO will have only about half coverage of 1x1km pixel on average with the western US suffers the most</a:t>
            </a:r>
          </a:p>
        </p:txBody>
      </p:sp>
    </p:spTree>
    <p:extLst>
      <p:ext uri="{BB962C8B-B14F-4D97-AF65-F5344CB8AC3E}">
        <p14:creationId xmlns:p14="http://schemas.microsoft.com/office/powerpoint/2010/main" val="2074564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B887C-9250-4546-8507-393157A5AEFF}"/>
              </a:ext>
            </a:extLst>
          </p:cNvPr>
          <p:cNvSpPr>
            <a:spLocks noGrp="1"/>
          </p:cNvSpPr>
          <p:nvPr>
            <p:ph type="title"/>
          </p:nvPr>
        </p:nvSpPr>
        <p:spPr>
          <a:xfrm>
            <a:off x="838200" y="346076"/>
            <a:ext cx="10515600" cy="877888"/>
          </a:xfrm>
        </p:spPr>
        <p:txBody>
          <a:bodyPr>
            <a:normAutofit/>
          </a:bodyPr>
          <a:lstStyle/>
          <a:p>
            <a:r>
              <a:rPr lang="en-US" sz="2800" dirty="0"/>
              <a:t>2) AOD retrieval quality – evaluate MODIS AOD retrieved with Dark Target, Deep Blue, and MAIAC algorithms</a:t>
            </a:r>
          </a:p>
        </p:txBody>
      </p:sp>
      <p:sp>
        <p:nvSpPr>
          <p:cNvPr id="3" name="Rectangle 2">
            <a:extLst>
              <a:ext uri="{FF2B5EF4-FFF2-40B4-BE49-F238E27FC236}">
                <a16:creationId xmlns:a16="http://schemas.microsoft.com/office/drawing/2014/main" id="{0E1AECC7-AD5C-8E4F-87F3-C1FDF9B71E7C}"/>
              </a:ext>
            </a:extLst>
          </p:cNvPr>
          <p:cNvSpPr/>
          <p:nvPr/>
        </p:nvSpPr>
        <p:spPr>
          <a:xfrm>
            <a:off x="7302881" y="3949362"/>
            <a:ext cx="2104742" cy="307777"/>
          </a:xfrm>
          <a:prstGeom prst="rect">
            <a:avLst/>
          </a:prstGeom>
        </p:spPr>
        <p:txBody>
          <a:bodyPr wrap="none">
            <a:spAutoFit/>
          </a:bodyPr>
          <a:lstStyle/>
          <a:p>
            <a:pPr algn="ctr"/>
            <a:r>
              <a:rPr lang="en-US" sz="1400" dirty="0" err="1">
                <a:latin typeface="Arial" panose="020B0604020202020204" pitchFamily="34" charset="0"/>
                <a:cs typeface="Arial" panose="020B0604020202020204" pitchFamily="34" charset="0"/>
              </a:rPr>
              <a:t>N</a:t>
            </a:r>
            <a:r>
              <a:rPr lang="en-US" sz="1400" baseline="-25000" dirty="0" err="1">
                <a:latin typeface="Arial" panose="020B0604020202020204" pitchFamily="34" charset="0"/>
                <a:cs typeface="Arial" panose="020B0604020202020204" pitchFamily="34" charset="0"/>
              </a:rPr>
              <a:t>min</a:t>
            </a:r>
            <a:r>
              <a:rPr lang="en-US" sz="1400" dirty="0">
                <a:latin typeface="Arial" panose="020B0604020202020204" pitchFamily="34" charset="0"/>
                <a:cs typeface="Arial" panose="020B0604020202020204" pitchFamily="34" charset="0"/>
              </a:rPr>
              <a:t>=160 </a:t>
            </a:r>
            <a:r>
              <a:rPr lang="el-GR" sz="1400" dirty="0">
                <a:latin typeface="Arial" panose="020B0604020202020204" pitchFamily="34" charset="0"/>
                <a:cs typeface="Arial" panose="020B0604020202020204" pitchFamily="34" charset="0"/>
              </a:rPr>
              <a:t>Δ</a:t>
            </a:r>
            <a:r>
              <a:rPr lang="en-US" sz="1400" dirty="0">
                <a:latin typeface="Arial" panose="020B0604020202020204" pitchFamily="34" charset="0"/>
                <a:cs typeface="Arial" panose="020B0604020202020204" pitchFamily="34" charset="0"/>
              </a:rPr>
              <a:t>T =±30 mins.</a:t>
            </a:r>
          </a:p>
        </p:txBody>
      </p:sp>
      <p:sp>
        <p:nvSpPr>
          <p:cNvPr id="4" name="Title 51">
            <a:extLst>
              <a:ext uri="{FF2B5EF4-FFF2-40B4-BE49-F238E27FC236}">
                <a16:creationId xmlns:a16="http://schemas.microsoft.com/office/drawing/2014/main" id="{9A4A4F37-9C9D-4248-96A6-25CA12FE837F}"/>
              </a:ext>
            </a:extLst>
          </p:cNvPr>
          <p:cNvSpPr txBox="1">
            <a:spLocks/>
          </p:cNvSpPr>
          <p:nvPr/>
        </p:nvSpPr>
        <p:spPr>
          <a:xfrm>
            <a:off x="7128068" y="1745807"/>
            <a:ext cx="2477357" cy="29747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err="1">
                <a:latin typeface="Arial" panose="020B0604020202020204" pitchFamily="34" charset="0"/>
                <a:cs typeface="Arial" panose="020B0604020202020204" pitchFamily="34" charset="0"/>
              </a:rPr>
              <a:t>Spatio</a:t>
            </a:r>
            <a:r>
              <a:rPr lang="en-US" sz="1400" dirty="0">
                <a:latin typeface="Arial" panose="020B0604020202020204" pitchFamily="34" charset="0"/>
                <a:cs typeface="Arial" panose="020B0604020202020204" pitchFamily="34" charset="0"/>
              </a:rPr>
              <a:t>-Temporal Approach</a:t>
            </a:r>
          </a:p>
        </p:txBody>
      </p:sp>
      <p:grpSp>
        <p:nvGrpSpPr>
          <p:cNvPr id="5" name="Group 4">
            <a:extLst>
              <a:ext uri="{FF2B5EF4-FFF2-40B4-BE49-F238E27FC236}">
                <a16:creationId xmlns:a16="http://schemas.microsoft.com/office/drawing/2014/main" id="{70DDF832-C19C-684C-8FE9-CA8939A879F0}"/>
              </a:ext>
            </a:extLst>
          </p:cNvPr>
          <p:cNvGrpSpPr>
            <a:grpSpLocks noChangeAspect="1"/>
          </p:cNvGrpSpPr>
          <p:nvPr/>
        </p:nvGrpSpPr>
        <p:grpSpPr>
          <a:xfrm>
            <a:off x="7466829" y="2151364"/>
            <a:ext cx="2166156" cy="1882070"/>
            <a:chOff x="7663323" y="1840118"/>
            <a:chExt cx="1874423" cy="1628597"/>
          </a:xfrm>
        </p:grpSpPr>
        <p:sp>
          <p:nvSpPr>
            <p:cNvPr id="6" name="Rectangle 5">
              <a:extLst>
                <a:ext uri="{FF2B5EF4-FFF2-40B4-BE49-F238E27FC236}">
                  <a16:creationId xmlns:a16="http://schemas.microsoft.com/office/drawing/2014/main" id="{49579D00-9345-0D45-A896-AEFB9947BEDC}"/>
                </a:ext>
              </a:extLst>
            </p:cNvPr>
            <p:cNvSpPr>
              <a:spLocks/>
            </p:cNvSpPr>
            <p:nvPr/>
          </p:nvSpPr>
          <p:spPr>
            <a:xfrm>
              <a:off x="7663323" y="1846580"/>
              <a:ext cx="1234440" cy="123444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dirty="0">
                <a:latin typeface="Arial" panose="020B0604020202020204" pitchFamily="34" charset="0"/>
                <a:cs typeface="Arial" panose="020B0604020202020204" pitchFamily="34" charset="0"/>
              </a:endParaRPr>
            </a:p>
            <a:p>
              <a:pPr algn="ctr"/>
              <a:endParaRPr lang="en-US" sz="135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02D4799-4FA0-534A-8AA5-7E846F4B19E9}"/>
                </a:ext>
              </a:extLst>
            </p:cNvPr>
            <p:cNvSpPr txBox="1"/>
            <p:nvPr/>
          </p:nvSpPr>
          <p:spPr>
            <a:xfrm>
              <a:off x="8006295" y="3229022"/>
              <a:ext cx="521832" cy="239693"/>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40 km</a:t>
              </a:r>
            </a:p>
          </p:txBody>
        </p:sp>
        <p:cxnSp>
          <p:nvCxnSpPr>
            <p:cNvPr id="8" name="Straight Arrow Connector 7">
              <a:extLst>
                <a:ext uri="{FF2B5EF4-FFF2-40B4-BE49-F238E27FC236}">
                  <a16:creationId xmlns:a16="http://schemas.microsoft.com/office/drawing/2014/main" id="{1A81C843-AFDD-A44D-AFB4-A5C0172BC27A}"/>
                </a:ext>
              </a:extLst>
            </p:cNvPr>
            <p:cNvCxnSpPr/>
            <p:nvPr/>
          </p:nvCxnSpPr>
          <p:spPr>
            <a:xfrm>
              <a:off x="7697883" y="3212660"/>
              <a:ext cx="1199881" cy="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ADE97CF6-5377-FE45-8DEA-DFA831C95330}"/>
                </a:ext>
              </a:extLst>
            </p:cNvPr>
            <p:cNvSpPr txBox="1"/>
            <p:nvPr/>
          </p:nvSpPr>
          <p:spPr>
            <a:xfrm>
              <a:off x="8161806" y="2341749"/>
              <a:ext cx="237474" cy="239693"/>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a:t>
              </a:r>
            </a:p>
          </p:txBody>
        </p:sp>
        <p:cxnSp>
          <p:nvCxnSpPr>
            <p:cNvPr id="10" name="Straight Arrow Connector 9">
              <a:extLst>
                <a:ext uri="{FF2B5EF4-FFF2-40B4-BE49-F238E27FC236}">
                  <a16:creationId xmlns:a16="http://schemas.microsoft.com/office/drawing/2014/main" id="{95A73825-DF3A-3346-9EBA-E5E15D2B7B5F}"/>
                </a:ext>
              </a:extLst>
            </p:cNvPr>
            <p:cNvCxnSpPr>
              <a:cxnSpLocks/>
            </p:cNvCxnSpPr>
            <p:nvPr/>
          </p:nvCxnSpPr>
          <p:spPr>
            <a:xfrm>
              <a:off x="9043522" y="1840118"/>
              <a:ext cx="0" cy="1264906"/>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4BD9DD9F-7671-3C43-92B7-2FA9D7C21611}"/>
                </a:ext>
              </a:extLst>
            </p:cNvPr>
            <p:cNvSpPr txBox="1"/>
            <p:nvPr/>
          </p:nvSpPr>
          <p:spPr>
            <a:xfrm>
              <a:off x="9015914" y="2364860"/>
              <a:ext cx="521832" cy="239693"/>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40 km</a:t>
              </a:r>
            </a:p>
          </p:txBody>
        </p:sp>
      </p:grpSp>
      <p:pic>
        <p:nvPicPr>
          <p:cNvPr id="12" name="Picture 11">
            <a:extLst>
              <a:ext uri="{FF2B5EF4-FFF2-40B4-BE49-F238E27FC236}">
                <a16:creationId xmlns:a16="http://schemas.microsoft.com/office/drawing/2014/main" id="{5BB8D59B-483F-5144-85CC-9A4D2198288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29223" y="2019034"/>
            <a:ext cx="4754880" cy="4444321"/>
          </a:xfrm>
          <a:prstGeom prst="rect">
            <a:avLst/>
          </a:prstGeom>
        </p:spPr>
      </p:pic>
      <p:grpSp>
        <p:nvGrpSpPr>
          <p:cNvPr id="13" name="Group 12">
            <a:extLst>
              <a:ext uri="{FF2B5EF4-FFF2-40B4-BE49-F238E27FC236}">
                <a16:creationId xmlns:a16="http://schemas.microsoft.com/office/drawing/2014/main" id="{6527F246-C044-F84C-8599-A98C7E24D058}"/>
              </a:ext>
            </a:extLst>
          </p:cNvPr>
          <p:cNvGrpSpPr/>
          <p:nvPr/>
        </p:nvGrpSpPr>
        <p:grpSpPr>
          <a:xfrm>
            <a:off x="6936979" y="4303008"/>
            <a:ext cx="3398756" cy="1405558"/>
            <a:chOff x="6795259" y="3949051"/>
            <a:chExt cx="3398756" cy="1405558"/>
          </a:xfrm>
        </p:grpSpPr>
        <p:cxnSp>
          <p:nvCxnSpPr>
            <p:cNvPr id="14" name="Straight Connector 13">
              <a:extLst>
                <a:ext uri="{FF2B5EF4-FFF2-40B4-BE49-F238E27FC236}">
                  <a16:creationId xmlns:a16="http://schemas.microsoft.com/office/drawing/2014/main" id="{B5C033A5-40EA-DF4F-9E55-2E4E753FFBEF}"/>
                </a:ext>
              </a:extLst>
            </p:cNvPr>
            <p:cNvCxnSpPr/>
            <p:nvPr/>
          </p:nvCxnSpPr>
          <p:spPr>
            <a:xfrm>
              <a:off x="7195464" y="4754627"/>
              <a:ext cx="1947182"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52590723-BE86-0B41-BAEF-359693CDAAAA}"/>
                </a:ext>
              </a:extLst>
            </p:cNvPr>
            <p:cNvCxnSpPr/>
            <p:nvPr/>
          </p:nvCxnSpPr>
          <p:spPr>
            <a:xfrm flipH="1">
              <a:off x="8156807" y="4518068"/>
              <a:ext cx="6123" cy="493957"/>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153FCA94-1CCE-2141-B6AB-D60F422F1035}"/>
                </a:ext>
              </a:extLst>
            </p:cNvPr>
            <p:cNvCxnSpPr>
              <a:cxnSpLocks/>
            </p:cNvCxnSpPr>
            <p:nvPr/>
          </p:nvCxnSpPr>
          <p:spPr>
            <a:xfrm>
              <a:off x="7897884" y="4193595"/>
              <a:ext cx="249694" cy="31061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7" name="TextBox 16">
              <a:extLst>
                <a:ext uri="{FF2B5EF4-FFF2-40B4-BE49-F238E27FC236}">
                  <a16:creationId xmlns:a16="http://schemas.microsoft.com/office/drawing/2014/main" id="{F4DFD8C1-B263-1D48-A034-B0C5F4D66747}"/>
                </a:ext>
              </a:extLst>
            </p:cNvPr>
            <p:cNvSpPr txBox="1"/>
            <p:nvPr/>
          </p:nvSpPr>
          <p:spPr>
            <a:xfrm>
              <a:off x="6795259" y="3949051"/>
              <a:ext cx="172835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Satellite overpass time</a:t>
              </a:r>
            </a:p>
          </p:txBody>
        </p:sp>
        <p:cxnSp>
          <p:nvCxnSpPr>
            <p:cNvPr id="18" name="Straight Connector 17">
              <a:extLst>
                <a:ext uri="{FF2B5EF4-FFF2-40B4-BE49-F238E27FC236}">
                  <a16:creationId xmlns:a16="http://schemas.microsoft.com/office/drawing/2014/main" id="{ED22FE6C-BDCF-A641-8667-10EDE26CB580}"/>
                </a:ext>
              </a:extLst>
            </p:cNvPr>
            <p:cNvCxnSpPr/>
            <p:nvPr/>
          </p:nvCxnSpPr>
          <p:spPr>
            <a:xfrm>
              <a:off x="7603683" y="4599922"/>
              <a:ext cx="0" cy="309935"/>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0FE42B7D-A1BB-B842-85FD-02AB1E4C8837}"/>
                </a:ext>
              </a:extLst>
            </p:cNvPr>
            <p:cNvCxnSpPr/>
            <p:nvPr/>
          </p:nvCxnSpPr>
          <p:spPr>
            <a:xfrm>
              <a:off x="8777300" y="4602020"/>
              <a:ext cx="0" cy="309935"/>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FB6D5432-1094-0F4A-8538-901B07B1839C}"/>
                </a:ext>
              </a:extLst>
            </p:cNvPr>
            <p:cNvCxnSpPr/>
            <p:nvPr/>
          </p:nvCxnSpPr>
          <p:spPr>
            <a:xfrm>
              <a:off x="7572643" y="5089583"/>
              <a:ext cx="1224643"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AA754CF6-4A3C-8A49-B295-1BE0B657BF26}"/>
                </a:ext>
              </a:extLst>
            </p:cNvPr>
            <p:cNvSpPr txBox="1"/>
            <p:nvPr/>
          </p:nvSpPr>
          <p:spPr>
            <a:xfrm>
              <a:off x="8022614" y="5077610"/>
              <a:ext cx="381836" cy="276999"/>
            </a:xfrm>
            <a:prstGeom prst="rect">
              <a:avLst/>
            </a:prstGeom>
            <a:noFill/>
          </p:spPr>
          <p:txBody>
            <a:bodyPr wrap="none" rtlCol="0">
              <a:spAutoFit/>
            </a:bodyPr>
            <a:lstStyle/>
            <a:p>
              <a:r>
                <a:rPr lang="el-GR" sz="1200" dirty="0">
                  <a:latin typeface="Arial" panose="020B0604020202020204" pitchFamily="34" charset="0"/>
                  <a:cs typeface="Arial" panose="020B0604020202020204" pitchFamily="34" charset="0"/>
                </a:rPr>
                <a:t>Δ</a:t>
              </a:r>
              <a:r>
                <a:rPr lang="en-US" sz="1200" dirty="0">
                  <a:latin typeface="Arial" panose="020B0604020202020204" pitchFamily="34" charset="0"/>
                  <a:cs typeface="Arial" panose="020B0604020202020204" pitchFamily="34" charset="0"/>
                </a:rPr>
                <a:t>T</a:t>
              </a:r>
            </a:p>
          </p:txBody>
        </p:sp>
        <p:cxnSp>
          <p:nvCxnSpPr>
            <p:cNvPr id="22" name="Straight Arrow Connector 21">
              <a:extLst>
                <a:ext uri="{FF2B5EF4-FFF2-40B4-BE49-F238E27FC236}">
                  <a16:creationId xmlns:a16="http://schemas.microsoft.com/office/drawing/2014/main" id="{7FD0C9F4-6393-1446-84EF-DFF17BEBCB99}"/>
                </a:ext>
              </a:extLst>
            </p:cNvPr>
            <p:cNvCxnSpPr/>
            <p:nvPr/>
          </p:nvCxnSpPr>
          <p:spPr>
            <a:xfrm flipH="1">
              <a:off x="8511936" y="4279261"/>
              <a:ext cx="418001" cy="36739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B1992F41-152C-3F4E-A727-9B341724533B}"/>
                </a:ext>
              </a:extLst>
            </p:cNvPr>
            <p:cNvSpPr txBox="1"/>
            <p:nvPr/>
          </p:nvSpPr>
          <p:spPr>
            <a:xfrm>
              <a:off x="8388264" y="4028795"/>
              <a:ext cx="1805751"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AERONET direct meas.</a:t>
              </a:r>
            </a:p>
          </p:txBody>
        </p:sp>
        <p:sp>
          <p:nvSpPr>
            <p:cNvPr id="24" name="TextBox 23">
              <a:extLst>
                <a:ext uri="{FF2B5EF4-FFF2-40B4-BE49-F238E27FC236}">
                  <a16:creationId xmlns:a16="http://schemas.microsoft.com/office/drawing/2014/main" id="{4AF9CB20-E717-E349-82F1-D188B0E423A2}"/>
                </a:ext>
              </a:extLst>
            </p:cNvPr>
            <p:cNvSpPr txBox="1"/>
            <p:nvPr/>
          </p:nvSpPr>
          <p:spPr>
            <a:xfrm>
              <a:off x="7806614" y="4551202"/>
              <a:ext cx="341760" cy="415498"/>
            </a:xfrm>
            <a:prstGeom prst="rect">
              <a:avLst/>
            </a:prstGeom>
            <a:noFill/>
          </p:spPr>
          <p:txBody>
            <a:bodyPr wrap="none" rtlCol="0">
              <a:spAutoFit/>
            </a:bodyPr>
            <a:lstStyle/>
            <a:p>
              <a:r>
                <a:rPr lang="en-US" sz="2100" dirty="0">
                  <a:latin typeface="Arial" panose="020B0604020202020204" pitchFamily="34" charset="0"/>
                  <a:cs typeface="Arial" panose="020B0604020202020204" pitchFamily="34" charset="0"/>
                </a:rPr>
                <a:t>+</a:t>
              </a:r>
            </a:p>
          </p:txBody>
        </p:sp>
        <p:sp>
          <p:nvSpPr>
            <p:cNvPr id="25" name="TextBox 24">
              <a:extLst>
                <a:ext uri="{FF2B5EF4-FFF2-40B4-BE49-F238E27FC236}">
                  <a16:creationId xmlns:a16="http://schemas.microsoft.com/office/drawing/2014/main" id="{B17DE1AD-EE33-2F43-8E27-BC207C7E60BE}"/>
                </a:ext>
              </a:extLst>
            </p:cNvPr>
            <p:cNvSpPr txBox="1"/>
            <p:nvPr/>
          </p:nvSpPr>
          <p:spPr>
            <a:xfrm>
              <a:off x="7627010" y="4549165"/>
              <a:ext cx="341760" cy="415498"/>
            </a:xfrm>
            <a:prstGeom prst="rect">
              <a:avLst/>
            </a:prstGeom>
            <a:noFill/>
          </p:spPr>
          <p:txBody>
            <a:bodyPr wrap="none" rtlCol="0">
              <a:spAutoFit/>
            </a:bodyPr>
            <a:lstStyle/>
            <a:p>
              <a:r>
                <a:rPr lang="en-US" sz="2100" dirty="0">
                  <a:latin typeface="Arial" panose="020B0604020202020204" pitchFamily="34" charset="0"/>
                  <a:cs typeface="Arial" panose="020B0604020202020204" pitchFamily="34" charset="0"/>
                </a:rPr>
                <a:t>+</a:t>
              </a:r>
            </a:p>
          </p:txBody>
        </p:sp>
        <p:sp>
          <p:nvSpPr>
            <p:cNvPr id="26" name="TextBox 25">
              <a:extLst>
                <a:ext uri="{FF2B5EF4-FFF2-40B4-BE49-F238E27FC236}">
                  <a16:creationId xmlns:a16="http://schemas.microsoft.com/office/drawing/2014/main" id="{FDABFA65-1A92-F34D-8024-FF690729C2D7}"/>
                </a:ext>
              </a:extLst>
            </p:cNvPr>
            <p:cNvSpPr txBox="1"/>
            <p:nvPr/>
          </p:nvSpPr>
          <p:spPr>
            <a:xfrm>
              <a:off x="8404631" y="4555288"/>
              <a:ext cx="341760" cy="415498"/>
            </a:xfrm>
            <a:prstGeom prst="rect">
              <a:avLst/>
            </a:prstGeom>
            <a:noFill/>
          </p:spPr>
          <p:txBody>
            <a:bodyPr wrap="none" rtlCol="0">
              <a:spAutoFit/>
            </a:bodyPr>
            <a:lstStyle/>
            <a:p>
              <a:r>
                <a:rPr lang="en-US" sz="2100" dirty="0">
                  <a:latin typeface="Arial" panose="020B0604020202020204" pitchFamily="34" charset="0"/>
                  <a:cs typeface="Arial" panose="020B0604020202020204" pitchFamily="34" charset="0"/>
                </a:rPr>
                <a:t>+</a:t>
              </a:r>
            </a:p>
          </p:txBody>
        </p:sp>
        <p:sp>
          <p:nvSpPr>
            <p:cNvPr id="27" name="TextBox 26">
              <a:extLst>
                <a:ext uri="{FF2B5EF4-FFF2-40B4-BE49-F238E27FC236}">
                  <a16:creationId xmlns:a16="http://schemas.microsoft.com/office/drawing/2014/main" id="{3A21D08E-6842-434F-874E-C4E6A951E95E}"/>
                </a:ext>
              </a:extLst>
            </p:cNvPr>
            <p:cNvSpPr txBox="1"/>
            <p:nvPr/>
          </p:nvSpPr>
          <p:spPr>
            <a:xfrm>
              <a:off x="8225027" y="4553251"/>
              <a:ext cx="341760" cy="415498"/>
            </a:xfrm>
            <a:prstGeom prst="rect">
              <a:avLst/>
            </a:prstGeom>
            <a:noFill/>
          </p:spPr>
          <p:txBody>
            <a:bodyPr wrap="none" rtlCol="0">
              <a:spAutoFit/>
            </a:bodyPr>
            <a:lstStyle/>
            <a:p>
              <a:r>
                <a:rPr lang="en-US" sz="2100" dirty="0">
                  <a:latin typeface="Arial" panose="020B0604020202020204" pitchFamily="34" charset="0"/>
                  <a:cs typeface="Arial" panose="020B0604020202020204" pitchFamily="34" charset="0"/>
                </a:rPr>
                <a:t>+</a:t>
              </a:r>
            </a:p>
          </p:txBody>
        </p:sp>
      </p:grpSp>
      <p:sp>
        <p:nvSpPr>
          <p:cNvPr id="28" name="TextBox 27">
            <a:extLst>
              <a:ext uri="{FF2B5EF4-FFF2-40B4-BE49-F238E27FC236}">
                <a16:creationId xmlns:a16="http://schemas.microsoft.com/office/drawing/2014/main" id="{A7337CE5-26CF-1548-85BE-3EC3481938E4}"/>
              </a:ext>
            </a:extLst>
          </p:cNvPr>
          <p:cNvSpPr txBox="1"/>
          <p:nvPr/>
        </p:nvSpPr>
        <p:spPr>
          <a:xfrm>
            <a:off x="6728943" y="5777111"/>
            <a:ext cx="3976576" cy="584775"/>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wrap="square" rtlCol="0">
            <a:spAutoFit/>
          </a:bodyPr>
          <a:lstStyle/>
          <a:p>
            <a:r>
              <a:rPr lang="en-US" sz="1600" dirty="0">
                <a:latin typeface="Arial" panose="020B0604020202020204" pitchFamily="34" charset="0"/>
                <a:cs typeface="Arial" panose="020B0604020202020204" pitchFamily="34" charset="0"/>
              </a:rPr>
              <a:t>Only best quality satellite AOD retrievals are considered in this analysis. </a:t>
            </a:r>
          </a:p>
        </p:txBody>
      </p:sp>
      <p:sp>
        <p:nvSpPr>
          <p:cNvPr id="29" name="Title 51">
            <a:extLst>
              <a:ext uri="{FF2B5EF4-FFF2-40B4-BE49-F238E27FC236}">
                <a16:creationId xmlns:a16="http://schemas.microsoft.com/office/drawing/2014/main" id="{E39F1B2D-D1D9-664D-BF49-B76BF1661A22}"/>
              </a:ext>
            </a:extLst>
          </p:cNvPr>
          <p:cNvSpPr txBox="1">
            <a:spLocks/>
          </p:cNvSpPr>
          <p:nvPr/>
        </p:nvSpPr>
        <p:spPr>
          <a:xfrm>
            <a:off x="637308" y="1730274"/>
            <a:ext cx="5497032" cy="32717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latin typeface="Arial" panose="020B0604020202020204" pitchFamily="34" charset="0"/>
                <a:cs typeface="Arial" panose="020B0604020202020204" pitchFamily="34" charset="0"/>
              </a:rPr>
              <a:t>Geographical Distribution of AERONET Sites over North America</a:t>
            </a:r>
          </a:p>
        </p:txBody>
      </p:sp>
      <p:sp>
        <p:nvSpPr>
          <p:cNvPr id="30" name="TextBox 29">
            <a:extLst>
              <a:ext uri="{FF2B5EF4-FFF2-40B4-BE49-F238E27FC236}">
                <a16:creationId xmlns:a16="http://schemas.microsoft.com/office/drawing/2014/main" id="{9E516575-362F-2549-A777-94846FCA2B84}"/>
              </a:ext>
            </a:extLst>
          </p:cNvPr>
          <p:cNvSpPr txBox="1"/>
          <p:nvPr/>
        </p:nvSpPr>
        <p:spPr>
          <a:xfrm>
            <a:off x="5889419" y="1164384"/>
            <a:ext cx="5464381" cy="400110"/>
          </a:xfrm>
          <a:prstGeom prst="rect">
            <a:avLst/>
          </a:prstGeom>
          <a:noFill/>
        </p:spPr>
        <p:txBody>
          <a:bodyPr wrap="none" rtlCol="0">
            <a:spAutoFit/>
          </a:bodyPr>
          <a:lstStyle/>
          <a:p>
            <a:pPr algn="r"/>
            <a:r>
              <a:rPr lang="en-US" sz="2000" b="1" dirty="0">
                <a:solidFill>
                  <a:schemeClr val="accent1"/>
                </a:solidFill>
                <a:latin typeface="Arial" panose="020B0604020202020204" pitchFamily="34" charset="0"/>
                <a:cs typeface="Arial" panose="020B0604020202020204" pitchFamily="34" charset="0"/>
              </a:rPr>
              <a:t>Hiren </a:t>
            </a:r>
            <a:r>
              <a:rPr lang="en-US" sz="2000" b="1" dirty="0" err="1">
                <a:solidFill>
                  <a:schemeClr val="accent1"/>
                </a:solidFill>
                <a:latin typeface="Arial" panose="020B0604020202020204" pitchFamily="34" charset="0"/>
                <a:cs typeface="Arial" panose="020B0604020202020204" pitchFamily="34" charset="0"/>
              </a:rPr>
              <a:t>Jethva</a:t>
            </a:r>
            <a:r>
              <a:rPr lang="en-US" sz="2000" b="1" dirty="0">
                <a:solidFill>
                  <a:schemeClr val="accent1"/>
                </a:solidFill>
                <a:latin typeface="Arial" panose="020B0604020202020204" pitchFamily="34" charset="0"/>
                <a:cs typeface="Arial" panose="020B0604020202020204" pitchFamily="34" charset="0"/>
              </a:rPr>
              <a:t>, Omar Torres, Yasuko Yoshida</a:t>
            </a:r>
          </a:p>
        </p:txBody>
      </p:sp>
    </p:spTree>
    <p:extLst>
      <p:ext uri="{BB962C8B-B14F-4D97-AF65-F5344CB8AC3E}">
        <p14:creationId xmlns:p14="http://schemas.microsoft.com/office/powerpoint/2010/main" val="4055803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86CA3-6486-6C4F-B54E-15AF91009146}"/>
              </a:ext>
            </a:extLst>
          </p:cNvPr>
          <p:cNvSpPr>
            <a:spLocks noGrp="1"/>
          </p:cNvSpPr>
          <p:nvPr>
            <p:ph type="title"/>
          </p:nvPr>
        </p:nvSpPr>
        <p:spPr>
          <a:xfrm>
            <a:off x="841969" y="194878"/>
            <a:ext cx="10515600" cy="932515"/>
          </a:xfrm>
        </p:spPr>
        <p:txBody>
          <a:bodyPr>
            <a:normAutofit/>
          </a:bodyPr>
          <a:lstStyle/>
          <a:p>
            <a:pPr algn="ctr"/>
            <a:r>
              <a:rPr lang="en-US" sz="2800" dirty="0"/>
              <a:t>Comparisons of AOD from MAIAC, DT, DB with AERONET</a:t>
            </a:r>
          </a:p>
        </p:txBody>
      </p:sp>
      <p:grpSp>
        <p:nvGrpSpPr>
          <p:cNvPr id="21" name="Group 20">
            <a:extLst>
              <a:ext uri="{FF2B5EF4-FFF2-40B4-BE49-F238E27FC236}">
                <a16:creationId xmlns:a16="http://schemas.microsoft.com/office/drawing/2014/main" id="{B91A3386-CB8F-4648-BFEB-57AA8A8FD71A}"/>
              </a:ext>
            </a:extLst>
          </p:cNvPr>
          <p:cNvGrpSpPr>
            <a:grpSpLocks noChangeAspect="1"/>
          </p:cNvGrpSpPr>
          <p:nvPr/>
        </p:nvGrpSpPr>
        <p:grpSpPr>
          <a:xfrm>
            <a:off x="349554" y="1256365"/>
            <a:ext cx="8686800" cy="2646114"/>
            <a:chOff x="212394" y="1329101"/>
            <a:chExt cx="8869680" cy="2701822"/>
          </a:xfrm>
        </p:grpSpPr>
        <p:grpSp>
          <p:nvGrpSpPr>
            <p:cNvPr id="5" name="Group 4">
              <a:extLst>
                <a:ext uri="{FF2B5EF4-FFF2-40B4-BE49-F238E27FC236}">
                  <a16:creationId xmlns:a16="http://schemas.microsoft.com/office/drawing/2014/main" id="{C74CD3A3-D689-4746-B92A-DAC7C16AA4E1}"/>
                </a:ext>
              </a:extLst>
            </p:cNvPr>
            <p:cNvGrpSpPr>
              <a:grpSpLocks noChangeAspect="1"/>
            </p:cNvGrpSpPr>
            <p:nvPr/>
          </p:nvGrpSpPr>
          <p:grpSpPr>
            <a:xfrm>
              <a:off x="212394" y="1581909"/>
              <a:ext cx="8869680" cy="2449014"/>
              <a:chOff x="2562402" y="3858765"/>
              <a:chExt cx="10246297" cy="2829114"/>
            </a:xfrm>
          </p:grpSpPr>
          <p:pic>
            <p:nvPicPr>
              <p:cNvPr id="3" name="Picture 2">
                <a:extLst>
                  <a:ext uri="{FF2B5EF4-FFF2-40B4-BE49-F238E27FC236}">
                    <a16:creationId xmlns:a16="http://schemas.microsoft.com/office/drawing/2014/main" id="{7C9631F9-3438-0645-8E15-9C25B78C2EC0}"/>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r="50097"/>
              <a:stretch/>
            </p:blipFill>
            <p:spPr bwMode="auto">
              <a:xfrm rot="16200000">
                <a:off x="4649458" y="1771709"/>
                <a:ext cx="2829114" cy="7003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D32B922-FE10-F940-95E0-E127C2433E21}"/>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52258" t="-131" r="7923" b="131"/>
              <a:stretch/>
            </p:blipFill>
            <p:spPr bwMode="auto">
              <a:xfrm rot="16200000">
                <a:off x="8178370" y="1504157"/>
                <a:ext cx="2257434" cy="7003225"/>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8D3C22FC-AE87-8843-B7A1-415036BCE9E3}"/>
                </a:ext>
              </a:extLst>
            </p:cNvPr>
            <p:cNvSpPr txBox="1"/>
            <p:nvPr/>
          </p:nvSpPr>
          <p:spPr>
            <a:xfrm>
              <a:off x="3892296" y="1329101"/>
              <a:ext cx="1544012"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Eastern U.S.</a:t>
              </a:r>
            </a:p>
          </p:txBody>
        </p:sp>
        <p:sp>
          <p:nvSpPr>
            <p:cNvPr id="13" name="TextBox 12">
              <a:extLst>
                <a:ext uri="{FF2B5EF4-FFF2-40B4-BE49-F238E27FC236}">
                  <a16:creationId xmlns:a16="http://schemas.microsoft.com/office/drawing/2014/main" id="{1E0BB03A-35C9-224D-B120-9809FCD14D17}"/>
                </a:ext>
              </a:extLst>
            </p:cNvPr>
            <p:cNvSpPr txBox="1"/>
            <p:nvPr/>
          </p:nvSpPr>
          <p:spPr>
            <a:xfrm>
              <a:off x="1920240" y="2702718"/>
              <a:ext cx="868680" cy="408533"/>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MAIAC vs. AERONET</a:t>
              </a:r>
            </a:p>
          </p:txBody>
        </p:sp>
        <p:sp>
          <p:nvSpPr>
            <p:cNvPr id="15" name="TextBox 14">
              <a:extLst>
                <a:ext uri="{FF2B5EF4-FFF2-40B4-BE49-F238E27FC236}">
                  <a16:creationId xmlns:a16="http://schemas.microsoft.com/office/drawing/2014/main" id="{D71D9CF7-2C74-3C44-B2C5-B05D632A93AE}"/>
                </a:ext>
              </a:extLst>
            </p:cNvPr>
            <p:cNvSpPr txBox="1"/>
            <p:nvPr/>
          </p:nvSpPr>
          <p:spPr>
            <a:xfrm>
              <a:off x="4496766" y="2702718"/>
              <a:ext cx="1130884" cy="415498"/>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Dark Target vs. AERONET</a:t>
              </a:r>
            </a:p>
          </p:txBody>
        </p:sp>
        <p:sp>
          <p:nvSpPr>
            <p:cNvPr id="17" name="TextBox 16">
              <a:extLst>
                <a:ext uri="{FF2B5EF4-FFF2-40B4-BE49-F238E27FC236}">
                  <a16:creationId xmlns:a16="http://schemas.microsoft.com/office/drawing/2014/main" id="{0B5A4E3E-CBB9-AD49-9EB2-429E0270F9A4}"/>
                </a:ext>
              </a:extLst>
            </p:cNvPr>
            <p:cNvSpPr txBox="1"/>
            <p:nvPr/>
          </p:nvSpPr>
          <p:spPr>
            <a:xfrm>
              <a:off x="7360920" y="2702718"/>
              <a:ext cx="1024610" cy="415498"/>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Deep Blue vs. AERONET</a:t>
              </a:r>
            </a:p>
          </p:txBody>
        </p:sp>
      </p:grpSp>
      <p:grpSp>
        <p:nvGrpSpPr>
          <p:cNvPr id="22" name="Group 21">
            <a:extLst>
              <a:ext uri="{FF2B5EF4-FFF2-40B4-BE49-F238E27FC236}">
                <a16:creationId xmlns:a16="http://schemas.microsoft.com/office/drawing/2014/main" id="{ED0817B3-F039-E846-B697-DFFECE8683CC}"/>
              </a:ext>
            </a:extLst>
          </p:cNvPr>
          <p:cNvGrpSpPr>
            <a:grpSpLocks noChangeAspect="1"/>
          </p:cNvGrpSpPr>
          <p:nvPr/>
        </p:nvGrpSpPr>
        <p:grpSpPr>
          <a:xfrm>
            <a:off x="366270" y="3754046"/>
            <a:ext cx="8686800" cy="2586390"/>
            <a:chOff x="212394" y="4016315"/>
            <a:chExt cx="8869680" cy="2640840"/>
          </a:xfrm>
        </p:grpSpPr>
        <p:grpSp>
          <p:nvGrpSpPr>
            <p:cNvPr id="9" name="Group 8">
              <a:extLst>
                <a:ext uri="{FF2B5EF4-FFF2-40B4-BE49-F238E27FC236}">
                  <a16:creationId xmlns:a16="http://schemas.microsoft.com/office/drawing/2014/main" id="{06117549-F17E-EC49-BE5C-9D09EB65D25C}"/>
                </a:ext>
              </a:extLst>
            </p:cNvPr>
            <p:cNvGrpSpPr>
              <a:grpSpLocks noChangeAspect="1"/>
            </p:cNvGrpSpPr>
            <p:nvPr/>
          </p:nvGrpSpPr>
          <p:grpSpPr>
            <a:xfrm>
              <a:off x="212394" y="4299560"/>
              <a:ext cx="8869680" cy="2357595"/>
              <a:chOff x="1181654" y="4030923"/>
              <a:chExt cx="10299605" cy="2737675"/>
            </a:xfrm>
          </p:grpSpPr>
          <p:pic>
            <p:nvPicPr>
              <p:cNvPr id="7" name="Picture 6">
                <a:extLst>
                  <a:ext uri="{FF2B5EF4-FFF2-40B4-BE49-F238E27FC236}">
                    <a16:creationId xmlns:a16="http://schemas.microsoft.com/office/drawing/2014/main" id="{8C8CDDBB-3CF6-074F-8921-0E32D1E4EBF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51710"/>
              <a:stretch/>
            </p:blipFill>
            <p:spPr>
              <a:xfrm rot="16200000">
                <a:off x="3314431" y="1898146"/>
                <a:ext cx="2737675" cy="7003229"/>
              </a:xfrm>
              <a:prstGeom prst="rect">
                <a:avLst/>
              </a:prstGeom>
            </p:spPr>
          </p:pic>
          <p:pic>
            <p:nvPicPr>
              <p:cNvPr id="8" name="Picture 7">
                <a:extLst>
                  <a:ext uri="{FF2B5EF4-FFF2-40B4-BE49-F238E27FC236}">
                    <a16:creationId xmlns:a16="http://schemas.microsoft.com/office/drawing/2014/main" id="{2D39138D-267F-F441-B7A0-7D4EE15015B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2429" r="9506"/>
              <a:stretch/>
            </p:blipFill>
            <p:spPr>
              <a:xfrm rot="16200000">
                <a:off x="6900654" y="1624129"/>
                <a:ext cx="2157981" cy="7003229"/>
              </a:xfrm>
              <a:prstGeom prst="rect">
                <a:avLst/>
              </a:prstGeom>
            </p:spPr>
          </p:pic>
        </p:grpSp>
        <p:sp>
          <p:nvSpPr>
            <p:cNvPr id="11" name="TextBox 10">
              <a:extLst>
                <a:ext uri="{FF2B5EF4-FFF2-40B4-BE49-F238E27FC236}">
                  <a16:creationId xmlns:a16="http://schemas.microsoft.com/office/drawing/2014/main" id="{77E88513-2F14-4646-A463-CB587C874962}"/>
                </a:ext>
              </a:extLst>
            </p:cNvPr>
            <p:cNvSpPr txBox="1"/>
            <p:nvPr/>
          </p:nvSpPr>
          <p:spPr>
            <a:xfrm>
              <a:off x="3892296" y="4016315"/>
              <a:ext cx="1603965"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Western U.S.</a:t>
              </a:r>
            </a:p>
          </p:txBody>
        </p:sp>
        <p:sp>
          <p:nvSpPr>
            <p:cNvPr id="14" name="TextBox 13">
              <a:extLst>
                <a:ext uri="{FF2B5EF4-FFF2-40B4-BE49-F238E27FC236}">
                  <a16:creationId xmlns:a16="http://schemas.microsoft.com/office/drawing/2014/main" id="{D5BCC05A-7A23-CC4E-969B-52A486169810}"/>
                </a:ext>
              </a:extLst>
            </p:cNvPr>
            <p:cNvSpPr txBox="1"/>
            <p:nvPr/>
          </p:nvSpPr>
          <p:spPr>
            <a:xfrm>
              <a:off x="1920240" y="5341743"/>
              <a:ext cx="868680" cy="408533"/>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MAIAC vs. AERONET</a:t>
              </a:r>
            </a:p>
          </p:txBody>
        </p:sp>
        <p:sp>
          <p:nvSpPr>
            <p:cNvPr id="16" name="TextBox 15">
              <a:extLst>
                <a:ext uri="{FF2B5EF4-FFF2-40B4-BE49-F238E27FC236}">
                  <a16:creationId xmlns:a16="http://schemas.microsoft.com/office/drawing/2014/main" id="{A8F1114D-0139-E947-9A48-0E0A953802DD}"/>
                </a:ext>
              </a:extLst>
            </p:cNvPr>
            <p:cNvSpPr txBox="1"/>
            <p:nvPr/>
          </p:nvSpPr>
          <p:spPr>
            <a:xfrm>
              <a:off x="4496767" y="5341743"/>
              <a:ext cx="1130883" cy="415498"/>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Dark Target vs. AERONET</a:t>
              </a:r>
            </a:p>
          </p:txBody>
        </p:sp>
        <p:sp>
          <p:nvSpPr>
            <p:cNvPr id="18" name="TextBox 17">
              <a:extLst>
                <a:ext uri="{FF2B5EF4-FFF2-40B4-BE49-F238E27FC236}">
                  <a16:creationId xmlns:a16="http://schemas.microsoft.com/office/drawing/2014/main" id="{E433A553-0DED-B447-88FA-B06F2BF56D96}"/>
                </a:ext>
              </a:extLst>
            </p:cNvPr>
            <p:cNvSpPr txBox="1"/>
            <p:nvPr/>
          </p:nvSpPr>
          <p:spPr>
            <a:xfrm>
              <a:off x="7360920" y="5341743"/>
              <a:ext cx="1024610" cy="415498"/>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Deep Blue vs. AERONET</a:t>
              </a:r>
            </a:p>
          </p:txBody>
        </p:sp>
      </p:grpSp>
      <p:graphicFrame>
        <p:nvGraphicFramePr>
          <p:cNvPr id="6" name="Table 5">
            <a:extLst>
              <a:ext uri="{FF2B5EF4-FFF2-40B4-BE49-F238E27FC236}">
                <a16:creationId xmlns:a16="http://schemas.microsoft.com/office/drawing/2014/main" id="{83EBA45B-9744-C642-97A8-68E6F1D3A8E5}"/>
              </a:ext>
            </a:extLst>
          </p:cNvPr>
          <p:cNvGraphicFramePr>
            <a:graphicFrameLocks noGrp="1"/>
          </p:cNvGraphicFramePr>
          <p:nvPr>
            <p:extLst>
              <p:ext uri="{D42A27DB-BD31-4B8C-83A1-F6EECF244321}">
                <p14:modId xmlns:p14="http://schemas.microsoft.com/office/powerpoint/2010/main" val="1497621092"/>
              </p:ext>
            </p:extLst>
          </p:nvPr>
        </p:nvGraphicFramePr>
        <p:xfrm>
          <a:off x="8607972" y="1661421"/>
          <a:ext cx="2968500" cy="1645920"/>
        </p:xfrm>
        <a:graphic>
          <a:graphicData uri="http://schemas.openxmlformats.org/drawingml/2006/table">
            <a:tbl>
              <a:tblPr firstRow="1" bandRow="1">
                <a:tableStyleId>{7E9639D4-E3E2-4D34-9284-5A2195B3D0D7}</a:tableStyleId>
              </a:tblPr>
              <a:tblGrid>
                <a:gridCol w="742125">
                  <a:extLst>
                    <a:ext uri="{9D8B030D-6E8A-4147-A177-3AD203B41FA5}">
                      <a16:colId xmlns:a16="http://schemas.microsoft.com/office/drawing/2014/main" val="516533085"/>
                    </a:ext>
                  </a:extLst>
                </a:gridCol>
                <a:gridCol w="742125">
                  <a:extLst>
                    <a:ext uri="{9D8B030D-6E8A-4147-A177-3AD203B41FA5}">
                      <a16:colId xmlns:a16="http://schemas.microsoft.com/office/drawing/2014/main" val="1635870891"/>
                    </a:ext>
                  </a:extLst>
                </a:gridCol>
                <a:gridCol w="742125">
                  <a:extLst>
                    <a:ext uri="{9D8B030D-6E8A-4147-A177-3AD203B41FA5}">
                      <a16:colId xmlns:a16="http://schemas.microsoft.com/office/drawing/2014/main" val="2315372204"/>
                    </a:ext>
                  </a:extLst>
                </a:gridCol>
                <a:gridCol w="742125">
                  <a:extLst>
                    <a:ext uri="{9D8B030D-6E8A-4147-A177-3AD203B41FA5}">
                      <a16:colId xmlns:a16="http://schemas.microsoft.com/office/drawing/2014/main" val="37348041"/>
                    </a:ext>
                  </a:extLst>
                </a:gridCol>
              </a:tblGrid>
              <a:tr h="283464">
                <a:tc>
                  <a:txBody>
                    <a:bodyPr/>
                    <a:lstStyle/>
                    <a:p>
                      <a:r>
                        <a:rPr lang="en-US" sz="1200" b="1" dirty="0">
                          <a:latin typeface="Arial" panose="020B0604020202020204" pitchFamily="34" charset="0"/>
                          <a:cs typeface="Arial" panose="020B0604020202020204" pitchFamily="34" charset="0"/>
                        </a:rPr>
                        <a:t>Eastern US</a:t>
                      </a:r>
                    </a:p>
                  </a:txBody>
                  <a:tcPr/>
                </a:tc>
                <a:tc>
                  <a:txBody>
                    <a:bodyPr/>
                    <a:lstStyle/>
                    <a:p>
                      <a:pPr algn="r"/>
                      <a:r>
                        <a:rPr lang="en-US" sz="1200" b="1" dirty="0">
                          <a:latin typeface="Arial" panose="020B0604020202020204" pitchFamily="34" charset="0"/>
                          <a:cs typeface="Arial" panose="020B0604020202020204" pitchFamily="34" charset="0"/>
                        </a:rPr>
                        <a:t>MAIAC</a:t>
                      </a:r>
                    </a:p>
                  </a:txBody>
                  <a:tcPr/>
                </a:tc>
                <a:tc>
                  <a:txBody>
                    <a:bodyPr/>
                    <a:lstStyle/>
                    <a:p>
                      <a:pPr algn="r"/>
                      <a:r>
                        <a:rPr lang="en-US" sz="1200" b="1" dirty="0">
                          <a:latin typeface="Arial" panose="020B0604020202020204" pitchFamily="34" charset="0"/>
                          <a:cs typeface="Arial" panose="020B0604020202020204" pitchFamily="34" charset="0"/>
                        </a:rPr>
                        <a:t>Dark Target</a:t>
                      </a:r>
                    </a:p>
                  </a:txBody>
                  <a:tcPr/>
                </a:tc>
                <a:tc>
                  <a:txBody>
                    <a:bodyPr/>
                    <a:lstStyle/>
                    <a:p>
                      <a:pPr algn="r"/>
                      <a:r>
                        <a:rPr lang="en-US" sz="1200" b="1" dirty="0">
                          <a:latin typeface="Arial" panose="020B0604020202020204" pitchFamily="34" charset="0"/>
                          <a:cs typeface="Arial" panose="020B0604020202020204" pitchFamily="34" charset="0"/>
                        </a:rPr>
                        <a:t>Deep Blue</a:t>
                      </a:r>
                    </a:p>
                  </a:txBody>
                  <a:tcPr/>
                </a:tc>
                <a:extLst>
                  <a:ext uri="{0D108BD9-81ED-4DB2-BD59-A6C34878D82A}">
                    <a16:rowId xmlns:a16="http://schemas.microsoft.com/office/drawing/2014/main" val="245500232"/>
                  </a:ext>
                </a:extLst>
              </a:tr>
              <a:tr h="1036524">
                <a:tc>
                  <a:txBody>
                    <a:bodyPr/>
                    <a:lstStyle/>
                    <a:p>
                      <a:r>
                        <a:rPr lang="en-US" sz="1200" b="1" dirty="0">
                          <a:latin typeface="Arial" panose="020B0604020202020204" pitchFamily="34" charset="0"/>
                          <a:cs typeface="Arial" panose="020B0604020202020204" pitchFamily="34" charset="0"/>
                        </a:rPr>
                        <a:t>N</a:t>
                      </a:r>
                    </a:p>
                    <a:p>
                      <a:r>
                        <a:rPr lang="en-US" sz="1200" b="1" dirty="0">
                          <a:latin typeface="Arial" panose="020B0604020202020204" pitchFamily="34" charset="0"/>
                          <a:cs typeface="Arial" panose="020B0604020202020204" pitchFamily="34" charset="0"/>
                        </a:rPr>
                        <a:t>Corr.</a:t>
                      </a:r>
                    </a:p>
                    <a:p>
                      <a:r>
                        <a:rPr lang="en-US" sz="1200" b="1" dirty="0">
                          <a:latin typeface="Arial" panose="020B0604020202020204" pitchFamily="34" charset="0"/>
                          <a:cs typeface="Arial" panose="020B0604020202020204" pitchFamily="34" charset="0"/>
                        </a:rPr>
                        <a:t>Slope</a:t>
                      </a:r>
                    </a:p>
                    <a:p>
                      <a:r>
                        <a:rPr lang="en-US" sz="1200" b="1" dirty="0">
                          <a:latin typeface="Arial" panose="020B0604020202020204" pitchFamily="34" charset="0"/>
                          <a:cs typeface="Arial" panose="020B0604020202020204" pitchFamily="34" charset="0"/>
                        </a:rPr>
                        <a:t>Y-</a:t>
                      </a:r>
                      <a:r>
                        <a:rPr lang="en-US" sz="1200" b="1" dirty="0" err="1">
                          <a:latin typeface="Arial" panose="020B0604020202020204" pitchFamily="34" charset="0"/>
                          <a:cs typeface="Arial" panose="020B0604020202020204" pitchFamily="34" charset="0"/>
                        </a:rPr>
                        <a:t>int</a:t>
                      </a:r>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RMSE</a:t>
                      </a:r>
                    </a:p>
                    <a:p>
                      <a:r>
                        <a:rPr lang="en-US" sz="1200" b="1" dirty="0">
                          <a:latin typeface="Arial" panose="020B0604020202020204" pitchFamily="34" charset="0"/>
                          <a:cs typeface="Arial" panose="020B0604020202020204" pitchFamily="34" charset="0"/>
                        </a:rPr>
                        <a:t>Bias</a:t>
                      </a:r>
                      <a:endParaRPr lang="en-US" sz="1200" b="1" dirty="0">
                        <a:solidFill>
                          <a:srgbClr val="C00000"/>
                        </a:solidFill>
                        <a:latin typeface="Arial" panose="020B0604020202020204" pitchFamily="34" charset="0"/>
                        <a:cs typeface="Arial" panose="020B0604020202020204" pitchFamily="34" charset="0"/>
                      </a:endParaRPr>
                    </a:p>
                  </a:txBody>
                  <a:tcPr/>
                </a:tc>
                <a:tc>
                  <a:txBody>
                    <a:bodyPr/>
                    <a:lstStyle/>
                    <a:p>
                      <a:pPr algn="r"/>
                      <a:r>
                        <a:rPr lang="en-US" sz="1200" b="1" dirty="0">
                          <a:solidFill>
                            <a:srgbClr val="FF0000"/>
                          </a:solidFill>
                          <a:latin typeface="Arial" panose="020B0604020202020204" pitchFamily="34" charset="0"/>
                          <a:cs typeface="Arial" panose="020B0604020202020204" pitchFamily="34" charset="0"/>
                        </a:rPr>
                        <a:t>17491</a:t>
                      </a:r>
                    </a:p>
                    <a:p>
                      <a:pPr algn="r"/>
                      <a:r>
                        <a:rPr lang="en-US" sz="1200" b="1" dirty="0">
                          <a:latin typeface="Arial" panose="020B0604020202020204" pitchFamily="34" charset="0"/>
                          <a:cs typeface="Arial" panose="020B0604020202020204" pitchFamily="34" charset="0"/>
                        </a:rPr>
                        <a:t>0.917</a:t>
                      </a:r>
                    </a:p>
                    <a:p>
                      <a:pPr algn="r"/>
                      <a:r>
                        <a:rPr lang="en-US" sz="1200" b="1" dirty="0">
                          <a:latin typeface="Arial" panose="020B0604020202020204" pitchFamily="34" charset="0"/>
                          <a:cs typeface="Arial" panose="020B0604020202020204" pitchFamily="34" charset="0"/>
                        </a:rPr>
                        <a:t>0.867</a:t>
                      </a:r>
                    </a:p>
                    <a:p>
                      <a:pPr algn="r"/>
                      <a:r>
                        <a:rPr lang="en-US" sz="1200" b="1" dirty="0">
                          <a:latin typeface="Arial" panose="020B0604020202020204" pitchFamily="34" charset="0"/>
                          <a:cs typeface="Arial" panose="020B0604020202020204" pitchFamily="34" charset="0"/>
                        </a:rPr>
                        <a:t>0.003</a:t>
                      </a:r>
                    </a:p>
                    <a:p>
                      <a:pPr algn="r"/>
                      <a:r>
                        <a:rPr lang="en-US" sz="1200" b="1" dirty="0">
                          <a:solidFill>
                            <a:srgbClr val="FF0000"/>
                          </a:solidFill>
                          <a:latin typeface="Arial" panose="020B0604020202020204" pitchFamily="34" charset="0"/>
                          <a:cs typeface="Arial" panose="020B0604020202020204" pitchFamily="34" charset="0"/>
                        </a:rPr>
                        <a:t>0.050</a:t>
                      </a:r>
                    </a:p>
                    <a:p>
                      <a:pPr algn="r"/>
                      <a:r>
                        <a:rPr lang="en-US" sz="1200" b="1" dirty="0">
                          <a:latin typeface="Arial" panose="020B0604020202020204" pitchFamily="34" charset="0"/>
                          <a:cs typeface="Arial" panose="020B0604020202020204" pitchFamily="34" charset="0"/>
                        </a:rPr>
                        <a:t>-0.014</a:t>
                      </a:r>
                    </a:p>
                  </a:txBody>
                  <a:tcPr/>
                </a:tc>
                <a:tc>
                  <a:txBody>
                    <a:bodyPr/>
                    <a:lstStyle/>
                    <a:p>
                      <a:pPr algn="r"/>
                      <a:r>
                        <a:rPr lang="en-US" sz="1200" b="1" dirty="0">
                          <a:latin typeface="Arial" panose="020B0604020202020204" pitchFamily="34" charset="0"/>
                          <a:cs typeface="Arial" panose="020B0604020202020204" pitchFamily="34" charset="0"/>
                        </a:rPr>
                        <a:t>8969</a:t>
                      </a:r>
                    </a:p>
                    <a:p>
                      <a:pPr algn="r"/>
                      <a:r>
                        <a:rPr lang="en-US" sz="1200" b="1" dirty="0">
                          <a:latin typeface="Arial" panose="020B0604020202020204" pitchFamily="34" charset="0"/>
                          <a:cs typeface="Arial" panose="020B0604020202020204" pitchFamily="34" charset="0"/>
                        </a:rPr>
                        <a:t>0.919</a:t>
                      </a:r>
                    </a:p>
                    <a:p>
                      <a:pPr algn="r"/>
                      <a:r>
                        <a:rPr lang="en-US" sz="1200" b="1" dirty="0">
                          <a:latin typeface="Arial" panose="020B0604020202020204" pitchFamily="34" charset="0"/>
                          <a:cs typeface="Arial" panose="020B0604020202020204" pitchFamily="34" charset="0"/>
                        </a:rPr>
                        <a:t>1.186</a:t>
                      </a:r>
                    </a:p>
                    <a:p>
                      <a:pPr algn="r"/>
                      <a:r>
                        <a:rPr lang="en-US" sz="1200" b="1" dirty="0">
                          <a:latin typeface="Arial" panose="020B0604020202020204" pitchFamily="34" charset="0"/>
                          <a:cs typeface="Arial" panose="020B0604020202020204" pitchFamily="34" charset="0"/>
                        </a:rPr>
                        <a:t>-0.010</a:t>
                      </a:r>
                    </a:p>
                    <a:p>
                      <a:pPr algn="r"/>
                      <a:r>
                        <a:rPr lang="en-US" sz="1200" b="1" dirty="0">
                          <a:latin typeface="Arial" panose="020B0604020202020204" pitchFamily="34" charset="0"/>
                          <a:cs typeface="Arial" panose="020B0604020202020204" pitchFamily="34" charset="0"/>
                        </a:rPr>
                        <a:t>0.080</a:t>
                      </a:r>
                    </a:p>
                    <a:p>
                      <a:pPr algn="r"/>
                      <a:r>
                        <a:rPr lang="en-US" sz="1200" b="1" dirty="0">
                          <a:latin typeface="Arial" panose="020B0604020202020204" pitchFamily="34" charset="0"/>
                          <a:cs typeface="Arial" panose="020B0604020202020204" pitchFamily="34" charset="0"/>
                        </a:rPr>
                        <a:t>0.019</a:t>
                      </a:r>
                    </a:p>
                  </a:txBody>
                  <a:tcPr/>
                </a:tc>
                <a:tc>
                  <a:txBody>
                    <a:bodyPr/>
                    <a:lstStyle/>
                    <a:p>
                      <a:pPr algn="r"/>
                      <a:r>
                        <a:rPr lang="en-US" sz="1200" b="1" dirty="0">
                          <a:latin typeface="Arial" panose="020B0604020202020204" pitchFamily="34" charset="0"/>
                          <a:cs typeface="Arial" panose="020B0604020202020204" pitchFamily="34" charset="0"/>
                        </a:rPr>
                        <a:t>12488</a:t>
                      </a:r>
                    </a:p>
                    <a:p>
                      <a:pPr algn="r"/>
                      <a:r>
                        <a:rPr lang="en-US" sz="1200" b="1" dirty="0">
                          <a:latin typeface="Arial" panose="020B0604020202020204" pitchFamily="34" charset="0"/>
                          <a:cs typeface="Arial" panose="020B0604020202020204" pitchFamily="34" charset="0"/>
                        </a:rPr>
                        <a:t>0.807</a:t>
                      </a:r>
                    </a:p>
                    <a:p>
                      <a:pPr algn="r"/>
                      <a:r>
                        <a:rPr lang="en-US" sz="1200" b="1" dirty="0">
                          <a:latin typeface="Arial" panose="020B0604020202020204" pitchFamily="34" charset="0"/>
                          <a:cs typeface="Arial" panose="020B0604020202020204" pitchFamily="34" charset="0"/>
                        </a:rPr>
                        <a:t>0.856</a:t>
                      </a:r>
                    </a:p>
                    <a:p>
                      <a:pPr algn="r"/>
                      <a:r>
                        <a:rPr lang="en-US" sz="1200" b="1" dirty="0">
                          <a:latin typeface="Arial" panose="020B0604020202020204" pitchFamily="34" charset="0"/>
                          <a:cs typeface="Arial" panose="020B0604020202020204" pitchFamily="34" charset="0"/>
                        </a:rPr>
                        <a:t>0.037</a:t>
                      </a:r>
                    </a:p>
                    <a:p>
                      <a:pPr algn="r"/>
                      <a:r>
                        <a:rPr lang="en-US" sz="1200" b="1" dirty="0">
                          <a:latin typeface="Arial" panose="020B0604020202020204" pitchFamily="34" charset="0"/>
                          <a:cs typeface="Arial" panose="020B0604020202020204" pitchFamily="34" charset="0"/>
                        </a:rPr>
                        <a:t>0.075</a:t>
                      </a:r>
                    </a:p>
                    <a:p>
                      <a:pPr algn="r"/>
                      <a:r>
                        <a:rPr lang="en-US" sz="1200" b="1" dirty="0">
                          <a:latin typeface="Arial" panose="020B0604020202020204" pitchFamily="34" charset="0"/>
                          <a:cs typeface="Arial" panose="020B0604020202020204" pitchFamily="34" charset="0"/>
                        </a:rPr>
                        <a:t>0.018</a:t>
                      </a:r>
                    </a:p>
                  </a:txBody>
                  <a:tcPr/>
                </a:tc>
                <a:extLst>
                  <a:ext uri="{0D108BD9-81ED-4DB2-BD59-A6C34878D82A}">
                    <a16:rowId xmlns:a16="http://schemas.microsoft.com/office/drawing/2014/main" val="412680488"/>
                  </a:ext>
                </a:extLst>
              </a:tr>
            </a:tbl>
          </a:graphicData>
        </a:graphic>
      </p:graphicFrame>
      <p:graphicFrame>
        <p:nvGraphicFramePr>
          <p:cNvPr id="12" name="Table 11">
            <a:extLst>
              <a:ext uri="{FF2B5EF4-FFF2-40B4-BE49-F238E27FC236}">
                <a16:creationId xmlns:a16="http://schemas.microsoft.com/office/drawing/2014/main" id="{4A3EE977-0169-CC49-A3A7-37A3BF48A633}"/>
              </a:ext>
            </a:extLst>
          </p:cNvPr>
          <p:cNvGraphicFramePr>
            <a:graphicFrameLocks noGrp="1"/>
          </p:cNvGraphicFramePr>
          <p:nvPr>
            <p:extLst>
              <p:ext uri="{D42A27DB-BD31-4B8C-83A1-F6EECF244321}">
                <p14:modId xmlns:p14="http://schemas.microsoft.com/office/powerpoint/2010/main" val="2436119499"/>
              </p:ext>
            </p:extLst>
          </p:nvPr>
        </p:nvGraphicFramePr>
        <p:xfrm>
          <a:off x="8607972" y="4115763"/>
          <a:ext cx="2968499" cy="1645920"/>
        </p:xfrm>
        <a:graphic>
          <a:graphicData uri="http://schemas.openxmlformats.org/drawingml/2006/table">
            <a:tbl>
              <a:tblPr firstRow="1" bandRow="1">
                <a:tableStyleId>{7E9639D4-E3E2-4D34-9284-5A2195B3D0D7}</a:tableStyleId>
              </a:tblPr>
              <a:tblGrid>
                <a:gridCol w="830638">
                  <a:extLst>
                    <a:ext uri="{9D8B030D-6E8A-4147-A177-3AD203B41FA5}">
                      <a16:colId xmlns:a16="http://schemas.microsoft.com/office/drawing/2014/main" val="516533085"/>
                    </a:ext>
                  </a:extLst>
                </a:gridCol>
                <a:gridCol w="689017">
                  <a:extLst>
                    <a:ext uri="{9D8B030D-6E8A-4147-A177-3AD203B41FA5}">
                      <a16:colId xmlns:a16="http://schemas.microsoft.com/office/drawing/2014/main" val="1049227855"/>
                    </a:ext>
                  </a:extLst>
                </a:gridCol>
                <a:gridCol w="689017">
                  <a:extLst>
                    <a:ext uri="{9D8B030D-6E8A-4147-A177-3AD203B41FA5}">
                      <a16:colId xmlns:a16="http://schemas.microsoft.com/office/drawing/2014/main" val="2315372204"/>
                    </a:ext>
                  </a:extLst>
                </a:gridCol>
                <a:gridCol w="759827">
                  <a:extLst>
                    <a:ext uri="{9D8B030D-6E8A-4147-A177-3AD203B41FA5}">
                      <a16:colId xmlns:a16="http://schemas.microsoft.com/office/drawing/2014/main" val="37348041"/>
                    </a:ext>
                  </a:extLst>
                </a:gridCol>
              </a:tblGrid>
              <a:tr h="277855">
                <a:tc>
                  <a:txBody>
                    <a:bodyPr/>
                    <a:lstStyle/>
                    <a:p>
                      <a:r>
                        <a:rPr lang="en-US" sz="1200" b="1" dirty="0">
                          <a:latin typeface="Arial" panose="020B0604020202020204" pitchFamily="34" charset="0"/>
                          <a:cs typeface="Arial" panose="020B0604020202020204" pitchFamily="34" charset="0"/>
                        </a:rPr>
                        <a:t>Western  US</a:t>
                      </a:r>
                    </a:p>
                  </a:txBody>
                  <a:tcPr/>
                </a:tc>
                <a:tc>
                  <a:txBody>
                    <a:bodyPr/>
                    <a:lstStyle/>
                    <a:p>
                      <a:pPr algn="r"/>
                      <a:r>
                        <a:rPr lang="en-US" sz="1200" b="1" dirty="0">
                          <a:latin typeface="Arial" panose="020B0604020202020204" pitchFamily="34" charset="0"/>
                          <a:cs typeface="Arial" panose="020B0604020202020204" pitchFamily="34" charset="0"/>
                        </a:rPr>
                        <a:t>MAIAC</a:t>
                      </a:r>
                    </a:p>
                  </a:txBody>
                  <a:tcPr/>
                </a:tc>
                <a:tc>
                  <a:txBody>
                    <a:bodyPr/>
                    <a:lstStyle/>
                    <a:p>
                      <a:pPr algn="r"/>
                      <a:r>
                        <a:rPr lang="en-US" sz="1200" b="1" dirty="0">
                          <a:latin typeface="Arial" panose="020B0604020202020204" pitchFamily="34" charset="0"/>
                          <a:cs typeface="Arial" panose="020B0604020202020204" pitchFamily="34" charset="0"/>
                        </a:rPr>
                        <a:t>Dark Target</a:t>
                      </a:r>
                    </a:p>
                  </a:txBody>
                  <a:tcPr/>
                </a:tc>
                <a:tc>
                  <a:txBody>
                    <a:bodyPr/>
                    <a:lstStyle/>
                    <a:p>
                      <a:pPr algn="r"/>
                      <a:r>
                        <a:rPr lang="en-US" sz="1200" b="1" dirty="0">
                          <a:latin typeface="Arial" panose="020B0604020202020204" pitchFamily="34" charset="0"/>
                          <a:cs typeface="Arial" panose="020B0604020202020204" pitchFamily="34" charset="0"/>
                        </a:rPr>
                        <a:t>Deep Blue</a:t>
                      </a:r>
                    </a:p>
                  </a:txBody>
                  <a:tcPr/>
                </a:tc>
                <a:extLst>
                  <a:ext uri="{0D108BD9-81ED-4DB2-BD59-A6C34878D82A}">
                    <a16:rowId xmlns:a16="http://schemas.microsoft.com/office/drawing/2014/main" val="245500232"/>
                  </a:ext>
                </a:extLst>
              </a:tr>
              <a:tr h="1109127">
                <a:tc>
                  <a:txBody>
                    <a:bodyPr/>
                    <a:lstStyle/>
                    <a:p>
                      <a:r>
                        <a:rPr lang="en-US" sz="1200" b="1" dirty="0">
                          <a:latin typeface="Arial" panose="020B0604020202020204" pitchFamily="34" charset="0"/>
                          <a:cs typeface="Arial" panose="020B0604020202020204" pitchFamily="34" charset="0"/>
                        </a:rPr>
                        <a:t>N</a:t>
                      </a:r>
                    </a:p>
                    <a:p>
                      <a:r>
                        <a:rPr lang="en-US" sz="1200" b="1" dirty="0">
                          <a:latin typeface="Arial" panose="020B0604020202020204" pitchFamily="34" charset="0"/>
                          <a:cs typeface="Arial" panose="020B0604020202020204" pitchFamily="34" charset="0"/>
                        </a:rPr>
                        <a:t>Corr.</a:t>
                      </a:r>
                    </a:p>
                    <a:p>
                      <a:r>
                        <a:rPr lang="en-US" sz="1200" b="1" dirty="0">
                          <a:latin typeface="Arial" panose="020B0604020202020204" pitchFamily="34" charset="0"/>
                          <a:cs typeface="Arial" panose="020B0604020202020204" pitchFamily="34" charset="0"/>
                        </a:rPr>
                        <a:t>Slope</a:t>
                      </a:r>
                    </a:p>
                    <a:p>
                      <a:r>
                        <a:rPr lang="en-US" sz="1200" b="1" dirty="0">
                          <a:latin typeface="Arial" panose="020B0604020202020204" pitchFamily="34" charset="0"/>
                          <a:cs typeface="Arial" panose="020B0604020202020204" pitchFamily="34" charset="0"/>
                        </a:rPr>
                        <a:t>Y-</a:t>
                      </a:r>
                      <a:r>
                        <a:rPr lang="en-US" sz="1200" b="1" dirty="0" err="1">
                          <a:latin typeface="Arial" panose="020B0604020202020204" pitchFamily="34" charset="0"/>
                          <a:cs typeface="Arial" panose="020B0604020202020204" pitchFamily="34" charset="0"/>
                        </a:rPr>
                        <a:t>int</a:t>
                      </a:r>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RMSE</a:t>
                      </a:r>
                    </a:p>
                    <a:p>
                      <a:r>
                        <a:rPr lang="en-US" sz="1200" b="1" dirty="0">
                          <a:latin typeface="Arial" panose="020B0604020202020204" pitchFamily="34" charset="0"/>
                          <a:cs typeface="Arial" panose="020B0604020202020204" pitchFamily="34" charset="0"/>
                        </a:rPr>
                        <a:t>Bias </a:t>
                      </a:r>
                      <a:endParaRPr lang="en-US" sz="1200" b="1" dirty="0">
                        <a:solidFill>
                          <a:srgbClr val="C00000"/>
                        </a:solidFill>
                        <a:latin typeface="Arial" panose="020B0604020202020204" pitchFamily="34" charset="0"/>
                        <a:cs typeface="Arial" panose="020B0604020202020204" pitchFamily="34" charset="0"/>
                      </a:endParaRPr>
                    </a:p>
                  </a:txBody>
                  <a:tcPr/>
                </a:tc>
                <a:tc>
                  <a:txBody>
                    <a:bodyPr/>
                    <a:lstStyle/>
                    <a:p>
                      <a:pPr algn="r"/>
                      <a:r>
                        <a:rPr lang="en-US" sz="1200" b="1" dirty="0">
                          <a:solidFill>
                            <a:srgbClr val="FF0000"/>
                          </a:solidFill>
                          <a:latin typeface="Arial" panose="020B0604020202020204" pitchFamily="34" charset="0"/>
                          <a:cs typeface="Arial" panose="020B0604020202020204" pitchFamily="34" charset="0"/>
                        </a:rPr>
                        <a:t>26293</a:t>
                      </a:r>
                    </a:p>
                    <a:p>
                      <a:pPr algn="r"/>
                      <a:r>
                        <a:rPr lang="en-US" sz="1200" b="1" dirty="0">
                          <a:latin typeface="Arial" panose="020B0604020202020204" pitchFamily="34" charset="0"/>
                          <a:cs typeface="Arial" panose="020B0604020202020204" pitchFamily="34" charset="0"/>
                        </a:rPr>
                        <a:t>0.837</a:t>
                      </a:r>
                    </a:p>
                    <a:p>
                      <a:pPr algn="r"/>
                      <a:r>
                        <a:rPr lang="en-US" sz="1200" b="1" dirty="0">
                          <a:latin typeface="Arial" panose="020B0604020202020204" pitchFamily="34" charset="0"/>
                          <a:cs typeface="Arial" panose="020B0604020202020204" pitchFamily="34" charset="0"/>
                        </a:rPr>
                        <a:t>0.754</a:t>
                      </a:r>
                    </a:p>
                    <a:p>
                      <a:pPr algn="r"/>
                      <a:r>
                        <a:rPr lang="en-US" sz="1200" b="1" dirty="0">
                          <a:latin typeface="Arial" panose="020B0604020202020204" pitchFamily="34" charset="0"/>
                          <a:cs typeface="Arial" panose="020B0604020202020204" pitchFamily="34" charset="0"/>
                        </a:rPr>
                        <a:t>0.035</a:t>
                      </a:r>
                    </a:p>
                    <a:p>
                      <a:pPr algn="r"/>
                      <a:r>
                        <a:rPr lang="en-US" sz="1200" b="1" dirty="0">
                          <a:solidFill>
                            <a:srgbClr val="FF0000"/>
                          </a:solidFill>
                          <a:latin typeface="Arial" panose="020B0604020202020204" pitchFamily="34" charset="0"/>
                          <a:cs typeface="Arial" panose="020B0604020202020204" pitchFamily="34" charset="0"/>
                        </a:rPr>
                        <a:t>0.053</a:t>
                      </a:r>
                    </a:p>
                    <a:p>
                      <a:pPr algn="r"/>
                      <a:r>
                        <a:rPr lang="en-US" sz="1200" b="1" dirty="0">
                          <a:latin typeface="Arial" panose="020B0604020202020204" pitchFamily="34" charset="0"/>
                          <a:cs typeface="Arial" panose="020B0604020202020204" pitchFamily="34" charset="0"/>
                        </a:rPr>
                        <a:t>0.011</a:t>
                      </a:r>
                    </a:p>
                  </a:txBody>
                  <a:tcPr/>
                </a:tc>
                <a:tc>
                  <a:txBody>
                    <a:bodyPr/>
                    <a:lstStyle/>
                    <a:p>
                      <a:pPr algn="r"/>
                      <a:r>
                        <a:rPr lang="en-US" sz="1200" b="1" dirty="0">
                          <a:latin typeface="Arial" panose="020B0604020202020204" pitchFamily="34" charset="0"/>
                          <a:cs typeface="Arial" panose="020B0604020202020204" pitchFamily="34" charset="0"/>
                        </a:rPr>
                        <a:t>9561</a:t>
                      </a:r>
                    </a:p>
                    <a:p>
                      <a:pPr algn="r"/>
                      <a:r>
                        <a:rPr lang="en-US" sz="1200" b="1" dirty="0">
                          <a:latin typeface="Arial" panose="020B0604020202020204" pitchFamily="34" charset="0"/>
                          <a:cs typeface="Arial" panose="020B0604020202020204" pitchFamily="34" charset="0"/>
                        </a:rPr>
                        <a:t>0.798</a:t>
                      </a:r>
                    </a:p>
                    <a:p>
                      <a:pPr algn="r"/>
                      <a:r>
                        <a:rPr lang="en-US" sz="1200" b="1" dirty="0">
                          <a:latin typeface="Arial" panose="020B0604020202020204" pitchFamily="34" charset="0"/>
                          <a:cs typeface="Arial" panose="020B0604020202020204" pitchFamily="34" charset="0"/>
                        </a:rPr>
                        <a:t>1.072</a:t>
                      </a:r>
                    </a:p>
                    <a:p>
                      <a:pPr algn="r"/>
                      <a:r>
                        <a:rPr lang="en-US" sz="1200" b="1" dirty="0">
                          <a:latin typeface="Arial" panose="020B0604020202020204" pitchFamily="34" charset="0"/>
                          <a:cs typeface="Arial" panose="020B0604020202020204" pitchFamily="34" charset="0"/>
                        </a:rPr>
                        <a:t>0.035</a:t>
                      </a:r>
                    </a:p>
                    <a:p>
                      <a:pPr algn="r"/>
                      <a:r>
                        <a:rPr lang="en-US" sz="1200" b="1" dirty="0">
                          <a:latin typeface="Arial" panose="020B0604020202020204" pitchFamily="34" charset="0"/>
                          <a:cs typeface="Arial" panose="020B0604020202020204" pitchFamily="34" charset="0"/>
                        </a:rPr>
                        <a:t>0.104</a:t>
                      </a:r>
                    </a:p>
                    <a:p>
                      <a:pPr algn="r"/>
                      <a:r>
                        <a:rPr lang="en-US" sz="1200" b="1" dirty="0">
                          <a:latin typeface="Arial" panose="020B0604020202020204" pitchFamily="34" charset="0"/>
                          <a:cs typeface="Arial" panose="020B0604020202020204" pitchFamily="34" charset="0"/>
                        </a:rPr>
                        <a:t>0.043</a:t>
                      </a:r>
                    </a:p>
                  </a:txBody>
                  <a:tcPr/>
                </a:tc>
                <a:tc>
                  <a:txBody>
                    <a:bodyPr/>
                    <a:lstStyle/>
                    <a:p>
                      <a:pPr algn="r"/>
                      <a:r>
                        <a:rPr lang="en-US" sz="1200" b="1" dirty="0">
                          <a:latin typeface="Arial" panose="020B0604020202020204" pitchFamily="34" charset="0"/>
                          <a:cs typeface="Arial" panose="020B0604020202020204" pitchFamily="34" charset="0"/>
                        </a:rPr>
                        <a:t>16785</a:t>
                      </a:r>
                    </a:p>
                    <a:p>
                      <a:pPr algn="r"/>
                      <a:r>
                        <a:rPr lang="en-US" sz="1200" b="1" dirty="0">
                          <a:latin typeface="Arial" panose="020B0604020202020204" pitchFamily="34" charset="0"/>
                          <a:cs typeface="Arial" panose="020B0604020202020204" pitchFamily="34" charset="0"/>
                        </a:rPr>
                        <a:t>0.733</a:t>
                      </a:r>
                    </a:p>
                    <a:p>
                      <a:pPr algn="r"/>
                      <a:r>
                        <a:rPr lang="en-US" sz="1200" b="1" dirty="0">
                          <a:latin typeface="Arial" panose="020B0604020202020204" pitchFamily="34" charset="0"/>
                          <a:cs typeface="Arial" panose="020B0604020202020204" pitchFamily="34" charset="0"/>
                        </a:rPr>
                        <a:t>0.835</a:t>
                      </a:r>
                    </a:p>
                    <a:p>
                      <a:pPr algn="r"/>
                      <a:r>
                        <a:rPr lang="en-US" sz="1200" b="1" dirty="0">
                          <a:latin typeface="Arial" panose="020B0604020202020204" pitchFamily="34" charset="0"/>
                          <a:cs typeface="Arial" panose="020B0604020202020204" pitchFamily="34" charset="0"/>
                        </a:rPr>
                        <a:t>0.027</a:t>
                      </a:r>
                    </a:p>
                    <a:p>
                      <a:pPr algn="r"/>
                      <a:r>
                        <a:rPr lang="en-US" sz="1200" b="1" dirty="0">
                          <a:latin typeface="Arial" panose="020B0604020202020204" pitchFamily="34" charset="0"/>
                          <a:cs typeface="Arial" panose="020B0604020202020204" pitchFamily="34" charset="0"/>
                        </a:rPr>
                        <a:t>0.073</a:t>
                      </a:r>
                    </a:p>
                    <a:p>
                      <a:pPr algn="r"/>
                      <a:r>
                        <a:rPr lang="en-US" sz="1200" b="1" dirty="0">
                          <a:latin typeface="Arial" panose="020B0604020202020204" pitchFamily="34" charset="0"/>
                          <a:cs typeface="Arial" panose="020B0604020202020204" pitchFamily="34" charset="0"/>
                        </a:rPr>
                        <a:t>0.010</a:t>
                      </a:r>
                    </a:p>
                  </a:txBody>
                  <a:tcPr/>
                </a:tc>
                <a:extLst>
                  <a:ext uri="{0D108BD9-81ED-4DB2-BD59-A6C34878D82A}">
                    <a16:rowId xmlns:a16="http://schemas.microsoft.com/office/drawing/2014/main" val="412680488"/>
                  </a:ext>
                </a:extLst>
              </a:tr>
            </a:tbl>
          </a:graphicData>
        </a:graphic>
      </p:graphicFrame>
      <p:sp>
        <p:nvSpPr>
          <p:cNvPr id="23" name="TextBox 22">
            <a:extLst>
              <a:ext uri="{FF2B5EF4-FFF2-40B4-BE49-F238E27FC236}">
                <a16:creationId xmlns:a16="http://schemas.microsoft.com/office/drawing/2014/main" id="{E0AA9D2D-ACBF-DB4C-8EC2-6BEE6442F478}"/>
              </a:ext>
            </a:extLst>
          </p:cNvPr>
          <p:cNvSpPr txBox="1"/>
          <p:nvPr/>
        </p:nvSpPr>
        <p:spPr>
          <a:xfrm>
            <a:off x="5669871" y="5935829"/>
            <a:ext cx="5934010" cy="584775"/>
          </a:xfrm>
          <a:prstGeom prst="rect">
            <a:avLst/>
          </a:prstGeom>
          <a:noFill/>
          <a:ln>
            <a:solidFill>
              <a:schemeClr val="tx1"/>
            </a:solidFill>
          </a:ln>
        </p:spPr>
        <p:txBody>
          <a:bodyPr wrap="square" rtlCol="0">
            <a:spAutoFit/>
          </a:bodyPr>
          <a:lstStyle/>
          <a:p>
            <a:pPr algn="r"/>
            <a:r>
              <a:rPr lang="en-US" sz="1600" b="1" dirty="0">
                <a:latin typeface="Arial" panose="020B0604020202020204" pitchFamily="34" charset="0"/>
                <a:cs typeface="Arial" panose="020B0604020202020204" pitchFamily="34" charset="0"/>
              </a:rPr>
              <a:t>MAIAC is able to retrieve a lot more data and smaller RMSE than DT and DB, especially over bright surfaces</a:t>
            </a:r>
          </a:p>
        </p:txBody>
      </p:sp>
    </p:spTree>
    <p:extLst>
      <p:ext uri="{BB962C8B-B14F-4D97-AF65-F5344CB8AC3E}">
        <p14:creationId xmlns:p14="http://schemas.microsoft.com/office/powerpoint/2010/main" val="1743157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EE635EE-451B-ED45-A942-66E4B4E64748}"/>
              </a:ext>
            </a:extLst>
          </p:cNvPr>
          <p:cNvGraphicFramePr>
            <a:graphicFrameLocks noGrp="1"/>
          </p:cNvGraphicFramePr>
          <p:nvPr>
            <p:extLst>
              <p:ext uri="{D42A27DB-BD31-4B8C-83A1-F6EECF244321}">
                <p14:modId xmlns:p14="http://schemas.microsoft.com/office/powerpoint/2010/main" val="4078481350"/>
              </p:ext>
            </p:extLst>
          </p:nvPr>
        </p:nvGraphicFramePr>
        <p:xfrm>
          <a:off x="751609" y="1243014"/>
          <a:ext cx="10688782" cy="5186680"/>
        </p:xfrm>
        <a:graphic>
          <a:graphicData uri="http://schemas.openxmlformats.org/drawingml/2006/table">
            <a:tbl>
              <a:tblPr firstRow="1" bandRow="1">
                <a:tableStyleId>{7E9639D4-E3E2-4D34-9284-5A2195B3D0D7}</a:tableStyleId>
              </a:tblPr>
              <a:tblGrid>
                <a:gridCol w="2173184">
                  <a:extLst>
                    <a:ext uri="{9D8B030D-6E8A-4147-A177-3AD203B41FA5}">
                      <a16:colId xmlns:a16="http://schemas.microsoft.com/office/drawing/2014/main" val="2593429802"/>
                    </a:ext>
                  </a:extLst>
                </a:gridCol>
                <a:gridCol w="4251366">
                  <a:extLst>
                    <a:ext uri="{9D8B030D-6E8A-4147-A177-3AD203B41FA5}">
                      <a16:colId xmlns:a16="http://schemas.microsoft.com/office/drawing/2014/main" val="3291508614"/>
                    </a:ext>
                  </a:extLst>
                </a:gridCol>
                <a:gridCol w="4264232">
                  <a:extLst>
                    <a:ext uri="{9D8B030D-6E8A-4147-A177-3AD203B41FA5}">
                      <a16:colId xmlns:a16="http://schemas.microsoft.com/office/drawing/2014/main" val="575517357"/>
                    </a:ext>
                  </a:extLst>
                </a:gridCol>
              </a:tblGrid>
              <a:tr h="370840">
                <a:tc>
                  <a:txBody>
                    <a:bodyPr/>
                    <a:lstStyle/>
                    <a:p>
                      <a:endParaRPr lang="en-US" sz="14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1400" b="1" dirty="0">
                          <a:latin typeface="Arial" panose="020B0604020202020204" pitchFamily="34" charset="0"/>
                          <a:cs typeface="Arial" panose="020B0604020202020204" pitchFamily="34" charset="0"/>
                        </a:rPr>
                        <a:t>TEMPO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1400" b="1" dirty="0">
                          <a:latin typeface="Arial" panose="020B0604020202020204" pitchFamily="34" charset="0"/>
                          <a:cs typeface="Arial" panose="020B0604020202020204" pitchFamily="34" charset="0"/>
                        </a:rPr>
                        <a:t>GOES-16 ABI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90047410"/>
                  </a:ext>
                </a:extLst>
              </a:tr>
              <a:tr h="393076">
                <a:tc>
                  <a:txBody>
                    <a:bodyPr/>
                    <a:lstStyle/>
                    <a:p>
                      <a:endParaRPr lang="en-US" sz="1400"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951423"/>
                  </a:ext>
                </a:extLst>
              </a:tr>
              <a:tr h="299274">
                <a:tc>
                  <a:txBody>
                    <a:bodyPr/>
                    <a:lstStyle/>
                    <a:p>
                      <a:r>
                        <a:rPr lang="en-US" sz="1400" b="1" dirty="0">
                          <a:solidFill>
                            <a:schemeClr val="bg1"/>
                          </a:solidFill>
                          <a:latin typeface="Arial" panose="020B0604020202020204" pitchFamily="34" charset="0"/>
                          <a:cs typeface="Arial" panose="020B0604020202020204" pitchFamily="34" charset="0"/>
                        </a:rPr>
                        <a:t>Spectral range: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UV-Vis, Hyperspectral, 0.29-0.74 µm (no coverage between 0.49-0.54 µm)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Arial" panose="020B0604020202020204" pitchFamily="34" charset="0"/>
                          <a:cs typeface="Arial" panose="020B0604020202020204" pitchFamily="34" charset="0"/>
                        </a:rPr>
                        <a:t>Vis-IR Bands: 0.47, 0.64, 0.865, 1.378, 1.61, 2.25, 3.90, 6.19, 6.95, 7.34, 8.50, 9.61, 10.35, 11.20, 12.30 µm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5985591"/>
                  </a:ext>
                </a:extLst>
              </a:tr>
              <a:tr h="285050">
                <a:tc>
                  <a:txBody>
                    <a:bodyPr/>
                    <a:lstStyle/>
                    <a:p>
                      <a:r>
                        <a:rPr lang="en-US" sz="1400" b="1" dirty="0">
                          <a:solidFill>
                            <a:schemeClr val="bg1"/>
                          </a:solidFill>
                          <a:latin typeface="Arial" panose="020B0604020202020204" pitchFamily="34" charset="0"/>
                          <a:cs typeface="Arial" panose="020B0604020202020204" pitchFamily="34" charset="0"/>
                        </a:rPr>
                        <a:t>Spatial resolution: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US" sz="1400" dirty="0">
                          <a:latin typeface="Arial" panose="020B0604020202020204" pitchFamily="34" charset="0"/>
                          <a:cs typeface="Arial" panose="020B0604020202020204" pitchFamily="34" charset="0"/>
                        </a:rPr>
                        <a:t>2.1 x 4.7 km at nadir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Arial" panose="020B0604020202020204" pitchFamily="34" charset="0"/>
                          <a:cs typeface="Arial" panose="020B0604020202020204" pitchFamily="34" charset="0"/>
                        </a:rPr>
                        <a:t>0.5, 1, 2 km (vis), 2 km (IR) at nadir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1605476"/>
                  </a:ext>
                </a:extLst>
              </a:tr>
              <a:tr h="282002">
                <a:tc>
                  <a:txBody>
                    <a:bodyPr/>
                    <a:lstStyle/>
                    <a:p>
                      <a:r>
                        <a:rPr lang="en-US" sz="1400" b="1" dirty="0">
                          <a:solidFill>
                            <a:schemeClr val="bg1"/>
                          </a:solidFill>
                          <a:latin typeface="Arial" panose="020B0604020202020204" pitchFamily="34" charset="0"/>
                          <a:cs typeface="Arial" panose="020B0604020202020204" pitchFamily="34" charset="0"/>
                        </a:rPr>
                        <a:t>Temporal coverage: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US" sz="1400" dirty="0">
                          <a:latin typeface="Arial" panose="020B0604020202020204" pitchFamily="34" charset="0"/>
                          <a:cs typeface="Arial" panose="020B0604020202020204" pitchFamily="34" charset="0"/>
                        </a:rPr>
                        <a:t>1 hour (AOD)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Arial" panose="020B0604020202020204" pitchFamily="34" charset="0"/>
                          <a:cs typeface="Arial" panose="020B0604020202020204" pitchFamily="34" charset="0"/>
                        </a:rPr>
                        <a:t>15 min full disk, 5 min CONUS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1453317"/>
                  </a:ext>
                </a:extLst>
              </a:tr>
              <a:tr h="269810">
                <a:tc>
                  <a:txBody>
                    <a:bodyPr/>
                    <a:lstStyle/>
                    <a:p>
                      <a:r>
                        <a:rPr lang="en-US" sz="1400" b="1" dirty="0">
                          <a:solidFill>
                            <a:schemeClr val="bg1"/>
                          </a:solidFill>
                          <a:latin typeface="Arial" panose="020B0604020202020204" pitchFamily="34" charset="0"/>
                          <a:cs typeface="Arial" panose="020B0604020202020204" pitchFamily="34" charset="0"/>
                        </a:rPr>
                        <a:t>Center longitude: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US" sz="1400" dirty="0">
                          <a:latin typeface="Arial" panose="020B0604020202020204" pitchFamily="34" charset="0"/>
                          <a:cs typeface="Arial" panose="020B0604020202020204" pitchFamily="34" charset="0"/>
                        </a:rPr>
                        <a:t>100</a:t>
                      </a:r>
                      <a:r>
                        <a:rPr lang="fr-FR" sz="1400" baseline="30000" dirty="0">
                          <a:latin typeface="Arial" panose="020B0604020202020204" pitchFamily="34" charset="0"/>
                          <a:cs typeface="Arial" panose="020B0604020202020204" pitchFamily="34" charset="0"/>
                        </a:rPr>
                        <a:t>o</a:t>
                      </a:r>
                      <a:r>
                        <a:rPr lang="en-US" sz="1400" dirty="0">
                          <a:latin typeface="Arial" panose="020B0604020202020204" pitchFamily="34" charset="0"/>
                          <a:cs typeface="Arial" panose="020B0604020202020204" pitchFamily="34" charset="0"/>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Arial" panose="020B0604020202020204" pitchFamily="34" charset="0"/>
                          <a:cs typeface="Arial" panose="020B0604020202020204" pitchFamily="34" charset="0"/>
                        </a:rPr>
                        <a:t>75.2</a:t>
                      </a:r>
                      <a:r>
                        <a:rPr lang="fr-FR" sz="1400" baseline="30000" dirty="0">
                          <a:latin typeface="Arial" panose="020B0604020202020204" pitchFamily="34" charset="0"/>
                          <a:cs typeface="Arial" panose="020B0604020202020204" pitchFamily="34" charset="0"/>
                        </a:rPr>
                        <a:t>o</a:t>
                      </a:r>
                      <a:r>
                        <a:rPr lang="en-US" sz="1400" dirty="0">
                          <a:latin typeface="Arial" panose="020B0604020202020204" pitchFamily="34" charset="0"/>
                          <a:cs typeface="Arial" panose="020B0604020202020204" pitchFamily="34" charset="0"/>
                        </a:rPr>
                        <a: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6796311"/>
                  </a:ext>
                </a:extLst>
              </a:tr>
              <a:tr h="370840">
                <a:tc>
                  <a:txBody>
                    <a:bodyPr/>
                    <a:lstStyle/>
                    <a:p>
                      <a:r>
                        <a:rPr lang="en-US" sz="1400" b="1" dirty="0">
                          <a:solidFill>
                            <a:schemeClr val="bg1"/>
                          </a:solidFill>
                          <a:latin typeface="Arial" panose="020B0604020202020204" pitchFamily="34" charset="0"/>
                          <a:cs typeface="Arial" panose="020B0604020202020204" pitchFamily="34" charset="0"/>
                        </a:rPr>
                        <a:t>Synergy: Obtaining better aerosol products and more information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gridSpan="2">
                  <a:txBody>
                    <a:bodyPr/>
                    <a:lstStyle/>
                    <a:p>
                      <a:r>
                        <a:rPr lang="en-US" sz="1400" i="1" u="sng" dirty="0">
                          <a:latin typeface="Arial" panose="020B0604020202020204" pitchFamily="34" charset="0"/>
                          <a:cs typeface="Arial" panose="020B0604020202020204" pitchFamily="34" charset="0"/>
                        </a:rPr>
                        <a:t>Cloud mask</a:t>
                      </a:r>
                      <a:r>
                        <a:rPr lang="en-US" sz="1400" u="sng"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Use 0.5 km ABI data to derive cloud mask and apply to TEMPO</a:t>
                      </a:r>
                    </a:p>
                    <a:p>
                      <a:r>
                        <a:rPr lang="en-US" sz="1400" i="1" u="sng" dirty="0">
                          <a:latin typeface="Arial" panose="020B0604020202020204" pitchFamily="34" charset="0"/>
                          <a:cs typeface="Arial" panose="020B0604020202020204" pitchFamily="34" charset="0"/>
                        </a:rPr>
                        <a:t>Aerosol type:</a:t>
                      </a:r>
                      <a:r>
                        <a:rPr lang="en-US" sz="1400" i="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Use </a:t>
                      </a:r>
                      <a:r>
                        <a:rPr lang="en-US" sz="1400" dirty="0" err="1">
                          <a:latin typeface="Arial" panose="020B0604020202020204" pitchFamily="34" charset="0"/>
                          <a:cs typeface="Arial" panose="020B0604020202020204" pitchFamily="34" charset="0"/>
                        </a:rPr>
                        <a:t>deepblue</a:t>
                      </a:r>
                      <a:r>
                        <a:rPr lang="en-US" sz="1400" dirty="0">
                          <a:latin typeface="Arial" panose="020B0604020202020204" pitchFamily="34" charset="0"/>
                          <a:cs typeface="Arial" panose="020B0604020202020204" pitchFamily="34" charset="0"/>
                        </a:rPr>
                        <a:t>-IR (TEMPO-ABI) spectral information to derive smoke/dust masks</a:t>
                      </a:r>
                    </a:p>
                    <a:p>
                      <a:r>
                        <a:rPr lang="en-US" sz="1400" i="1" u="sng" dirty="0">
                          <a:latin typeface="Arial" panose="020B0604020202020204" pitchFamily="34" charset="0"/>
                          <a:cs typeface="Arial" panose="020B0604020202020204" pitchFamily="34" charset="0"/>
                        </a:rPr>
                        <a:t>Aerosol SSA and height</a:t>
                      </a:r>
                      <a:r>
                        <a:rPr lang="en-US" sz="1400" u="sng"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Extrapolate ABI AOD to UV, then retrieve SSA and aerosol centroid height at UV</a:t>
                      </a:r>
                    </a:p>
                    <a:p>
                      <a:r>
                        <a:rPr lang="en-US" sz="1400" i="1" u="sng" dirty="0">
                          <a:latin typeface="Arial" panose="020B0604020202020204" pitchFamily="34" charset="0"/>
                          <a:cs typeface="Arial" panose="020B0604020202020204" pitchFamily="34" charset="0"/>
                        </a:rPr>
                        <a:t>Joint TEMPO-ABI retrieval:</a:t>
                      </a:r>
                      <a:r>
                        <a:rPr lang="en-US" sz="1400" i="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AOD (and AAOD) using UV-IR spectral information (BRDF, absorption, etc.)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6112507"/>
                  </a:ext>
                </a:extLst>
              </a:tr>
            </a:tbl>
          </a:graphicData>
        </a:graphic>
      </p:graphicFrame>
      <p:sp>
        <p:nvSpPr>
          <p:cNvPr id="2" name="Title 1">
            <a:extLst>
              <a:ext uri="{FF2B5EF4-FFF2-40B4-BE49-F238E27FC236}">
                <a16:creationId xmlns:a16="http://schemas.microsoft.com/office/drawing/2014/main" id="{0D41E2D0-CEA3-FB4D-AA21-28BD4FB1E613}"/>
              </a:ext>
            </a:extLst>
          </p:cNvPr>
          <p:cNvSpPr>
            <a:spLocks noGrp="1"/>
          </p:cNvSpPr>
          <p:nvPr>
            <p:ph type="title"/>
          </p:nvPr>
        </p:nvSpPr>
        <p:spPr/>
        <p:txBody>
          <a:bodyPr/>
          <a:lstStyle/>
          <a:p>
            <a:r>
              <a:rPr lang="en-US" dirty="0"/>
              <a:t>3) TEMPO and GOES-16 synergy</a:t>
            </a:r>
          </a:p>
        </p:txBody>
      </p:sp>
      <p:pic>
        <p:nvPicPr>
          <p:cNvPr id="3" name="Picture 2">
            <a:extLst>
              <a:ext uri="{FF2B5EF4-FFF2-40B4-BE49-F238E27FC236}">
                <a16:creationId xmlns:a16="http://schemas.microsoft.com/office/drawing/2014/main" id="{1C28CC2B-8FF2-6445-9B49-7F8CB7C05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6881" y="1656500"/>
            <a:ext cx="2926080" cy="2156059"/>
          </a:xfrm>
          <a:prstGeom prst="rect">
            <a:avLst/>
          </a:prstGeom>
          <a:noFill/>
          <a:ln>
            <a:noFill/>
          </a:ln>
        </p:spPr>
      </p:pic>
      <p:pic>
        <p:nvPicPr>
          <p:cNvPr id="4" name="Picture 3" descr="13NGOESS-2.2_ABI_Overview_Page_09">
            <a:extLst>
              <a:ext uri="{FF2B5EF4-FFF2-40B4-BE49-F238E27FC236}">
                <a16:creationId xmlns:a16="http://schemas.microsoft.com/office/drawing/2014/main" id="{49C73490-1082-F940-A411-D6A067994444}"/>
              </a:ext>
            </a:extLst>
          </p:cNvPr>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63488" t="13216" r="5307" b="44112"/>
          <a:stretch/>
        </p:blipFill>
        <p:spPr>
          <a:xfrm>
            <a:off x="8232752" y="1656500"/>
            <a:ext cx="2104068" cy="2157984"/>
          </a:xfrm>
          <a:prstGeom prst="rect">
            <a:avLst/>
          </a:prstGeom>
        </p:spPr>
      </p:pic>
    </p:spTree>
    <p:extLst>
      <p:ext uri="{BB962C8B-B14F-4D97-AF65-F5344CB8AC3E}">
        <p14:creationId xmlns:p14="http://schemas.microsoft.com/office/powerpoint/2010/main" val="618771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BA2B-BCA7-AD4A-ABF2-43D93813A576}"/>
              </a:ext>
            </a:extLst>
          </p:cNvPr>
          <p:cNvSpPr>
            <a:spLocks noGrp="1"/>
          </p:cNvSpPr>
          <p:nvPr>
            <p:ph type="title"/>
          </p:nvPr>
        </p:nvSpPr>
        <p:spPr>
          <a:xfrm>
            <a:off x="457200" y="257578"/>
            <a:ext cx="3686184" cy="1552172"/>
          </a:xfrm>
        </p:spPr>
        <p:txBody>
          <a:bodyPr>
            <a:normAutofit fontScale="90000"/>
          </a:bodyPr>
          <a:lstStyle/>
          <a:p>
            <a:r>
              <a:rPr lang="en-US" dirty="0"/>
              <a:t>TEMPO proxy from ABI for aerosol retrieval</a:t>
            </a:r>
          </a:p>
        </p:txBody>
      </p:sp>
      <p:grpSp>
        <p:nvGrpSpPr>
          <p:cNvPr id="13" name="Group 12">
            <a:extLst>
              <a:ext uri="{FF2B5EF4-FFF2-40B4-BE49-F238E27FC236}">
                <a16:creationId xmlns:a16="http://schemas.microsoft.com/office/drawing/2014/main" id="{FC7D0335-B49D-3149-861B-40A50091B20D}"/>
              </a:ext>
            </a:extLst>
          </p:cNvPr>
          <p:cNvGrpSpPr/>
          <p:nvPr/>
        </p:nvGrpSpPr>
        <p:grpSpPr>
          <a:xfrm>
            <a:off x="4178120" y="257578"/>
            <a:ext cx="3840480" cy="2902854"/>
            <a:chOff x="228600" y="874607"/>
            <a:chExt cx="3840480" cy="2902854"/>
          </a:xfrm>
        </p:grpSpPr>
        <p:pic>
          <p:nvPicPr>
            <p:cNvPr id="3" name="Picture 2">
              <a:extLst>
                <a:ext uri="{FF2B5EF4-FFF2-40B4-BE49-F238E27FC236}">
                  <a16:creationId xmlns:a16="http://schemas.microsoft.com/office/drawing/2014/main" id="{31BBF89E-936A-564E-94FE-A69B7D1261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217141"/>
              <a:ext cx="3840480" cy="2560320"/>
            </a:xfrm>
            <a:prstGeom prst="rect">
              <a:avLst/>
            </a:prstGeom>
          </p:spPr>
        </p:pic>
        <p:sp>
          <p:nvSpPr>
            <p:cNvPr id="7" name="TextBox 6">
              <a:extLst>
                <a:ext uri="{FF2B5EF4-FFF2-40B4-BE49-F238E27FC236}">
                  <a16:creationId xmlns:a16="http://schemas.microsoft.com/office/drawing/2014/main" id="{A3597A0F-9DBF-1147-A7A6-587E427E01D1}"/>
                </a:ext>
              </a:extLst>
            </p:cNvPr>
            <p:cNvSpPr txBox="1"/>
            <p:nvPr/>
          </p:nvSpPr>
          <p:spPr>
            <a:xfrm>
              <a:off x="722808" y="874607"/>
              <a:ext cx="2852063" cy="323165"/>
            </a:xfrm>
            <a:prstGeom prst="rect">
              <a:avLst/>
            </a:prstGeom>
            <a:solidFill>
              <a:schemeClr val="bg1"/>
            </a:solidFill>
          </p:spPr>
          <p:txBody>
            <a:bodyPr wrap="none" rtlCol="0">
              <a:spAutoFit/>
            </a:bodyPr>
            <a:lstStyle/>
            <a:p>
              <a:pPr algn="ctr"/>
              <a:r>
                <a:rPr lang="en-US" sz="1500" dirty="0">
                  <a:latin typeface="Arial" panose="020B0604020202020204" pitchFamily="34" charset="0"/>
                  <a:cs typeface="Arial" panose="020B0604020202020204" pitchFamily="34" charset="0"/>
                </a:rPr>
                <a:t>TEMPO viewing angle (100°W)</a:t>
              </a:r>
            </a:p>
          </p:txBody>
        </p:sp>
      </p:grpSp>
      <p:grpSp>
        <p:nvGrpSpPr>
          <p:cNvPr id="14" name="Group 13">
            <a:extLst>
              <a:ext uri="{FF2B5EF4-FFF2-40B4-BE49-F238E27FC236}">
                <a16:creationId xmlns:a16="http://schemas.microsoft.com/office/drawing/2014/main" id="{C94850AB-93F9-8B48-ABC1-126C616B3A7D}"/>
              </a:ext>
            </a:extLst>
          </p:cNvPr>
          <p:cNvGrpSpPr/>
          <p:nvPr/>
        </p:nvGrpSpPr>
        <p:grpSpPr>
          <a:xfrm>
            <a:off x="7982492" y="265538"/>
            <a:ext cx="3840480" cy="2903212"/>
            <a:chOff x="4032972" y="882567"/>
            <a:chExt cx="3840480" cy="2903212"/>
          </a:xfrm>
        </p:grpSpPr>
        <p:pic>
          <p:nvPicPr>
            <p:cNvPr id="4" name="Picture 3">
              <a:extLst>
                <a:ext uri="{FF2B5EF4-FFF2-40B4-BE49-F238E27FC236}">
                  <a16:creationId xmlns:a16="http://schemas.microsoft.com/office/drawing/2014/main" id="{83C9BD44-495C-F743-9011-E469CC6511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2972" y="1225459"/>
              <a:ext cx="3840480" cy="2560320"/>
            </a:xfrm>
            <a:prstGeom prst="rect">
              <a:avLst/>
            </a:prstGeom>
          </p:spPr>
        </p:pic>
        <p:sp>
          <p:nvSpPr>
            <p:cNvPr id="8" name="TextBox 7">
              <a:extLst>
                <a:ext uri="{FF2B5EF4-FFF2-40B4-BE49-F238E27FC236}">
                  <a16:creationId xmlns:a16="http://schemas.microsoft.com/office/drawing/2014/main" id="{2C9CBB00-2143-DA4C-B4FE-4B7A9A7204A1}"/>
                </a:ext>
              </a:extLst>
            </p:cNvPr>
            <p:cNvSpPr txBox="1"/>
            <p:nvPr/>
          </p:nvSpPr>
          <p:spPr>
            <a:xfrm>
              <a:off x="4332415" y="882567"/>
              <a:ext cx="3241593" cy="338554"/>
            </a:xfrm>
            <a:prstGeom prst="rect">
              <a:avLst/>
            </a:prstGeom>
            <a:solidFill>
              <a:schemeClr val="bg1"/>
            </a:solidFill>
          </p:spPr>
          <p:txBody>
            <a:bodyPr wrap="none" rtlCol="0">
              <a:spAutoFit/>
            </a:bodyPr>
            <a:lstStyle/>
            <a:p>
              <a:pPr algn="ctr"/>
              <a:r>
                <a:rPr lang="en-US" sz="1600" dirty="0">
                  <a:latin typeface="Arial" panose="020B0604020202020204" pitchFamily="34" charset="0"/>
                  <a:cs typeface="Arial" panose="020B0604020202020204" pitchFamily="34" charset="0"/>
                </a:rPr>
                <a:t>GOES-16 </a:t>
              </a:r>
              <a:r>
                <a:rPr lang="en-US" sz="1500" dirty="0">
                  <a:latin typeface="Arial" panose="020B0604020202020204" pitchFamily="34" charset="0"/>
                  <a:cs typeface="Arial" panose="020B0604020202020204" pitchFamily="34" charset="0"/>
                </a:rPr>
                <a:t>viewing</a:t>
              </a:r>
              <a:r>
                <a:rPr lang="en-US" sz="1600" dirty="0">
                  <a:latin typeface="Arial" panose="020B0604020202020204" pitchFamily="34" charset="0"/>
                  <a:cs typeface="Arial" panose="020B0604020202020204" pitchFamily="34" charset="0"/>
                </a:rPr>
                <a:t> angle (75.2°W)</a:t>
              </a:r>
            </a:p>
          </p:txBody>
        </p:sp>
      </p:grpSp>
      <p:grpSp>
        <p:nvGrpSpPr>
          <p:cNvPr id="12" name="Group 11">
            <a:extLst>
              <a:ext uri="{FF2B5EF4-FFF2-40B4-BE49-F238E27FC236}">
                <a16:creationId xmlns:a16="http://schemas.microsoft.com/office/drawing/2014/main" id="{ABAB234D-581B-0445-8959-ABB34D93502A}"/>
              </a:ext>
            </a:extLst>
          </p:cNvPr>
          <p:cNvGrpSpPr/>
          <p:nvPr/>
        </p:nvGrpSpPr>
        <p:grpSpPr>
          <a:xfrm>
            <a:off x="4143385" y="3350932"/>
            <a:ext cx="3840480" cy="2894536"/>
            <a:chOff x="228600" y="3813892"/>
            <a:chExt cx="3840480" cy="2894536"/>
          </a:xfrm>
        </p:grpSpPr>
        <p:sp>
          <p:nvSpPr>
            <p:cNvPr id="10" name="TextBox 9">
              <a:extLst>
                <a:ext uri="{FF2B5EF4-FFF2-40B4-BE49-F238E27FC236}">
                  <a16:creationId xmlns:a16="http://schemas.microsoft.com/office/drawing/2014/main" id="{EE1FDC97-559B-BA4D-A3E4-18118E60430F}"/>
                </a:ext>
              </a:extLst>
            </p:cNvPr>
            <p:cNvSpPr txBox="1"/>
            <p:nvPr/>
          </p:nvSpPr>
          <p:spPr>
            <a:xfrm>
              <a:off x="470362" y="3813892"/>
              <a:ext cx="3452932" cy="323165"/>
            </a:xfrm>
            <a:prstGeom prst="rect">
              <a:avLst/>
            </a:prstGeom>
            <a:solidFill>
              <a:schemeClr val="bg1"/>
            </a:solidFill>
          </p:spPr>
          <p:txBody>
            <a:bodyPr wrap="none" rtlCol="0">
              <a:spAutoFit/>
            </a:bodyPr>
            <a:lstStyle/>
            <a:p>
              <a:pPr algn="ctr"/>
              <a:r>
                <a:rPr lang="en-US" sz="1500" dirty="0">
                  <a:latin typeface="Arial" panose="020B0604020202020204" pitchFamily="34" charset="0"/>
                  <a:cs typeface="Arial" panose="020B0604020202020204" pitchFamily="34" charset="0"/>
                </a:rPr>
                <a:t>GOES-16 cloud % mapped to TEMPO</a:t>
              </a:r>
            </a:p>
          </p:txBody>
        </p:sp>
        <p:pic>
          <p:nvPicPr>
            <p:cNvPr id="9" name="Picture 8">
              <a:extLst>
                <a:ext uri="{FF2B5EF4-FFF2-40B4-BE49-F238E27FC236}">
                  <a16:creationId xmlns:a16="http://schemas.microsoft.com/office/drawing/2014/main" id="{E3555253-21EA-254B-ACAD-D51E402FF8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4148108"/>
              <a:ext cx="3840480" cy="2560320"/>
            </a:xfrm>
            <a:prstGeom prst="rect">
              <a:avLst/>
            </a:prstGeom>
          </p:spPr>
        </p:pic>
      </p:grpSp>
      <p:grpSp>
        <p:nvGrpSpPr>
          <p:cNvPr id="16" name="Group 15">
            <a:extLst>
              <a:ext uri="{FF2B5EF4-FFF2-40B4-BE49-F238E27FC236}">
                <a16:creationId xmlns:a16="http://schemas.microsoft.com/office/drawing/2014/main" id="{847249B1-A543-8D40-85DF-32D76B248939}"/>
              </a:ext>
            </a:extLst>
          </p:cNvPr>
          <p:cNvGrpSpPr/>
          <p:nvPr/>
        </p:nvGrpSpPr>
        <p:grpSpPr>
          <a:xfrm>
            <a:off x="7738208" y="3350932"/>
            <a:ext cx="4372842" cy="3386405"/>
            <a:chOff x="7738208" y="3160432"/>
            <a:chExt cx="4372842" cy="3386405"/>
          </a:xfrm>
        </p:grpSpPr>
        <p:pic>
          <p:nvPicPr>
            <p:cNvPr id="11" name="Picture 10">
              <a:extLst>
                <a:ext uri="{FF2B5EF4-FFF2-40B4-BE49-F238E27FC236}">
                  <a16:creationId xmlns:a16="http://schemas.microsoft.com/office/drawing/2014/main" id="{78EB922A-92CB-D64B-8A56-A9ABF12421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208" y="3483597"/>
              <a:ext cx="4372842" cy="3063240"/>
            </a:xfrm>
            <a:prstGeom prst="rect">
              <a:avLst/>
            </a:prstGeom>
          </p:spPr>
        </p:pic>
        <p:sp>
          <p:nvSpPr>
            <p:cNvPr id="15" name="TextBox 14">
              <a:extLst>
                <a:ext uri="{FF2B5EF4-FFF2-40B4-BE49-F238E27FC236}">
                  <a16:creationId xmlns:a16="http://schemas.microsoft.com/office/drawing/2014/main" id="{9040667F-C65F-5446-AE7E-64A0ADD552AA}"/>
                </a:ext>
              </a:extLst>
            </p:cNvPr>
            <p:cNvSpPr txBox="1"/>
            <p:nvPr/>
          </p:nvSpPr>
          <p:spPr>
            <a:xfrm>
              <a:off x="8277294" y="3160432"/>
              <a:ext cx="3299301" cy="323165"/>
            </a:xfrm>
            <a:prstGeom prst="rect">
              <a:avLst/>
            </a:prstGeom>
            <a:solidFill>
              <a:schemeClr val="bg1"/>
            </a:solidFill>
          </p:spPr>
          <p:txBody>
            <a:bodyPr wrap="none" rtlCol="0">
              <a:spAutoFit/>
            </a:bodyPr>
            <a:lstStyle/>
            <a:p>
              <a:pPr algn="ctr"/>
              <a:r>
                <a:rPr lang="en-US" sz="1500" dirty="0">
                  <a:latin typeface="Arial" panose="020B0604020202020204" pitchFamily="34" charset="0"/>
                  <a:cs typeface="Arial" panose="020B0604020202020204" pitchFamily="34" charset="0"/>
                </a:rPr>
                <a:t>Smoke/dust detected from “TEMPO”</a:t>
              </a:r>
            </a:p>
          </p:txBody>
        </p:sp>
      </p:grpSp>
      <p:sp>
        <p:nvSpPr>
          <p:cNvPr id="17" name="TextBox 16">
            <a:extLst>
              <a:ext uri="{FF2B5EF4-FFF2-40B4-BE49-F238E27FC236}">
                <a16:creationId xmlns:a16="http://schemas.microsoft.com/office/drawing/2014/main" id="{7391123E-64F1-D841-934D-E44782E9973C}"/>
              </a:ext>
            </a:extLst>
          </p:cNvPr>
          <p:cNvSpPr txBox="1"/>
          <p:nvPr/>
        </p:nvSpPr>
        <p:spPr>
          <a:xfrm>
            <a:off x="457200" y="1714500"/>
            <a:ext cx="4305987" cy="400110"/>
          </a:xfrm>
          <a:prstGeom prst="rect">
            <a:avLst/>
          </a:prstGeom>
          <a:noFill/>
        </p:spPr>
        <p:txBody>
          <a:bodyPr wrap="none" rtlCol="0">
            <a:spAutoFit/>
          </a:bodyPr>
          <a:lstStyle/>
          <a:p>
            <a:r>
              <a:rPr lang="en-US" sz="2000" b="1" dirty="0" err="1">
                <a:solidFill>
                  <a:schemeClr val="accent1"/>
                </a:solidFill>
                <a:latin typeface="Arial" panose="020B0604020202020204" pitchFamily="34" charset="0"/>
                <a:cs typeface="Arial" panose="020B0604020202020204" pitchFamily="34" charset="0"/>
              </a:rPr>
              <a:t>Pubu</a:t>
            </a:r>
            <a:r>
              <a:rPr lang="en-US" sz="2000" b="1" dirty="0">
                <a:solidFill>
                  <a:schemeClr val="accent1"/>
                </a:solidFill>
                <a:latin typeface="Arial" panose="020B0604020202020204" pitchFamily="34" charset="0"/>
                <a:cs typeface="Arial" panose="020B0604020202020204" pitchFamily="34" charset="0"/>
              </a:rPr>
              <a:t> </a:t>
            </a:r>
            <a:r>
              <a:rPr lang="en-US" sz="2000" b="1" dirty="0" err="1">
                <a:solidFill>
                  <a:schemeClr val="accent1"/>
                </a:solidFill>
                <a:latin typeface="Arial" panose="020B0604020202020204" pitchFamily="34" charset="0"/>
                <a:cs typeface="Arial" panose="020B0604020202020204" pitchFamily="34" charset="0"/>
              </a:rPr>
              <a:t>Ciren</a:t>
            </a:r>
            <a:r>
              <a:rPr lang="en-US" sz="2000" b="1" dirty="0">
                <a:solidFill>
                  <a:schemeClr val="accent1"/>
                </a:solidFill>
                <a:latin typeface="Arial" panose="020B0604020202020204" pitchFamily="34" charset="0"/>
                <a:cs typeface="Arial" panose="020B0604020202020204" pitchFamily="34" charset="0"/>
              </a:rPr>
              <a:t>, Shobha </a:t>
            </a:r>
            <a:r>
              <a:rPr lang="en-US" sz="2000" b="1" dirty="0" err="1">
                <a:solidFill>
                  <a:schemeClr val="accent1"/>
                </a:solidFill>
                <a:latin typeface="Arial" panose="020B0604020202020204" pitchFamily="34" charset="0"/>
                <a:cs typeface="Arial" panose="020B0604020202020204" pitchFamily="34" charset="0"/>
              </a:rPr>
              <a:t>Kondragunta</a:t>
            </a:r>
            <a:endParaRPr lang="en-US" sz="2000" b="1" dirty="0">
              <a:solidFill>
                <a:schemeClr val="accent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16E7F64-673C-B749-A6F0-F9E460629C0C}"/>
              </a:ext>
            </a:extLst>
          </p:cNvPr>
          <p:cNvSpPr txBox="1"/>
          <p:nvPr/>
        </p:nvSpPr>
        <p:spPr>
          <a:xfrm>
            <a:off x="7474246" y="4672920"/>
            <a:ext cx="1120845" cy="584775"/>
          </a:xfrm>
          <a:prstGeom prst="rect">
            <a:avLst/>
          </a:prstGeom>
          <a:noFill/>
          <a:ln>
            <a:solidFill>
              <a:schemeClr val="tx1"/>
            </a:solidFill>
          </a:ln>
        </p:spPr>
        <p:txBody>
          <a:bodyPr wrap="square" rtlCol="0">
            <a:spAutoFit/>
          </a:bodyPr>
          <a:lstStyle/>
          <a:p>
            <a:pPr algn="ctr"/>
            <a:r>
              <a:rPr lang="en-US" sz="1600" dirty="0">
                <a:latin typeface="Arial" panose="020B0604020202020204" pitchFamily="34" charset="0"/>
                <a:cs typeface="Arial" panose="020B0604020202020204" pitchFamily="34" charset="0"/>
              </a:rPr>
              <a:t>Case of 4/13/2018 </a:t>
            </a:r>
          </a:p>
        </p:txBody>
      </p:sp>
      <p:sp>
        <p:nvSpPr>
          <p:cNvPr id="20" name="TextBox 19">
            <a:extLst>
              <a:ext uri="{FF2B5EF4-FFF2-40B4-BE49-F238E27FC236}">
                <a16:creationId xmlns:a16="http://schemas.microsoft.com/office/drawing/2014/main" id="{FD05B21A-04E6-2943-8126-8BC69A5C0FEE}"/>
              </a:ext>
            </a:extLst>
          </p:cNvPr>
          <p:cNvSpPr txBox="1"/>
          <p:nvPr/>
        </p:nvSpPr>
        <p:spPr>
          <a:xfrm>
            <a:off x="457200" y="2386099"/>
            <a:ext cx="3457585"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TEMPO and GOES-16 have different viewing angles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NOAA generated proxy data for TEMPO using GOES-16 ABI reflectance (mapping to TEMPO geometry)</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Also mapping ABI cloud fractions to TEMPO geometry</a:t>
            </a:r>
          </a:p>
        </p:txBody>
      </p:sp>
    </p:spTree>
    <p:extLst>
      <p:ext uri="{BB962C8B-B14F-4D97-AF65-F5344CB8AC3E}">
        <p14:creationId xmlns:p14="http://schemas.microsoft.com/office/powerpoint/2010/main" val="4156369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3DFA2-EA5E-9443-9324-637F66D89EF2}"/>
              </a:ext>
            </a:extLst>
          </p:cNvPr>
          <p:cNvSpPr>
            <a:spLocks noGrp="1"/>
          </p:cNvSpPr>
          <p:nvPr>
            <p:ph type="title"/>
          </p:nvPr>
        </p:nvSpPr>
        <p:spPr>
          <a:xfrm>
            <a:off x="581890" y="222550"/>
            <a:ext cx="10889673" cy="845128"/>
          </a:xfrm>
        </p:spPr>
        <p:txBody>
          <a:bodyPr>
            <a:noAutofit/>
          </a:bodyPr>
          <a:lstStyle/>
          <a:p>
            <a:r>
              <a:rPr lang="en-US" sz="2800" dirty="0"/>
              <a:t>Pilot study of AOD and absorption retrieval from GLI – implications for TEMPO-ABI joint retrieval (UV-IR)</a:t>
            </a:r>
          </a:p>
        </p:txBody>
      </p:sp>
      <p:sp>
        <p:nvSpPr>
          <p:cNvPr id="3" name="TextBox 2">
            <a:extLst>
              <a:ext uri="{FF2B5EF4-FFF2-40B4-BE49-F238E27FC236}">
                <a16:creationId xmlns:a16="http://schemas.microsoft.com/office/drawing/2014/main" id="{866B30FF-B52A-9143-B096-9FFBA9F1A663}"/>
              </a:ext>
            </a:extLst>
          </p:cNvPr>
          <p:cNvSpPr txBox="1"/>
          <p:nvPr/>
        </p:nvSpPr>
        <p:spPr>
          <a:xfrm>
            <a:off x="581890" y="1067678"/>
            <a:ext cx="2865015" cy="400110"/>
          </a:xfrm>
          <a:prstGeom prst="rect">
            <a:avLst/>
          </a:prstGeom>
          <a:noFill/>
        </p:spPr>
        <p:txBody>
          <a:bodyPr wrap="none" rtlCol="0">
            <a:spAutoFit/>
          </a:bodyPr>
          <a:lstStyle/>
          <a:p>
            <a:r>
              <a:rPr lang="en-US" sz="2000" b="1" dirty="0">
                <a:solidFill>
                  <a:schemeClr val="accent1"/>
                </a:solidFill>
                <a:latin typeface="Arial" panose="020B0604020202020204" pitchFamily="34" charset="0"/>
                <a:cs typeface="Arial" panose="020B0604020202020204" pitchFamily="34" charset="0"/>
              </a:rPr>
              <a:t>Alexei </a:t>
            </a:r>
            <a:r>
              <a:rPr lang="en-US" sz="2000" b="1" dirty="0" err="1">
                <a:solidFill>
                  <a:schemeClr val="accent1"/>
                </a:solidFill>
                <a:latin typeface="Arial" panose="020B0604020202020204" pitchFamily="34" charset="0"/>
                <a:cs typeface="Arial" panose="020B0604020202020204" pitchFamily="34" charset="0"/>
              </a:rPr>
              <a:t>Lyapustin</a:t>
            </a:r>
            <a:r>
              <a:rPr lang="en-US" sz="2000" b="1" dirty="0">
                <a:solidFill>
                  <a:schemeClr val="accent1"/>
                </a:solidFill>
                <a:latin typeface="Arial" panose="020B0604020202020204" pitchFamily="34" charset="0"/>
                <a:cs typeface="Arial" panose="020B0604020202020204" pitchFamily="34" charset="0"/>
              </a:rPr>
              <a:t> et al.</a:t>
            </a:r>
          </a:p>
        </p:txBody>
      </p:sp>
      <p:pic>
        <p:nvPicPr>
          <p:cNvPr id="4" name="Picture 3">
            <a:extLst>
              <a:ext uri="{FF2B5EF4-FFF2-40B4-BE49-F238E27FC236}">
                <a16:creationId xmlns:a16="http://schemas.microsoft.com/office/drawing/2014/main" id="{8D8905AA-8B68-BA4A-9AB8-7B2FDB933179}"/>
              </a:ext>
            </a:extLst>
          </p:cNvPr>
          <p:cNvPicPr>
            <a:picLocks noChangeAspect="1"/>
          </p:cNvPicPr>
          <p:nvPr/>
        </p:nvPicPr>
        <p:blipFill>
          <a:blip r:embed="rId2"/>
          <a:stretch>
            <a:fillRect/>
          </a:stretch>
        </p:blipFill>
        <p:spPr>
          <a:xfrm>
            <a:off x="4424127" y="1437010"/>
            <a:ext cx="7680960" cy="5373490"/>
          </a:xfrm>
          <a:prstGeom prst="rect">
            <a:avLst/>
          </a:prstGeom>
        </p:spPr>
      </p:pic>
      <p:sp>
        <p:nvSpPr>
          <p:cNvPr id="5" name="TextBox 4">
            <a:extLst>
              <a:ext uri="{FF2B5EF4-FFF2-40B4-BE49-F238E27FC236}">
                <a16:creationId xmlns:a16="http://schemas.microsoft.com/office/drawing/2014/main" id="{71C0DAA0-D723-184E-AB60-EA7316DA8AC0}"/>
              </a:ext>
            </a:extLst>
          </p:cNvPr>
          <p:cNvSpPr txBox="1"/>
          <p:nvPr/>
        </p:nvSpPr>
        <p:spPr>
          <a:xfrm>
            <a:off x="477931" y="1637953"/>
            <a:ext cx="3595305"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GLI: Global Imager on the Japanese ADOES satellite (only lasted a few months)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UV to longwave IR, 1x1 km</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Using GLI data to assess the value of UV-IR consistent retrieval with MAIAC algorithm</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case study showing the AOD, aerosol absorption, and the spectral absorption information – possibility of separating </a:t>
            </a:r>
            <a:r>
              <a:rPr lang="en-US" sz="2000" dirty="0" err="1">
                <a:latin typeface="Arial" panose="020B0604020202020204" pitchFamily="34" charset="0"/>
                <a:cs typeface="Arial" panose="020B0604020202020204" pitchFamily="34" charset="0"/>
              </a:rPr>
              <a:t>BrC</a:t>
            </a:r>
            <a:r>
              <a:rPr lang="en-US" sz="2000" dirty="0">
                <a:latin typeface="Arial" panose="020B0604020202020204" pitchFamily="34" charset="0"/>
                <a:cs typeface="Arial" panose="020B0604020202020204" pitchFamily="34" charset="0"/>
              </a:rPr>
              <a:t>, BC, and other aerosols</a:t>
            </a:r>
          </a:p>
        </p:txBody>
      </p:sp>
    </p:spTree>
    <p:extLst>
      <p:ext uri="{BB962C8B-B14F-4D97-AF65-F5344CB8AC3E}">
        <p14:creationId xmlns:p14="http://schemas.microsoft.com/office/powerpoint/2010/main" val="35741110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18777</TotalTime>
  <Words>1881</Words>
  <Application>Microsoft Macintosh PowerPoint</Application>
  <PresentationFormat>Widescreen</PresentationFormat>
  <Paragraphs>237</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Abadi MT Condensed Light</vt:lpstr>
      <vt:lpstr>Arial</vt:lpstr>
      <vt:lpstr>Arial Narrow</vt:lpstr>
      <vt:lpstr>Calibri</vt:lpstr>
      <vt:lpstr>Calibri Light</vt:lpstr>
      <vt:lpstr>Courier New</vt:lpstr>
      <vt:lpstr>Times New Roman</vt:lpstr>
      <vt:lpstr>Office Theme</vt:lpstr>
      <vt:lpstr>Geostationary observations of aerosols and opportunities for air quality applications in North America</vt:lpstr>
      <vt:lpstr>GEO-CAPE Aerosol WG study in the past decade</vt:lpstr>
      <vt:lpstr>For AQ applications (AOD ➔ PM2.5), we need</vt:lpstr>
      <vt:lpstr>1) Temporal and spatial observation opportunity as a function of pixel resolution</vt:lpstr>
      <vt:lpstr>2) AOD retrieval quality – evaluate MODIS AOD retrieved with Dark Target, Deep Blue, and MAIAC algorithms</vt:lpstr>
      <vt:lpstr>Comparisons of AOD from MAIAC, DT, DB with AERONET</vt:lpstr>
      <vt:lpstr>3) TEMPO and GOES-16 synergy</vt:lpstr>
      <vt:lpstr>TEMPO proxy from ABI for aerosol retrieval</vt:lpstr>
      <vt:lpstr>Pilot study of AOD and absorption retrieval from GLI – implications for TEMPO-ABI joint retrieval (UV-IR)</vt:lpstr>
      <vt:lpstr>Examples of retrieving aerosol plume height</vt:lpstr>
      <vt:lpstr>Geostationary satellite observations of aerosol and applications for air quality study – how can AOD be used for surface PM2.5 applications?</vt:lpstr>
      <vt:lpstr>Using collocated AOD (AERONET) and PM2.5 (EPA) measurements to assess the AOD-PM2.5 relationships in different environments and time scales </vt:lpstr>
      <vt:lpstr>Examples of daytime AOD-PM2.5 correlations over near GSFC, MD and Fresno, CA: the good and the bad</vt:lpstr>
      <vt:lpstr>But on day-to-day basis, the variations of AOD and PM2.5 are mostly in-sync: Examples of hourly variations within a month</vt:lpstr>
      <vt:lpstr>However, the AOD-PM2.5 ratio changes with seasons</vt:lpstr>
      <vt:lpstr>Direct scaling of AOD for PM2.5 is not reliable, and other factors have to be considered to understand the AOD-PM2.5 relationship</vt:lpstr>
      <vt:lpstr>Important factors determining AOD-PM2.5 relationships:</vt:lpstr>
      <vt:lpstr>What we can do in the next few years</vt:lpstr>
      <vt:lpstr>Proposed EVS-3 proposal: Hemispheric Airborne Measurements of Air Quality (HAMAQ) PI: James Crawford, NASA Langley Research Center</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Multidecadal variability of dust sources, transport, and deposition: Evidence from observations and analysis with a global model </dc:title>
  <dc:creator>Microsoft Office User</dc:creator>
  <cp:lastModifiedBy>Microsoft Office User</cp:lastModifiedBy>
  <cp:revision>112</cp:revision>
  <dcterms:created xsi:type="dcterms:W3CDTF">2018-05-25T16:43:59Z</dcterms:created>
  <dcterms:modified xsi:type="dcterms:W3CDTF">2018-06-07T17:41:35Z</dcterms:modified>
</cp:coreProperties>
</file>