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1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0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8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20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76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30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6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0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56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04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66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34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A8F5-CF61-4501-B0F4-9CA64B281B05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CE0C-E3DE-4107-A42D-B6B2FF3334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54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61954" y="745808"/>
            <a:ext cx="74859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err="1" smtClean="0"/>
              <a:t>Synergistic</a:t>
            </a:r>
            <a:r>
              <a:rPr lang="it-IT" sz="3600" b="1" dirty="0" smtClean="0"/>
              <a:t> use of Sentinel-4 and -5 and TEMPO and GEMS data </a:t>
            </a:r>
          </a:p>
          <a:p>
            <a:pPr algn="ctr"/>
            <a:r>
              <a:rPr lang="it-IT" sz="3600" b="1" dirty="0" smtClean="0"/>
              <a:t>in the AURORA </a:t>
            </a:r>
            <a:r>
              <a:rPr lang="it-IT" sz="3600" b="1" dirty="0" err="1" smtClean="0"/>
              <a:t>project</a:t>
            </a:r>
            <a:endParaRPr lang="it-IT" sz="3600" b="1" dirty="0" smtClean="0"/>
          </a:p>
          <a:p>
            <a:pPr algn="ctr"/>
            <a:endParaRPr lang="it-IT" sz="3600" b="1" dirty="0" smtClean="0"/>
          </a:p>
          <a:p>
            <a:pPr algn="ctr"/>
            <a:r>
              <a:rPr lang="it-IT" sz="3600" b="1" dirty="0" smtClean="0"/>
              <a:t>Progress status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0255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2759" y="448090"/>
            <a:ext cx="104502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Primary goal of AURORA</a:t>
            </a:r>
            <a:r>
              <a:rPr lang="en-GB" dirty="0" smtClean="0"/>
              <a:t>: to </a:t>
            </a:r>
            <a:r>
              <a:rPr lang="en-GB" dirty="0"/>
              <a:t>investigate the </a:t>
            </a:r>
            <a:r>
              <a:rPr lang="en-GB" b="1" dirty="0"/>
              <a:t>potential of data fusion and assimilation</a:t>
            </a:r>
            <a:r>
              <a:rPr lang="en-GB" dirty="0"/>
              <a:t> to convey complementary information </a:t>
            </a:r>
            <a:r>
              <a:rPr lang="en-GB" dirty="0" smtClean="0"/>
              <a:t>on Ozone vertical profile from GEO and LEO measurements acquired by Sentinel-4 and Sentinel-5, respectively.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 part of the assimilation experiments planned to test the assimilation of S-4 (UV, Vis and TIR) and of S-5 (UV, Vis, TIR) fused data versus the assimilation of standard S-4 and S-5 products, we have included the assimilation of TEMPO and GEMS Ozone profiles.</a:t>
            </a:r>
            <a:endParaRPr lang="en-GB" b="1" dirty="0"/>
          </a:p>
        </p:txBody>
      </p:sp>
      <p:graphicFrame>
        <p:nvGraphicFramePr>
          <p:cNvPr id="4" name="Tabella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09433452"/>
              </p:ext>
            </p:extLst>
          </p:nvPr>
        </p:nvGraphicFramePr>
        <p:xfrm>
          <a:off x="845807" y="3202775"/>
          <a:ext cx="11201559" cy="354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72">
                  <a:extLst>
                    <a:ext uri="{9D8B030D-6E8A-4147-A177-3AD203B41FA5}">
                      <a16:colId xmlns:a16="http://schemas.microsoft.com/office/drawing/2014/main" val="4069697976"/>
                    </a:ext>
                  </a:extLst>
                </a:gridCol>
                <a:gridCol w="2734078">
                  <a:extLst>
                    <a:ext uri="{9D8B030D-6E8A-4147-A177-3AD203B41FA5}">
                      <a16:colId xmlns:a16="http://schemas.microsoft.com/office/drawing/2014/main" val="3638546946"/>
                    </a:ext>
                  </a:extLst>
                </a:gridCol>
                <a:gridCol w="3114774">
                  <a:extLst>
                    <a:ext uri="{9D8B030D-6E8A-4147-A177-3AD203B41FA5}">
                      <a16:colId xmlns:a16="http://schemas.microsoft.com/office/drawing/2014/main" val="4284799655"/>
                    </a:ext>
                  </a:extLst>
                </a:gridCol>
                <a:gridCol w="3853839">
                  <a:extLst>
                    <a:ext uri="{9D8B030D-6E8A-4147-A177-3AD203B41FA5}">
                      <a16:colId xmlns:a16="http://schemas.microsoft.com/office/drawing/2014/main" val="2591359631"/>
                    </a:ext>
                  </a:extLst>
                </a:gridCol>
                <a:gridCol w="1052496">
                  <a:extLst>
                    <a:ext uri="{9D8B030D-6E8A-4147-A177-3AD203B41FA5}">
                      <a16:colId xmlns:a16="http://schemas.microsoft.com/office/drawing/2014/main" val="3502888568"/>
                    </a:ext>
                  </a:extLst>
                </a:gridCol>
              </a:tblGrid>
              <a:tr h="25955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ID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Assimilated datasets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Setup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Comment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Dataset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3970968923"/>
                  </a:ext>
                </a:extLst>
              </a:tr>
              <a:tr h="25955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None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BASE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Baseline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4 months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3553047268"/>
                  </a:ext>
                </a:extLst>
              </a:tr>
              <a:tr h="25955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L2-LEO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BASE+(L2-LEO)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Impact LEO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4 months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1773220054"/>
                  </a:ext>
                </a:extLst>
              </a:tr>
              <a:tr h="25955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3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Fused LEO-LEO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BASE+(LEO-LEO)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Impact of fusion (3 vs 2)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4 months 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842093253"/>
                  </a:ext>
                </a:extLst>
              </a:tr>
              <a:tr h="3066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4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Fused LEO-LEO &amp; GEO-GEO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BASE+(LEO-LEO)+(GEO-GEO)</a:t>
                      </a:r>
                      <a:r>
                        <a:rPr lang="it-IT" sz="1600" kern="1200" baseline="30000" dirty="0">
                          <a:effectLst/>
                        </a:rPr>
                        <a:t>(S4)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Impact of GEO (4 vs 3)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4 months 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2462142996"/>
                  </a:ext>
                </a:extLst>
              </a:tr>
              <a:tr h="67186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5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Fused LEO-LEO &amp; GEO-GEO (including TEMPO &amp; GEMS simulated data)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BASE+(LEO-LEO)+</a:t>
                      </a:r>
                      <a:endParaRPr lang="it-IT" sz="16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(GEO-GEO)</a:t>
                      </a:r>
                      <a:r>
                        <a:rPr lang="it-IT" sz="1600" kern="1200" baseline="30000" dirty="0">
                          <a:effectLst/>
                        </a:rPr>
                        <a:t>(S4; TEMPO; GEMS</a:t>
                      </a:r>
                      <a:r>
                        <a:rPr lang="it-IT" sz="1600" kern="1200" baseline="30000" dirty="0" smtClean="0">
                          <a:effectLst/>
                        </a:rPr>
                        <a:t>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Impact of 3 GEO instead of 1 (5 vs 4)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 month </a:t>
                      </a:r>
                      <a:endParaRPr lang="it-IT" sz="1600" dirty="0">
                        <a:effectLst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1126436558"/>
                  </a:ext>
                </a:extLst>
              </a:tr>
              <a:tr h="25955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6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Fused LEO-GEO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BASE+(LEO-GEO)</a:t>
                      </a:r>
                      <a:r>
                        <a:rPr lang="en-GB" sz="1600" kern="1200" baseline="30000" dirty="0">
                          <a:effectLst/>
                        </a:rPr>
                        <a:t>(S4)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Impact of cross-platform fusion (6 vs 4)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4 months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336443742"/>
                  </a:ext>
                </a:extLst>
              </a:tr>
              <a:tr h="46570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effectLst/>
                        </a:rPr>
                        <a:t>L2-LEO</a:t>
                      </a:r>
                      <a:r>
                        <a:rPr lang="it-IT" sz="1600" kern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600" kern="1200" dirty="0" smtClean="0">
                          <a:effectLst/>
                        </a:rPr>
                        <a:t>L2-GEO</a:t>
                      </a:r>
                      <a:endParaRPr lang="it-I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</a:rPr>
                        <a:t>BASE+(L2-LEO-L2-GEO)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 of GEO (7 vs 2)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 of fusion (7 vs 4)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effectLst/>
                        </a:rPr>
                        <a:t>4 months</a:t>
                      </a:r>
                      <a:endParaRPr lang="it-I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 marT="43815" marB="43815" anchor="ctr"/>
                </a:tc>
                <a:extLst>
                  <a:ext uri="{0D108BD9-81ED-4DB2-BD59-A6C34878D82A}">
                    <a16:rowId xmlns:a16="http://schemas.microsoft.com/office/drawing/2014/main" val="3643569999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086318" y="2697326"/>
            <a:ext cx="50886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AURORA </a:t>
            </a:r>
            <a:r>
              <a:rPr lang="it-IT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it-IT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assimilation</a:t>
            </a:r>
            <a:r>
              <a:rPr lang="it-IT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114300" y="5241471"/>
            <a:ext cx="547007" cy="318408"/>
          </a:xfrm>
          <a:prstGeom prst="rightArrow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86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23702" y="1800516"/>
            <a:ext cx="104502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Data processing with assimilation by TM5 of S-4 and S-5 simulated Ozone profiles (both standard and fused products, for the period April-July 2012): ready to start </a:t>
            </a:r>
            <a:r>
              <a:rPr lang="en-GB" dirty="0" smtClean="0"/>
              <a:t>after </a:t>
            </a:r>
            <a:r>
              <a:rPr lang="en-GB" dirty="0" smtClean="0"/>
              <a:t>fine-tuning and validation </a:t>
            </a:r>
            <a:r>
              <a:rPr lang="en-GB" dirty="0" smtClean="0"/>
              <a:t>of data simulation, data f</a:t>
            </a:r>
            <a:r>
              <a:rPr lang="en-GB" dirty="0" smtClean="0"/>
              <a:t>usion and pre-processing for assimilation.</a:t>
            </a:r>
            <a:endParaRPr lang="en-GB" dirty="0" smtClean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Estimated time necessary to complete the validation activity: …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Estimated </a:t>
            </a:r>
            <a:r>
              <a:rPr lang="en-GB" dirty="0" smtClean="0"/>
              <a:t>time necessary to run each assimilation experiment of the AURORA plan: 2 </a:t>
            </a:r>
            <a:r>
              <a:rPr lang="en-GB" dirty="0" smtClean="0"/>
              <a:t>weeks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Assimilation experiment N.5 </a:t>
            </a:r>
            <a:r>
              <a:rPr lang="en-GB" dirty="0" smtClean="0">
                <a:sym typeface="Wingdings" panose="05000000000000000000" pitchFamily="2" charset="2"/>
              </a:rPr>
              <a:t> TM5 assimilation of:</a:t>
            </a:r>
          </a:p>
          <a:p>
            <a:pPr marL="1657350" lvl="3" indent="-285750">
              <a:buFontTx/>
              <a:buChar char="-"/>
            </a:pPr>
            <a:r>
              <a:rPr lang="en-GB" dirty="0" smtClean="0">
                <a:sym typeface="Wingdings" panose="05000000000000000000" pitchFamily="2" charset="2"/>
              </a:rPr>
              <a:t>fused data of S4 UV, VIS and TIR O3 simulated products</a:t>
            </a:r>
          </a:p>
          <a:p>
            <a:pPr marL="1657350" lvl="3" indent="-285750">
              <a:buFontTx/>
              <a:buChar char="-"/>
            </a:pPr>
            <a:r>
              <a:rPr lang="en-GB" dirty="0" smtClean="0">
                <a:sym typeface="Wingdings" panose="05000000000000000000" pitchFamily="2" charset="2"/>
              </a:rPr>
              <a:t>fused </a:t>
            </a:r>
            <a:r>
              <a:rPr lang="en-GB" dirty="0">
                <a:sym typeface="Wingdings" panose="05000000000000000000" pitchFamily="2" charset="2"/>
              </a:rPr>
              <a:t>data of </a:t>
            </a:r>
            <a:r>
              <a:rPr lang="en-GB" dirty="0" smtClean="0">
                <a:sym typeface="Wingdings" panose="05000000000000000000" pitchFamily="2" charset="2"/>
              </a:rPr>
              <a:t>S5 </a:t>
            </a:r>
            <a:r>
              <a:rPr lang="en-GB" dirty="0">
                <a:sym typeface="Wingdings" panose="05000000000000000000" pitchFamily="2" charset="2"/>
              </a:rPr>
              <a:t>UV, VIS and TIR </a:t>
            </a:r>
            <a:r>
              <a:rPr lang="en-GB" dirty="0" smtClean="0">
                <a:sym typeface="Wingdings" panose="05000000000000000000" pitchFamily="2" charset="2"/>
              </a:rPr>
              <a:t>O3 simulated products</a:t>
            </a:r>
          </a:p>
          <a:p>
            <a:pPr marL="1657350" lvl="3" indent="-285750">
              <a:buFontTx/>
              <a:buChar char="-"/>
            </a:pPr>
            <a:r>
              <a:rPr lang="en-GB" dirty="0">
                <a:sym typeface="Wingdings" panose="05000000000000000000" pitchFamily="2" charset="2"/>
              </a:rPr>
              <a:t>s</a:t>
            </a:r>
            <a:r>
              <a:rPr lang="en-GB" dirty="0" smtClean="0">
                <a:sym typeface="Wingdings" panose="05000000000000000000" pitchFamily="2" charset="2"/>
              </a:rPr>
              <a:t>tandard data of TEMPO UV/VIS O3 simulated products</a:t>
            </a:r>
          </a:p>
          <a:p>
            <a:pPr marL="1657350" lvl="3" indent="-285750">
              <a:buFontTx/>
              <a:buChar char="-"/>
            </a:pPr>
            <a:r>
              <a:rPr lang="en-GB" dirty="0">
                <a:sym typeface="Wingdings" panose="05000000000000000000" pitchFamily="2" charset="2"/>
              </a:rPr>
              <a:t>standard data of </a:t>
            </a:r>
            <a:r>
              <a:rPr lang="en-GB" dirty="0" smtClean="0">
                <a:sym typeface="Wingdings" panose="05000000000000000000" pitchFamily="2" charset="2"/>
              </a:rPr>
              <a:t>GEMS UV </a:t>
            </a:r>
            <a:r>
              <a:rPr lang="en-GB" dirty="0">
                <a:sym typeface="Wingdings" panose="05000000000000000000" pitchFamily="2" charset="2"/>
              </a:rPr>
              <a:t>O3 simulated products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Generation of TEMPO and GEMS O3 simulated products currently on-going. </a:t>
            </a:r>
            <a:endParaRPr lang="en-GB" b="1" dirty="0"/>
          </a:p>
        </p:txBody>
      </p:sp>
      <p:sp>
        <p:nvSpPr>
          <p:cNvPr id="6" name="Rettangolo 5"/>
          <p:cNvSpPr/>
          <p:nvPr/>
        </p:nvSpPr>
        <p:spPr>
          <a:xfrm>
            <a:off x="3085847" y="852196"/>
            <a:ext cx="50895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Progress </a:t>
            </a: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status and planning of </a:t>
            </a:r>
            <a:r>
              <a:rPr lang="it-IT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steps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4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395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UGO CORTESI</dc:creator>
  <cp:lastModifiedBy>UGO CORTESI</cp:lastModifiedBy>
  <cp:revision>46</cp:revision>
  <dcterms:created xsi:type="dcterms:W3CDTF">2017-12-05T21:00:05Z</dcterms:created>
  <dcterms:modified xsi:type="dcterms:W3CDTF">2018-05-13T19:29:55Z</dcterms:modified>
</cp:coreProperties>
</file>