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7" r:id="rId2"/>
    <p:sldId id="274" r:id="rId3"/>
    <p:sldId id="275" r:id="rId4"/>
    <p:sldId id="285" r:id="rId5"/>
    <p:sldId id="276" r:id="rId6"/>
    <p:sldId id="277" r:id="rId7"/>
    <p:sldId id="269" r:id="rId8"/>
    <p:sldId id="259" r:id="rId9"/>
    <p:sldId id="266" r:id="rId10"/>
    <p:sldId id="267" r:id="rId11"/>
    <p:sldId id="270" r:id="rId12"/>
    <p:sldId id="273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20" y="-5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27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5A361-961E-684A-96CA-9095ECAD94CF}" type="datetimeFigureOut">
              <a:rPr lang="en-US" smtClean="0"/>
              <a:t>6/6/18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5B8CF-8F4D-A348-A3B1-98E92BD19B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93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Sites for Student Science, Citizen Science, Public</a:t>
            </a:r>
            <a:r>
              <a:rPr lang="en-US" baseline="0" dirty="0" smtClean="0"/>
              <a:t> Engagement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5B8CF-8F4D-A348-A3B1-98E92BD19B6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810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TEMPO SC provided 2B POMs  (ozone instruments) for mobile measurements and 2B model 202s for stationary sites </a:t>
            </a:r>
          </a:p>
          <a:p>
            <a:r>
              <a:rPr lang="en-US" dirty="0"/>
              <a:t>Posters are displayed – go see what great work the students have been doing!!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458EA-B28C-5845-AFEF-6E9A007C8F5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10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458EA-B28C-5845-AFEF-6E9A007C8F5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035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had 2 mobile </a:t>
            </a:r>
            <a:r>
              <a:rPr lang="en-US" dirty="0" err="1"/>
              <a:t>untis</a:t>
            </a:r>
            <a:r>
              <a:rPr lang="en-US" dirty="0"/>
              <a:t> – one on peninsula and the other on southside and CBBT (Chesapeake Bay Bridge Tunnel) Lidar was on 3</a:t>
            </a:r>
            <a:r>
              <a:rPr lang="en-US" baseline="30000" dirty="0"/>
              <a:t>rd</a:t>
            </a:r>
            <a:r>
              <a:rPr lang="en-US" dirty="0"/>
              <a:t> island of CBBT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458EA-B28C-5845-AFEF-6E9A007C8F5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79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Also a TEMPO student has a draft paper with her as first author. (see below)</a:t>
            </a:r>
          </a:p>
          <a:p>
            <a:r>
              <a:rPr lang="en-US" dirty="0"/>
              <a:t>This student is now at Ball Aerospace working on TEMPO and </a:t>
            </a:r>
            <a:r>
              <a:rPr lang="en-US" dirty="0" err="1"/>
              <a:t>GeoTASO</a:t>
            </a:r>
            <a:r>
              <a:rPr lang="en-US" dirty="0"/>
              <a:t> related projects.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Demonstration of an off-axis parabolic receiver for near-range retrieval of lidar ozone profiles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Betsy M. Farris, Guillaume P.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Gronoff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Bill Carrion, Travis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Knepp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Margaret Pippin, Timothy A. Berkoff, in draft.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A458EA-B28C-5845-AFEF-6E9A007C8F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18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7193-81D7-4948-9195-8488659A596A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D7D3-2524-8F4D-A05F-B3DA80F01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58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7193-81D7-4948-9195-8488659A596A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D7D3-2524-8F4D-A05F-B3DA80F01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6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7193-81D7-4948-9195-8488659A596A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D7D3-2524-8F4D-A05F-B3DA80F01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96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MPO PPT Cover Image B v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14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 txBox="1">
            <a:spLocks/>
          </p:cNvSpPr>
          <p:nvPr userDrawn="1"/>
        </p:nvSpPr>
        <p:spPr>
          <a:xfrm>
            <a:off x="74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defRPr/>
            </a:pPr>
            <a:fld id="{706C97B8-1C5A-DD4E-86E4-9D84DEB47A09}" type="datetime1">
              <a:rPr lang="en-US" sz="1000" smtClean="0">
                <a:solidFill>
                  <a:srgbClr val="000000"/>
                </a:solidFill>
                <a:latin typeface="Calibri" charset="0"/>
              </a:rPr>
              <a:pPr eaLnBrk="1" hangingPunct="1">
                <a:defRPr/>
              </a:pPr>
              <a:t>6/6/18</a:t>
            </a:fld>
            <a:endParaRPr lang="en-US" sz="1000" smtClean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 bwMode="auto">
          <a:xfrm>
            <a:off x="3122613" y="6627813"/>
            <a:ext cx="2895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>
              <a:defRPr/>
            </a:pPr>
            <a:r>
              <a:rPr lang="en-US" sz="1000" dirty="0" smtClean="0">
                <a:solidFill>
                  <a:srgbClr val="898989"/>
                </a:solidFill>
                <a:latin typeface="Calibri" charset="0"/>
              </a:rPr>
              <a:t>Document Title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932613" y="6627813"/>
            <a:ext cx="2133600" cy="228600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>
              <a:defRPr/>
            </a:pPr>
            <a:fld id="{4609CC25-F897-7C4C-A607-3A4F014AEC31}" type="slidenum">
              <a:rPr lang="en-US" sz="1000" smtClean="0">
                <a:solidFill>
                  <a:srgbClr val="000000"/>
                </a:solidFill>
                <a:latin typeface="Calibri" charset="0"/>
              </a:rPr>
              <a:pPr algn="r" eaLnBrk="1" hangingPunct="1">
                <a:defRPr/>
              </a:pPr>
              <a:t>‹#›</a:t>
            </a:fld>
            <a:endParaRPr lang="en-US" sz="1000" smtClean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4948" y="274638"/>
            <a:ext cx="6270455" cy="638108"/>
          </a:xfrm>
          <a:prstGeom prst="rect">
            <a:avLst/>
          </a:prstGeom>
        </p:spPr>
        <p:txBody>
          <a:bodyPr vert="horz"/>
          <a:lstStyle>
            <a:lvl1pPr>
              <a:defRPr sz="2800">
                <a:solidFill>
                  <a:srgbClr val="D9D9D9"/>
                </a:solidFill>
                <a:latin typeface="Arial Rounded MT Bold"/>
                <a:cs typeface="Arial Rounded MT 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209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DD30A-BB32-A746-B108-3F392D459018}" type="datetimeFigureOut">
              <a:rPr lang="en-US" smtClean="0"/>
              <a:t>6/6/18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6A7AA-E4B7-5340-8898-EC6770169F9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639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7193-81D7-4948-9195-8488659A596A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D7D3-2524-8F4D-A05F-B3DA80F01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83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7193-81D7-4948-9195-8488659A596A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D7D3-2524-8F4D-A05F-B3DA80F01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3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7193-81D7-4948-9195-8488659A596A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D7D3-2524-8F4D-A05F-B3DA80F01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12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7193-81D7-4948-9195-8488659A596A}" type="datetimeFigureOut">
              <a:rPr lang="en-US" smtClean="0"/>
              <a:t>6/6/18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D7D3-2524-8F4D-A05F-B3DA80F01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4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7193-81D7-4948-9195-8488659A596A}" type="datetimeFigureOut">
              <a:rPr lang="en-US" smtClean="0"/>
              <a:t>6/6/18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D7D3-2524-8F4D-A05F-B3DA80F01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6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7193-81D7-4948-9195-8488659A596A}" type="datetimeFigureOut">
              <a:rPr lang="en-US" smtClean="0"/>
              <a:t>6/6/18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D7D3-2524-8F4D-A05F-B3DA80F01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18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7193-81D7-4948-9195-8488659A596A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D7D3-2524-8F4D-A05F-B3DA80F01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38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C7193-81D7-4948-9195-8488659A596A}" type="datetimeFigureOut">
              <a:rPr lang="en-US" smtClean="0"/>
              <a:t>6/6/18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2D7D3-2524-8F4D-A05F-B3DA80F013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06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C7193-81D7-4948-9195-8488659A596A}" type="datetimeFigureOut">
              <a:rPr lang="en-US" smtClean="0"/>
              <a:t>6/6/18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2D7D3-2524-8F4D-A05F-B3DA80F0139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EMPO ppt Banner v6.jpg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06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3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png"/><Relationship Id="rId8" Type="http://schemas.openxmlformats.org/officeDocument/2006/relationships/image" Target="../media/image38.emf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49.png"/><Relationship Id="rId6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5" Type="http://schemas.openxmlformats.org/officeDocument/2006/relationships/image" Target="../media/image58.png"/><Relationship Id="rId6" Type="http://schemas.openxmlformats.org/officeDocument/2006/relationships/image" Target="../media/image59.jpg"/><Relationship Id="rId7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emf"/><Relationship Id="rId8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4184657" y="1718305"/>
            <a:ext cx="4879975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sz="2800" b="1" dirty="0" smtClean="0">
                <a:solidFill>
                  <a:srgbClr val="000090"/>
                </a:solidFill>
                <a:cs typeface="Arial" charset="0"/>
              </a:rPr>
              <a:t>Strategic Communications Public Engagement </a:t>
            </a:r>
          </a:p>
          <a:p>
            <a:pPr algn="ctr" eaLnBrk="1" hangingPunct="1"/>
            <a:r>
              <a:rPr lang="en-US" sz="2800" b="1" dirty="0" smtClean="0">
                <a:solidFill>
                  <a:srgbClr val="000090"/>
                </a:solidFill>
                <a:cs typeface="Arial" charset="0"/>
              </a:rPr>
              <a:t>Student Collaboration</a:t>
            </a:r>
            <a:endParaRPr lang="en-US" b="1" dirty="0" smtClean="0">
              <a:solidFill>
                <a:srgbClr val="0000FF"/>
              </a:solidFill>
              <a:cs typeface="Arial" charset="0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en-US" sz="2000" b="1" dirty="0" smtClean="0">
                <a:cs typeface="Arial" charset="0"/>
              </a:rPr>
              <a:t>Mary Dussault (SAO C/PE)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sz="2000" b="1" dirty="0" smtClean="0">
                <a:cs typeface="Arial" charset="0"/>
              </a:rPr>
              <a:t>Margaret Pippin (</a:t>
            </a:r>
            <a:r>
              <a:rPr lang="en-US" sz="2000" b="1" dirty="0" err="1" smtClean="0">
                <a:cs typeface="Arial" charset="0"/>
              </a:rPr>
              <a:t>LaRC</a:t>
            </a:r>
            <a:r>
              <a:rPr lang="en-US" sz="2000" b="1" dirty="0" smtClean="0">
                <a:cs typeface="Arial" charset="0"/>
              </a:rPr>
              <a:t> SC)</a:t>
            </a:r>
            <a:endParaRPr lang="en-US" sz="2000" dirty="0">
              <a:cs typeface="Arial" charset="0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en-US" sz="1600" b="1" dirty="0" smtClean="0">
                <a:solidFill>
                  <a:srgbClr val="000090"/>
                </a:solidFill>
                <a:cs typeface="Arial" charset="0"/>
              </a:rPr>
              <a:t>June 6, 2018</a:t>
            </a:r>
            <a:endParaRPr lang="en-US" sz="1600" b="1" dirty="0">
              <a:solidFill>
                <a:srgbClr val="000090"/>
              </a:solidFill>
              <a:cs typeface="Arial" charset="0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en-US" sz="1400" dirty="0" smtClean="0">
                <a:cs typeface="Arial" charset="0"/>
              </a:rPr>
              <a:t> </a:t>
            </a:r>
            <a:endParaRPr lang="en-US" sz="1400" dirty="0">
              <a:cs typeface="Arial" charset="0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en-US" sz="1400" u="sng" dirty="0" err="1" smtClean="0">
                <a:solidFill>
                  <a:srgbClr val="000000"/>
                </a:solidFill>
                <a:cs typeface="Arial" charset="0"/>
              </a:rPr>
              <a:t>mdussault@cfa.harvard.edu</a:t>
            </a:r>
            <a:endParaRPr lang="en-US" sz="1400" u="sng" dirty="0">
              <a:solidFill>
                <a:srgbClr val="000000"/>
              </a:solidFill>
              <a:cs typeface="Arial" charset="0"/>
            </a:endParaRPr>
          </a:p>
          <a:p>
            <a:pPr algn="r" eaLnBrk="1" hangingPunct="1">
              <a:spcBef>
                <a:spcPts val="600"/>
              </a:spcBef>
            </a:pPr>
            <a:endParaRPr lang="en-US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17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5-30 at 3.17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22653">
            <a:off x="4305237" y="1507846"/>
            <a:ext cx="4140936" cy="41794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Ozone Garden Kit: Citizen Science Activities</a:t>
            </a:r>
            <a:endParaRPr lang="en-US" dirty="0"/>
          </a:p>
        </p:txBody>
      </p:sp>
      <p:pic>
        <p:nvPicPr>
          <p:cNvPr id="3" name="Picture 2" descr="Screen Shot 2017-05-30 at 3.15.06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6737" y="6261999"/>
            <a:ext cx="2275942" cy="611757"/>
          </a:xfrm>
          <a:prstGeom prst="rect">
            <a:avLst/>
          </a:prstGeom>
        </p:spPr>
      </p:pic>
      <p:pic>
        <p:nvPicPr>
          <p:cNvPr id="4" name="Picture 3" descr="Screen Shot 2017-05-30 at 3.14.55 P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88" r="4169"/>
          <a:stretch/>
        </p:blipFill>
        <p:spPr>
          <a:xfrm>
            <a:off x="849827" y="1169068"/>
            <a:ext cx="3876741" cy="519958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2837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8484" y="218194"/>
            <a:ext cx="6644682" cy="638108"/>
          </a:xfrm>
        </p:spPr>
        <p:txBody>
          <a:bodyPr>
            <a:noAutofit/>
          </a:bodyPr>
          <a:lstStyle/>
          <a:p>
            <a:r>
              <a:rPr lang="en-US" sz="2400" dirty="0" smtClean="0"/>
              <a:t>Connecting O3 Gardens to TEMPO: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Graphic </a:t>
            </a:r>
            <a:r>
              <a:rPr lang="en-US" sz="2400" dirty="0" smtClean="0"/>
              <a:t>Templates &amp; Hands-on Activities</a:t>
            </a:r>
            <a:endParaRPr lang="en-US" sz="2400" dirty="0"/>
          </a:p>
        </p:txBody>
      </p:sp>
      <p:pic>
        <p:nvPicPr>
          <p:cNvPr id="6" name="Picture 5" descr="Screen Shot 2018-06-06 at 10.00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77" y="2338922"/>
            <a:ext cx="4963123" cy="3744599"/>
          </a:xfrm>
          <a:prstGeom prst="rect">
            <a:avLst/>
          </a:prstGeom>
        </p:spPr>
      </p:pic>
      <p:pic>
        <p:nvPicPr>
          <p:cNvPr id="7" name="Picture 6" descr="Tempo mockup final crop.jpe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453" y="1190717"/>
            <a:ext cx="4218799" cy="379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422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Network of Collaborators</a:t>
            </a:r>
            <a:br>
              <a:rPr lang="en-US" dirty="0" smtClean="0"/>
            </a:br>
            <a:r>
              <a:rPr lang="en-US" dirty="0" smtClean="0"/>
              <a:t>for Ozone Gardens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009836" y="1124323"/>
            <a:ext cx="39115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Collaborating Organizations: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NCAR/UCAR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Saint Louis University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GSFC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GLOBE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EPA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GO3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Hands on the Land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ASTC, Smithsonian Affiliations, American Public Gardens Association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3080" y="1124323"/>
            <a:ext cx="37960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TEMPO C/PE-supported sites: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SAO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Virginia Living Museum, VA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McAuliffe Center at Framingham State University, MA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Children’s Museum of NH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Queens Botanical Gardens, NY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South Dakota Discovery Center, SD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Our Lady of Mt Carmel School, </a:t>
            </a:r>
            <a:r>
              <a:rPr lang="en-US" dirty="0" smtClean="0"/>
              <a:t>VA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Mountain View School, NJ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More to come!</a:t>
            </a:r>
          </a:p>
          <a:p>
            <a:endParaRPr lang="en-US" dirty="0"/>
          </a:p>
        </p:txBody>
      </p:sp>
      <p:pic>
        <p:nvPicPr>
          <p:cNvPr id="5" name="Picture 4" descr="IMG_61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178" y="4263644"/>
            <a:ext cx="3390663" cy="25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7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C8CD3B6-3226-2348-99A9-313B6033A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654" y="4458408"/>
            <a:ext cx="2975346" cy="2245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9B02E48-BB9B-C048-98EB-B8E1EE568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739" y="1685272"/>
            <a:ext cx="3050796" cy="22998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0C23D2B-EA6A-A645-9D42-ABDB96B97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88" y="4435692"/>
            <a:ext cx="3016103" cy="2242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878FAD5-6F36-314D-A4D5-0333907DF5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5137" y="4435692"/>
            <a:ext cx="3023517" cy="2242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FD9AA91-287B-4748-B3E3-3D857EB64B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5661" y="1673016"/>
            <a:ext cx="3114240" cy="2312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4016D15-7DE2-FA48-AC2C-BCD470A0C9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160" y="1690399"/>
            <a:ext cx="1171579" cy="23431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AD24E45-7D83-B644-AA34-3C0EB7B94EC6}"/>
              </a:ext>
            </a:extLst>
          </p:cNvPr>
          <p:cNvSpPr txBox="1"/>
          <p:nvPr/>
        </p:nvSpPr>
        <p:spPr>
          <a:xfrm>
            <a:off x="6545534" y="4089076"/>
            <a:ext cx="2545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Betsy Farris - Ozone Lidar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DED8AEF-D1EF-B140-8DD5-EA5D57672AD4}"/>
              </a:ext>
            </a:extLst>
          </p:cNvPr>
          <p:cNvSpPr txBox="1"/>
          <p:nvPr/>
        </p:nvSpPr>
        <p:spPr>
          <a:xfrm>
            <a:off x="513567" y="1095057"/>
            <a:ext cx="3459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Pablo Sanchez &amp; Jeremy Schroeder</a:t>
            </a:r>
          </a:p>
          <a:p>
            <a:r>
              <a:rPr lang="en-US" dirty="0"/>
              <a:t> Mobile ozone and UAV ozone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326EF71-4F23-F949-B4F9-65980C1956FE}"/>
              </a:ext>
            </a:extLst>
          </p:cNvPr>
          <p:cNvSpPr txBox="1"/>
          <p:nvPr/>
        </p:nvSpPr>
        <p:spPr>
          <a:xfrm>
            <a:off x="169862" y="4066360"/>
            <a:ext cx="272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Lindsey </a:t>
            </a:r>
            <a:r>
              <a:rPr lang="en-US" dirty="0" err="1"/>
              <a:t>Rodio</a:t>
            </a:r>
            <a:r>
              <a:rPr lang="en-US" dirty="0"/>
              <a:t> - Forecasting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6468969-91FD-4B49-A1D5-E9CFC45A052A}"/>
              </a:ext>
            </a:extLst>
          </p:cNvPr>
          <p:cNvSpPr txBox="1"/>
          <p:nvPr/>
        </p:nvSpPr>
        <p:spPr>
          <a:xfrm>
            <a:off x="3113391" y="4066360"/>
            <a:ext cx="3261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Emily </a:t>
            </a:r>
            <a:r>
              <a:rPr lang="en-US" dirty="0" err="1"/>
              <a:t>Gargulinski</a:t>
            </a:r>
            <a:r>
              <a:rPr lang="en-US" dirty="0"/>
              <a:t> – </a:t>
            </a:r>
            <a:r>
              <a:rPr lang="en-US" dirty="0" err="1"/>
              <a:t>Ozonesondes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C7C816F-4046-D24F-BA73-C27C78D0B17E}"/>
              </a:ext>
            </a:extLst>
          </p:cNvPr>
          <p:cNvSpPr txBox="1"/>
          <p:nvPr/>
        </p:nvSpPr>
        <p:spPr>
          <a:xfrm>
            <a:off x="4860098" y="1263056"/>
            <a:ext cx="373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Desorae</a:t>
            </a:r>
            <a:r>
              <a:rPr lang="en-US" dirty="0"/>
              <a:t> Davis &amp; Angie Atwater - MPL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86BE90D-9BEE-9D4F-BBC0-931A04E6D9F1}"/>
              </a:ext>
            </a:extLst>
          </p:cNvPr>
          <p:cNvSpPr txBox="1"/>
          <p:nvPr/>
        </p:nvSpPr>
        <p:spPr>
          <a:xfrm>
            <a:off x="1463320" y="228207"/>
            <a:ext cx="4876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Student Collaboration participates in</a:t>
            </a:r>
          </a:p>
        </p:txBody>
      </p:sp>
      <p:pic>
        <p:nvPicPr>
          <p:cNvPr id="21" name="Picture 4" descr="tempo logo">
            <a:extLst>
              <a:ext uri="{FF2B5EF4-FFF2-40B4-BE49-F238E27FC236}">
                <a16:creationId xmlns="" xmlns:a16="http://schemas.microsoft.com/office/drawing/2014/main" id="{9D120404-7591-F546-BAEF-EF3E798EF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98" y="106185"/>
            <a:ext cx="1067633" cy="101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74537A0-66C6-3349-8399-E2F27E44D7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84243" y="909758"/>
            <a:ext cx="4054291" cy="144084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3243670-1036-C346-8033-F7A0D2E1C3E4}"/>
              </a:ext>
            </a:extLst>
          </p:cNvPr>
          <p:cNvGrpSpPr/>
          <p:nvPr/>
        </p:nvGrpSpPr>
        <p:grpSpPr>
          <a:xfrm>
            <a:off x="6203661" y="52259"/>
            <a:ext cx="3153134" cy="823287"/>
            <a:chOff x="6203661" y="52259"/>
            <a:chExt cx="3153134" cy="823287"/>
          </a:xfrm>
        </p:grpSpPr>
        <p:pic>
          <p:nvPicPr>
            <p:cNvPr id="25" name="Picture 24" descr="OWLEWTSpicturesV2_ID3 (dragged).pdf">
              <a:extLst>
                <a:ext uri="{FF2B5EF4-FFF2-40B4-BE49-F238E27FC236}">
                  <a16:creationId xmlns="" xmlns:a16="http://schemas.microsoft.com/office/drawing/2014/main" id="{842541C8-6A38-F244-A98A-1E4BFB47CE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45" t="33684" r="21004" b="40230"/>
            <a:stretch/>
          </p:blipFill>
          <p:spPr>
            <a:xfrm>
              <a:off x="6392150" y="52259"/>
              <a:ext cx="2688358" cy="6286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D8053339-FE3E-2840-8FF1-9CDA01A5D588}"/>
                </a:ext>
              </a:extLst>
            </p:cNvPr>
            <p:cNvSpPr/>
            <p:nvPr/>
          </p:nvSpPr>
          <p:spPr>
            <a:xfrm>
              <a:off x="6203661" y="629325"/>
              <a:ext cx="315313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u="sng" dirty="0"/>
                <a:t>O</a:t>
              </a:r>
              <a:r>
                <a:rPr lang="en-US" sz="1000" b="1" dirty="0"/>
                <a:t>zone </a:t>
              </a:r>
              <a:r>
                <a:rPr lang="en-US" sz="1000" b="1" u="sng" dirty="0"/>
                <a:t>W</a:t>
              </a:r>
              <a:r>
                <a:rPr lang="en-US" sz="1000" b="1" dirty="0"/>
                <a:t>ater </a:t>
              </a:r>
              <a:r>
                <a:rPr lang="en-US" sz="1000" b="1" u="sng" dirty="0"/>
                <a:t>L</a:t>
              </a:r>
              <a:r>
                <a:rPr lang="en-US" sz="1000" b="1" dirty="0"/>
                <a:t>and </a:t>
              </a:r>
              <a:r>
                <a:rPr lang="en-US" sz="1000" b="1" u="sng" dirty="0"/>
                <a:t>E</a:t>
              </a:r>
              <a:r>
                <a:rPr lang="en-US" sz="1000" b="1" dirty="0"/>
                <a:t>nvironmental </a:t>
              </a:r>
              <a:r>
                <a:rPr lang="en-US" sz="1000" b="1" u="sng" dirty="0"/>
                <a:t>T</a:t>
              </a:r>
              <a:r>
                <a:rPr lang="en-US" sz="1000" b="1" dirty="0"/>
                <a:t>ransition </a:t>
              </a:r>
              <a:r>
                <a:rPr lang="en-US" sz="1000" b="1" u="sng" dirty="0"/>
                <a:t>S</a:t>
              </a:r>
              <a:r>
                <a:rPr lang="en-US" sz="1000" b="1" dirty="0"/>
                <a:t>tudy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88602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8711984-18FA-FF46-9515-84C720308650}"/>
              </a:ext>
            </a:extLst>
          </p:cNvPr>
          <p:cNvGrpSpPr/>
          <p:nvPr/>
        </p:nvGrpSpPr>
        <p:grpSpPr>
          <a:xfrm>
            <a:off x="227227" y="495251"/>
            <a:ext cx="4551040" cy="5655029"/>
            <a:chOff x="6439274" y="1030488"/>
            <a:chExt cx="5331542" cy="5650497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47B55C53-F8E8-5B44-B742-6608CB95BB1B}"/>
                </a:ext>
              </a:extLst>
            </p:cNvPr>
            <p:cNvGrpSpPr/>
            <p:nvPr/>
          </p:nvGrpSpPr>
          <p:grpSpPr>
            <a:xfrm>
              <a:off x="6495746" y="1096062"/>
              <a:ext cx="5275070" cy="5562440"/>
              <a:chOff x="3898481" y="346297"/>
              <a:chExt cx="5259459" cy="5585237"/>
            </a:xfrm>
          </p:grpSpPr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1458DC9F-5446-E44C-871E-2EAFBDA2A2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7135" t="11274" r="5642" b="6737"/>
              <a:stretch/>
            </p:blipFill>
            <p:spPr>
              <a:xfrm>
                <a:off x="3971984" y="1485837"/>
                <a:ext cx="4944979" cy="398539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6" name="Rectangular Callout 5">
                <a:extLst>
                  <a:ext uri="{FF2B5EF4-FFF2-40B4-BE49-F238E27FC236}">
                    <a16:creationId xmlns="" xmlns:a16="http://schemas.microsoft.com/office/drawing/2014/main" id="{CBF74100-E2AC-164A-A47F-C444A32159C7}"/>
                  </a:ext>
                </a:extLst>
              </p:cNvPr>
              <p:cNvSpPr/>
              <p:nvPr/>
            </p:nvSpPr>
            <p:spPr>
              <a:xfrm>
                <a:off x="3939473" y="1613340"/>
                <a:ext cx="1527742" cy="1339008"/>
              </a:xfrm>
              <a:prstGeom prst="wedgeRectCallout">
                <a:avLst>
                  <a:gd name="adj1" fmla="val 91637"/>
                  <a:gd name="adj2" fmla="val 958"/>
                </a:avLst>
              </a:prstGeom>
              <a:solidFill>
                <a:schemeClr val="bg1">
                  <a:alpha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/>
                  <a:cs typeface="Arial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953C1B71-2526-F546-9A77-CEEB3310461A}"/>
                  </a:ext>
                </a:extLst>
              </p:cNvPr>
              <p:cNvSpPr txBox="1"/>
              <p:nvPr/>
            </p:nvSpPr>
            <p:spPr>
              <a:xfrm>
                <a:off x="3898481" y="1587336"/>
                <a:ext cx="1791072" cy="15675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Ozone lidar</a:t>
                </a:r>
              </a:p>
              <a:p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UAV operations</a:t>
                </a:r>
              </a:p>
              <a:p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O</a:t>
                </a:r>
                <a:r>
                  <a:rPr lang="en-US" sz="1200" baseline="-25000" dirty="0">
                    <a:solidFill>
                      <a:srgbClr val="002060"/>
                    </a:solidFill>
                    <a:latin typeface="Arial"/>
                    <a:cs typeface="Arial"/>
                  </a:rPr>
                  <a:t>3</a:t>
                </a:r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 sondes</a:t>
                </a:r>
              </a:p>
              <a:p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Pandora</a:t>
                </a:r>
              </a:p>
              <a:p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AERONET</a:t>
                </a:r>
              </a:p>
              <a:p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DEQ site</a:t>
                </a:r>
              </a:p>
              <a:p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8" name="Rectangular Callout 7">
                <a:extLst>
                  <a:ext uri="{FF2B5EF4-FFF2-40B4-BE49-F238E27FC236}">
                    <a16:creationId xmlns="" xmlns:a16="http://schemas.microsoft.com/office/drawing/2014/main" id="{E93340FB-53D6-5F47-B931-D9967A35CB81}"/>
                  </a:ext>
                </a:extLst>
              </p:cNvPr>
              <p:cNvSpPr/>
              <p:nvPr/>
            </p:nvSpPr>
            <p:spPr>
              <a:xfrm>
                <a:off x="7970653" y="2660076"/>
                <a:ext cx="1045865" cy="857803"/>
              </a:xfrm>
              <a:prstGeom prst="wedgeRectCallout">
                <a:avLst>
                  <a:gd name="adj1" fmla="val -69655"/>
                  <a:gd name="adj2" fmla="val -42731"/>
                </a:avLst>
              </a:prstGeom>
              <a:solidFill>
                <a:schemeClr val="bg1">
                  <a:alpha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Arial"/>
                  <a:cs typeface="Arial"/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A90E2340-DCBB-2E45-8FF3-B090D1FE651D}"/>
                  </a:ext>
                </a:extLst>
              </p:cNvPr>
              <p:cNvSpPr txBox="1"/>
              <p:nvPr/>
            </p:nvSpPr>
            <p:spPr>
              <a:xfrm>
                <a:off x="7937031" y="2624645"/>
                <a:ext cx="1220909" cy="9405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Ozone lidar</a:t>
                </a:r>
              </a:p>
              <a:p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Surface O</a:t>
                </a:r>
                <a:r>
                  <a:rPr lang="en-US" sz="1200" baseline="-25000" dirty="0">
                    <a:solidFill>
                      <a:srgbClr val="002060"/>
                    </a:solidFill>
                    <a:latin typeface="Arial"/>
                    <a:cs typeface="Arial"/>
                  </a:rPr>
                  <a:t>3</a:t>
                </a:r>
              </a:p>
              <a:p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O</a:t>
                </a:r>
                <a:r>
                  <a:rPr lang="en-US" sz="1200" baseline="-25000" dirty="0">
                    <a:solidFill>
                      <a:srgbClr val="002060"/>
                    </a:solidFill>
                    <a:latin typeface="Arial"/>
                    <a:cs typeface="Arial"/>
                  </a:rPr>
                  <a:t>3</a:t>
                </a:r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 sondes </a:t>
                </a:r>
              </a:p>
              <a:p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UAV</a:t>
                </a:r>
              </a:p>
            </p:txBody>
          </p:sp>
          <p:sp>
            <p:nvSpPr>
              <p:cNvPr id="10" name="Flowchart: Process 33">
                <a:extLst>
                  <a:ext uri="{FF2B5EF4-FFF2-40B4-BE49-F238E27FC236}">
                    <a16:creationId xmlns="" xmlns:a16="http://schemas.microsoft.com/office/drawing/2014/main" id="{1E9E1779-EA53-2849-948C-D5C3051DFD17}"/>
                  </a:ext>
                </a:extLst>
              </p:cNvPr>
              <p:cNvSpPr/>
              <p:nvPr/>
            </p:nvSpPr>
            <p:spPr>
              <a:xfrm>
                <a:off x="4000495" y="3718978"/>
                <a:ext cx="1589068" cy="863523"/>
              </a:xfrm>
              <a:prstGeom prst="flowChartProcess">
                <a:avLst/>
              </a:prstGeom>
              <a:solidFill>
                <a:schemeClr val="bg1">
                  <a:alpha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Other locations:</a:t>
                </a:r>
              </a:p>
              <a:p>
                <a:pPr algn="ctr"/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Additional fixed &amp;</a:t>
                </a:r>
              </a:p>
              <a:p>
                <a:pPr algn="ctr"/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Mobile in-situ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="" xmlns:a16="http://schemas.microsoft.com/office/drawing/2014/main" id="{41E16134-80C2-1F48-B3C0-AC483FF3DD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5130" t="58572" r="7824" b="8286"/>
              <a:stretch/>
            </p:blipFill>
            <p:spPr>
              <a:xfrm>
                <a:off x="7662770" y="654027"/>
                <a:ext cx="1245323" cy="82547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2" name="Picture 11">
                <a:extLst>
                  <a:ext uri="{FF2B5EF4-FFF2-40B4-BE49-F238E27FC236}">
                    <a16:creationId xmlns="" xmlns:a16="http://schemas.microsoft.com/office/drawing/2014/main" id="{79A22FB2-56E5-9A40-9F34-2580E6D45A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656" t="23158" r="7799" b="22315"/>
              <a:stretch/>
            </p:blipFill>
            <p:spPr>
              <a:xfrm>
                <a:off x="3963115" y="656984"/>
                <a:ext cx="1763311" cy="82885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2AD7F5E7-CF50-7444-9AB5-0E6855F11D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105" t="14492" r="57053" b="9158"/>
              <a:stretch/>
            </p:blipFill>
            <p:spPr>
              <a:xfrm>
                <a:off x="6863037" y="656984"/>
                <a:ext cx="792012" cy="83283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8108DC2A-B493-4D4B-B830-85BF77596875}"/>
                  </a:ext>
                </a:extLst>
              </p:cNvPr>
              <p:cNvSpPr txBox="1"/>
              <p:nvPr/>
            </p:nvSpPr>
            <p:spPr>
              <a:xfrm>
                <a:off x="4014769" y="360351"/>
                <a:ext cx="1431555" cy="3135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GSFC O</a:t>
                </a:r>
                <a:r>
                  <a:rPr lang="en-US" sz="1200" baseline="-25000" dirty="0">
                    <a:solidFill>
                      <a:srgbClr val="002060"/>
                    </a:solidFill>
                    <a:latin typeface="Arial"/>
                    <a:cs typeface="Arial"/>
                  </a:rPr>
                  <a:t>3 </a:t>
                </a:r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lidar</a:t>
                </a: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="" xmlns:a16="http://schemas.microsoft.com/office/drawing/2014/main" id="{AF2F9F7C-C29E-EF40-B173-56A9A485A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6020" y="656984"/>
                <a:ext cx="1116624" cy="822514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AAE2425B-BD2A-5C42-94DC-443574097874}"/>
                  </a:ext>
                </a:extLst>
              </p:cNvPr>
              <p:cNvSpPr txBox="1"/>
              <p:nvPr/>
            </p:nvSpPr>
            <p:spPr>
              <a:xfrm>
                <a:off x="5467214" y="364116"/>
                <a:ext cx="1468940" cy="3135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LaRC O</a:t>
                </a:r>
                <a:r>
                  <a:rPr lang="en-US" sz="1200" baseline="-25000" dirty="0">
                    <a:solidFill>
                      <a:srgbClr val="002060"/>
                    </a:solidFill>
                    <a:latin typeface="Arial"/>
                    <a:cs typeface="Arial"/>
                  </a:rPr>
                  <a:t>3 </a:t>
                </a:r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lidar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2DC47FA4-9D4F-AF45-96B8-66C3C11838DA}"/>
                  </a:ext>
                </a:extLst>
              </p:cNvPr>
              <p:cNvSpPr txBox="1"/>
              <p:nvPr/>
            </p:nvSpPr>
            <p:spPr>
              <a:xfrm>
                <a:off x="6872429" y="346297"/>
                <a:ext cx="820081" cy="4635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CBBT site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2742CCA0-C210-584F-AD7C-1A6976C70CD6}"/>
                  </a:ext>
                </a:extLst>
              </p:cNvPr>
              <p:cNvSpPr txBox="1"/>
              <p:nvPr/>
            </p:nvSpPr>
            <p:spPr>
              <a:xfrm>
                <a:off x="7717406" y="380399"/>
                <a:ext cx="1138362" cy="3135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UAV/drone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2EAE8519-2F1C-8D43-B5EC-25D0D21F4B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7875" t="8888" r="11125" b="17563"/>
              <a:stretch/>
            </p:blipFill>
            <p:spPr>
              <a:xfrm>
                <a:off x="6672108" y="4442023"/>
                <a:ext cx="2196226" cy="1489511"/>
              </a:xfrm>
              <a:prstGeom prst="rect">
                <a:avLst/>
              </a:prstGeom>
              <a:ln w="28575">
                <a:solidFill>
                  <a:srgbClr val="00B050"/>
                </a:solidFill>
              </a:ln>
            </p:spPr>
          </p:pic>
          <p:sp>
            <p:nvSpPr>
              <p:cNvPr id="20" name="Rectangular Callout 19">
                <a:extLst>
                  <a:ext uri="{FF2B5EF4-FFF2-40B4-BE49-F238E27FC236}">
                    <a16:creationId xmlns="" xmlns:a16="http://schemas.microsoft.com/office/drawing/2014/main" id="{6F2041BF-75F2-534E-9984-C007B2A47FB9}"/>
                  </a:ext>
                </a:extLst>
              </p:cNvPr>
              <p:cNvSpPr/>
              <p:nvPr/>
            </p:nvSpPr>
            <p:spPr>
              <a:xfrm>
                <a:off x="8012851" y="5333741"/>
                <a:ext cx="859918" cy="443029"/>
              </a:xfrm>
              <a:prstGeom prst="wedgeRectCallout">
                <a:avLst>
                  <a:gd name="adj1" fmla="val -34011"/>
                  <a:gd name="adj2" fmla="val -148941"/>
                </a:avLst>
              </a:prstGeom>
              <a:solidFill>
                <a:schemeClr val="bg1">
                  <a:alpha val="77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Lidar location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="" xmlns:a16="http://schemas.microsoft.com/office/drawing/2014/main" id="{73560FBF-9588-B04A-8AA4-014692E39AC3}"/>
                  </a:ext>
                </a:extLst>
              </p:cNvPr>
              <p:cNvSpPr txBox="1"/>
              <p:nvPr/>
            </p:nvSpPr>
            <p:spPr>
              <a:xfrm>
                <a:off x="6961362" y="4479513"/>
                <a:ext cx="717196" cy="3135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2060"/>
                    </a:solidFill>
                    <a:latin typeface="Arial"/>
                    <a:cs typeface="Arial"/>
                  </a:rPr>
                  <a:t>CBBT</a:t>
                </a: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E1DC5675-6B0D-604B-AD59-488465EF12D8}"/>
                </a:ext>
              </a:extLst>
            </p:cNvPr>
            <p:cNvSpPr/>
            <p:nvPr/>
          </p:nvSpPr>
          <p:spPr>
            <a:xfrm>
              <a:off x="6439274" y="1030488"/>
              <a:ext cx="5220043" cy="565049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160D8BC-36F1-B540-B570-BD94BD72C61B}"/>
              </a:ext>
            </a:extLst>
          </p:cNvPr>
          <p:cNvGrpSpPr/>
          <p:nvPr/>
        </p:nvGrpSpPr>
        <p:grpSpPr>
          <a:xfrm>
            <a:off x="5227131" y="642939"/>
            <a:ext cx="3579547" cy="3687081"/>
            <a:chOff x="510351" y="1065379"/>
            <a:chExt cx="3541184" cy="4557080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65B091E1-F515-E049-BEE6-0B44965A4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81" t="6524" b="33759"/>
            <a:stretch/>
          </p:blipFill>
          <p:spPr>
            <a:xfrm>
              <a:off x="534298" y="1070564"/>
              <a:ext cx="3265217" cy="455189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8A380788-F7DD-454E-94D5-2F431AB63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807"/>
            <a:stretch/>
          </p:blipFill>
          <p:spPr>
            <a:xfrm rot="16200000">
              <a:off x="1756700" y="3220730"/>
              <a:ext cx="4338109" cy="25156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F312F31A-07EC-B34D-B650-BD4B0754E8E3}"/>
                </a:ext>
              </a:extLst>
            </p:cNvPr>
            <p:cNvSpPr txBox="1"/>
            <p:nvPr/>
          </p:nvSpPr>
          <p:spPr>
            <a:xfrm>
              <a:off x="720722" y="2916083"/>
              <a:ext cx="1576616" cy="3693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  <a:latin typeface="Arial"/>
                  <a:cs typeface="Arial"/>
                </a:rPr>
                <a:t>NASA </a:t>
              </a:r>
              <a:r>
                <a:rPr lang="en-US" b="1" dirty="0" err="1">
                  <a:solidFill>
                    <a:srgbClr val="0070C0"/>
                  </a:solidFill>
                  <a:latin typeface="Arial"/>
                  <a:cs typeface="Arial"/>
                </a:rPr>
                <a:t>LaRC</a:t>
              </a:r>
              <a:endParaRPr lang="en-US" b="1" dirty="0">
                <a:solidFill>
                  <a:srgbClr val="0070C0"/>
                </a:solidFill>
                <a:latin typeface="Arial"/>
                <a:cs typeface="Arial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="" xmlns:a16="http://schemas.microsoft.com/office/drawing/2014/main" id="{05E344EF-978C-0843-ADE0-288D9E99ECAA}"/>
                </a:ext>
              </a:extLst>
            </p:cNvPr>
            <p:cNvCxnSpPr/>
            <p:nvPr/>
          </p:nvCxnSpPr>
          <p:spPr>
            <a:xfrm>
              <a:off x="2121574" y="3328250"/>
              <a:ext cx="702172" cy="1105903"/>
            </a:xfrm>
            <a:prstGeom prst="straightConnector1">
              <a:avLst/>
            </a:prstGeom>
            <a:ln w="38100">
              <a:tailEnd type="triangle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456494CE-79E2-3647-A066-AB3783F37B6B}"/>
                </a:ext>
              </a:extLst>
            </p:cNvPr>
            <p:cNvSpPr txBox="1"/>
            <p:nvPr/>
          </p:nvSpPr>
          <p:spPr>
            <a:xfrm>
              <a:off x="2060024" y="4954314"/>
              <a:ext cx="825272" cy="3693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Arial"/>
                  <a:cs typeface="Arial"/>
                </a:rPr>
                <a:t>CBBT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BE698836-5D0C-EF40-A076-BE34162F5336}"/>
                </a:ext>
              </a:extLst>
            </p:cNvPr>
            <p:cNvSpPr/>
            <p:nvPr/>
          </p:nvSpPr>
          <p:spPr>
            <a:xfrm flipH="1" flipV="1">
              <a:off x="2839214" y="4486917"/>
              <a:ext cx="117310" cy="118533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EA179FC4-FB98-FE4A-B27C-F935D25D74B7}"/>
                </a:ext>
              </a:extLst>
            </p:cNvPr>
            <p:cNvSpPr/>
            <p:nvPr/>
          </p:nvSpPr>
          <p:spPr>
            <a:xfrm flipH="1" flipV="1">
              <a:off x="3143440" y="4487496"/>
              <a:ext cx="117310" cy="11853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="" xmlns:a16="http://schemas.microsoft.com/office/drawing/2014/main" id="{A25D6728-F16B-A541-8285-704D9292ECB7}"/>
                </a:ext>
              </a:extLst>
            </p:cNvPr>
            <p:cNvCxnSpPr/>
            <p:nvPr/>
          </p:nvCxnSpPr>
          <p:spPr>
            <a:xfrm flipV="1">
              <a:off x="2869584" y="4583065"/>
              <a:ext cx="295276" cy="50514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DAC29590-9B2A-4243-B082-01EE94ABDFA1}"/>
                </a:ext>
              </a:extLst>
            </p:cNvPr>
            <p:cNvSpPr txBox="1"/>
            <p:nvPr/>
          </p:nvSpPr>
          <p:spPr>
            <a:xfrm>
              <a:off x="510351" y="1065379"/>
              <a:ext cx="2703945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Surface ozone, </a:t>
              </a:r>
              <a:r>
                <a:rPr lang="en-US" sz="2400" dirty="0" err="1"/>
                <a:t>ppbv</a:t>
              </a:r>
              <a:endParaRPr lang="en-US" sz="2400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C311CBBE-B84D-3148-B51E-C9E753891C30}"/>
              </a:ext>
            </a:extLst>
          </p:cNvPr>
          <p:cNvGrpSpPr/>
          <p:nvPr/>
        </p:nvGrpSpPr>
        <p:grpSpPr>
          <a:xfrm>
            <a:off x="4805186" y="4103569"/>
            <a:ext cx="4257442" cy="2673543"/>
            <a:chOff x="4123205" y="1054196"/>
            <a:chExt cx="5116898" cy="4075123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D3E7BD1F-4E9B-E246-8418-A6BC76CEF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3205" y="1399046"/>
              <a:ext cx="4886936" cy="373027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22D831BA-5B71-CB40-AC2C-16068A52F022}"/>
                </a:ext>
              </a:extLst>
            </p:cNvPr>
            <p:cNvSpPr txBox="1"/>
            <p:nvPr/>
          </p:nvSpPr>
          <p:spPr>
            <a:xfrm>
              <a:off x="5322787" y="1844476"/>
              <a:ext cx="1059923" cy="57453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Arial"/>
                  <a:cs typeface="Arial"/>
                </a:rPr>
                <a:t>CBBT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="" xmlns:a16="http://schemas.microsoft.com/office/drawing/2014/main" id="{25F0C58B-15FA-3A4B-909E-927DC7E05043}"/>
                </a:ext>
              </a:extLst>
            </p:cNvPr>
            <p:cNvCxnSpPr/>
            <p:nvPr/>
          </p:nvCxnSpPr>
          <p:spPr>
            <a:xfrm>
              <a:off x="6408438" y="2193869"/>
              <a:ext cx="374650" cy="358413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EE0D9155-1C0E-8346-9460-E69DA9A3D325}"/>
                </a:ext>
              </a:extLst>
            </p:cNvPr>
            <p:cNvSpPr txBox="1"/>
            <p:nvPr/>
          </p:nvSpPr>
          <p:spPr>
            <a:xfrm>
              <a:off x="4267889" y="1054196"/>
              <a:ext cx="4972214" cy="5629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Surface ozone forecast 48 </a:t>
              </a:r>
              <a:r>
                <a:rPr lang="en-US" dirty="0" err="1"/>
                <a:t>hr</a:t>
              </a:r>
              <a:r>
                <a:rPr lang="en-US" dirty="0"/>
                <a:t> time series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B5AF260D-5E11-CF4F-ACD4-4EEEC99C6AB3}"/>
                </a:ext>
              </a:extLst>
            </p:cNvPr>
            <p:cNvSpPr txBox="1"/>
            <p:nvPr/>
          </p:nvSpPr>
          <p:spPr>
            <a:xfrm>
              <a:off x="4653454" y="2757903"/>
              <a:ext cx="1576615" cy="985163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  <a:latin typeface="Arial"/>
                  <a:cs typeface="Arial"/>
                </a:rPr>
                <a:t>NASA </a:t>
              </a:r>
              <a:r>
                <a:rPr lang="en-US" b="1" dirty="0" err="1">
                  <a:solidFill>
                    <a:srgbClr val="0070C0"/>
                  </a:solidFill>
                  <a:latin typeface="Arial"/>
                  <a:cs typeface="Arial"/>
                </a:rPr>
                <a:t>LaRC</a:t>
              </a:r>
              <a:endParaRPr lang="en-US" b="1" dirty="0">
                <a:solidFill>
                  <a:srgbClr val="0070C0"/>
                </a:solidFill>
                <a:latin typeface="Arial"/>
                <a:cs typeface="Arial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="" xmlns:a16="http://schemas.microsoft.com/office/drawing/2014/main" id="{489EFD67-3983-D04B-9F56-7807869037E2}"/>
                </a:ext>
              </a:extLst>
            </p:cNvPr>
            <p:cNvCxnSpPr>
              <a:cxnSpLocks/>
              <a:stCxn id="37" idx="3"/>
            </p:cNvCxnSpPr>
            <p:nvPr/>
          </p:nvCxnSpPr>
          <p:spPr>
            <a:xfrm>
              <a:off x="6230069" y="3250485"/>
              <a:ext cx="523927" cy="27752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Picture 41" descr="OWLEWTSpicturesV2_ID3 (dragged).pdf">
            <a:extLst>
              <a:ext uri="{FF2B5EF4-FFF2-40B4-BE49-F238E27FC236}">
                <a16:creationId xmlns="" xmlns:a16="http://schemas.microsoft.com/office/drawing/2014/main" id="{0C21E491-43E5-B449-8704-14022A905B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5" t="33684" r="21004" b="40230"/>
          <a:stretch/>
        </p:blipFill>
        <p:spPr>
          <a:xfrm>
            <a:off x="6378005" y="2155"/>
            <a:ext cx="2486614" cy="592049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2BBEB95E-292E-7C47-9B5F-4AB57F6FCEA3}"/>
              </a:ext>
            </a:extLst>
          </p:cNvPr>
          <p:cNvSpPr txBox="1"/>
          <p:nvPr/>
        </p:nvSpPr>
        <p:spPr>
          <a:xfrm>
            <a:off x="134498" y="84664"/>
            <a:ext cx="6140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Map of Measurements &amp; Forecast July 21, 2107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DED68E0D-B3F6-6545-9D24-663DE04C479E}"/>
              </a:ext>
            </a:extLst>
          </p:cNvPr>
          <p:cNvSpPr txBox="1"/>
          <p:nvPr/>
        </p:nvSpPr>
        <p:spPr>
          <a:xfrm>
            <a:off x="4805186" y="6671359"/>
            <a:ext cx="42871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NOAA National Guidance Digital Database http://</a:t>
            </a:r>
            <a:r>
              <a:rPr lang="en-US" sz="1100" dirty="0" err="1"/>
              <a:t>airquality.weather.gov</a:t>
            </a:r>
            <a:endParaRPr lang="en-US" sz="1100" dirty="0"/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BE57DF9E-6536-2442-9934-0E04F279E7F5}"/>
              </a:ext>
            </a:extLst>
          </p:cNvPr>
          <p:cNvSpPr txBox="1"/>
          <p:nvPr/>
        </p:nvSpPr>
        <p:spPr>
          <a:xfrm>
            <a:off x="112639" y="6169213"/>
            <a:ext cx="4790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Sullivan, J., et al.,  The Ozone Water-Land Environmental Transition Study (OWLETS): An Innovative Strategy for Understanding Chesapeake Bay Pollution Events, submitted to BAMS, March 2018.</a:t>
            </a:r>
          </a:p>
        </p:txBody>
      </p:sp>
    </p:spTree>
    <p:extLst>
      <p:ext uri="{BB962C8B-B14F-4D97-AF65-F5344CB8AC3E}">
        <p14:creationId xmlns:p14="http://schemas.microsoft.com/office/powerpoint/2010/main" val="3032995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7513"/>
            <a:ext cx="8023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Mobile car in-situ measurements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274678" y="836288"/>
            <a:ext cx="7395390" cy="5775607"/>
            <a:chOff x="6032931" y="1394700"/>
            <a:chExt cx="6131670" cy="4637132"/>
          </a:xfrm>
        </p:grpSpPr>
        <p:grpSp>
          <p:nvGrpSpPr>
            <p:cNvPr id="5" name="Group 4"/>
            <p:cNvGrpSpPr/>
            <p:nvPr/>
          </p:nvGrpSpPr>
          <p:grpSpPr>
            <a:xfrm>
              <a:off x="6032931" y="1394700"/>
              <a:ext cx="6131670" cy="4637132"/>
              <a:chOff x="5831845" y="1458868"/>
              <a:chExt cx="6131670" cy="463713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6215376" y="1458868"/>
                <a:ext cx="57481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Example car in-situ ozone sensor data segment from July 21 </a:t>
                </a:r>
              </a:p>
            </p:txBody>
          </p:sp>
          <p:cxnSp>
            <p:nvCxnSpPr>
              <p:cNvPr id="7" name="Straight Arrow Connector 6"/>
              <p:cNvCxnSpPr/>
              <p:nvPr/>
            </p:nvCxnSpPr>
            <p:spPr>
              <a:xfrm flipH="1" flipV="1">
                <a:off x="9531459" y="2239505"/>
                <a:ext cx="247972" cy="183607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9678691" y="2334619"/>
                <a:ext cx="10504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CBBT site</a:t>
                </a: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/>
              <a:srcRect l="72835" t="4094" r="4885" b="49824"/>
              <a:stretch/>
            </p:blipFill>
            <p:spPr>
              <a:xfrm>
                <a:off x="5831845" y="1719456"/>
                <a:ext cx="5642854" cy="4376544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36607" y="4275731"/>
                <a:ext cx="1185000" cy="1661724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9937267" y="2662071"/>
                <a:ext cx="10504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CBBT site</a:t>
                </a: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H="1" flipV="1">
                <a:off x="9655445" y="2574956"/>
                <a:ext cx="258576" cy="174231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7661460" y="1655288"/>
              <a:ext cx="2572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Caution: preliminary data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8606" y="3292986"/>
            <a:ext cx="16069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 </a:t>
            </a:r>
          </a:p>
          <a:p>
            <a:r>
              <a:rPr lang="en-US" dirty="0"/>
              <a:t>in-situ</a:t>
            </a:r>
          </a:p>
          <a:p>
            <a:r>
              <a:rPr lang="en-US" dirty="0"/>
              <a:t>ozone </a:t>
            </a:r>
          </a:p>
          <a:p>
            <a:r>
              <a:rPr lang="en-US" dirty="0"/>
              <a:t>sensor </a:t>
            </a:r>
          </a:p>
          <a:p>
            <a:r>
              <a:rPr lang="en-US" dirty="0"/>
              <a:t>configuration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9" y="4761654"/>
            <a:ext cx="3190391" cy="20240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360673" y="4088653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 #1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00969" y="4795341"/>
            <a:ext cx="78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 #2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14185" y="4745509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July 21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183" y="2642348"/>
            <a:ext cx="2324014" cy="13072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803703" y="6613942"/>
            <a:ext cx="5109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OWLETS activities supported by </a:t>
            </a:r>
            <a:r>
              <a:rPr lang="en-US" sz="1200" i="1" dirty="0" err="1"/>
              <a:t>LaRC</a:t>
            </a:r>
            <a:r>
              <a:rPr lang="en-US" sz="1200" i="1" dirty="0"/>
              <a:t> TEMPO Student Collaboration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ACD99C03-FB34-EA40-94DB-EF77D453EF4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227" t="14001" r="15131" b="22571"/>
          <a:stretch/>
        </p:blipFill>
        <p:spPr>
          <a:xfrm>
            <a:off x="119349" y="878861"/>
            <a:ext cx="1203405" cy="1055952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cxnSp>
        <p:nvCxnSpPr>
          <p:cNvPr id="27" name="Elbow Connector 26">
            <a:extLst>
              <a:ext uri="{FF2B5EF4-FFF2-40B4-BE49-F238E27FC236}">
                <a16:creationId xmlns="" xmlns:a16="http://schemas.microsoft.com/office/drawing/2014/main" id="{34AD285F-671C-8F4E-8C75-5E4C7EA2294B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4328" y="2525051"/>
            <a:ext cx="1756585" cy="576110"/>
          </a:xfrm>
          <a:prstGeom prst="bentConnector3">
            <a:avLst>
              <a:gd name="adj1" fmla="val 81376"/>
            </a:avLst>
          </a:prstGeom>
          <a:ln w="317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OWLEWTSpicturesV2_ID3 (dragged).pdf">
            <a:extLst>
              <a:ext uri="{FF2B5EF4-FFF2-40B4-BE49-F238E27FC236}">
                <a16:creationId xmlns="" xmlns:a16="http://schemas.microsoft.com/office/drawing/2014/main" id="{FF549E5A-55F3-8B41-897E-DABF6340380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5" t="33684" r="21004" b="40230"/>
          <a:stretch/>
        </p:blipFill>
        <p:spPr>
          <a:xfrm>
            <a:off x="6392150" y="52259"/>
            <a:ext cx="2688358" cy="62865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E54E79C6-3ADC-AD4B-AF2F-A871C31A552C}"/>
              </a:ext>
            </a:extLst>
          </p:cNvPr>
          <p:cNvSpPr/>
          <p:nvPr/>
        </p:nvSpPr>
        <p:spPr>
          <a:xfrm>
            <a:off x="6203661" y="629325"/>
            <a:ext cx="31531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u="sng" dirty="0"/>
              <a:t>O</a:t>
            </a:r>
            <a:r>
              <a:rPr lang="en-US" sz="1000" b="1" dirty="0"/>
              <a:t>zone </a:t>
            </a:r>
            <a:r>
              <a:rPr lang="en-US" sz="1000" b="1" u="sng" dirty="0"/>
              <a:t>W</a:t>
            </a:r>
            <a:r>
              <a:rPr lang="en-US" sz="1000" b="1" dirty="0"/>
              <a:t>ater </a:t>
            </a:r>
            <a:r>
              <a:rPr lang="en-US" sz="1000" b="1" u="sng" dirty="0"/>
              <a:t>L</a:t>
            </a:r>
            <a:r>
              <a:rPr lang="en-US" sz="1000" b="1" dirty="0"/>
              <a:t>and </a:t>
            </a:r>
            <a:r>
              <a:rPr lang="en-US" sz="1000" b="1" u="sng" dirty="0"/>
              <a:t>E</a:t>
            </a:r>
            <a:r>
              <a:rPr lang="en-US" sz="1000" b="1" dirty="0"/>
              <a:t>nvironmental </a:t>
            </a:r>
            <a:r>
              <a:rPr lang="en-US" sz="1000" b="1" u="sng" dirty="0"/>
              <a:t>T</a:t>
            </a:r>
            <a:r>
              <a:rPr lang="en-US" sz="1000" b="1" dirty="0"/>
              <a:t>ransition </a:t>
            </a:r>
            <a:r>
              <a:rPr lang="en-US" sz="1000" b="1" u="sng" dirty="0"/>
              <a:t>S</a:t>
            </a:r>
            <a:r>
              <a:rPr lang="en-US" sz="1000" b="1" dirty="0"/>
              <a:t>tudy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030747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38206" y="148318"/>
            <a:ext cx="5929814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UAV in-situ ozone measurements</a:t>
            </a: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57" y="1427566"/>
            <a:ext cx="4189573" cy="31406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049" y="4152549"/>
            <a:ext cx="51513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UAV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29" y="820427"/>
            <a:ext cx="4195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11893"/>
                </a:solidFill>
              </a:rPr>
              <a:t>CBBT site with UAV in foreground and</a:t>
            </a:r>
          </a:p>
          <a:p>
            <a:r>
              <a:rPr lang="en-US" b="1" dirty="0">
                <a:solidFill>
                  <a:srgbClr val="011893"/>
                </a:solidFill>
              </a:rPr>
              <a:t>a ship about to pass through channel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970886" y="4835191"/>
            <a:ext cx="29315" cy="15817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3128404" y="1880088"/>
            <a:ext cx="5931260" cy="4415682"/>
            <a:chOff x="5745567" y="1645704"/>
            <a:chExt cx="6013614" cy="3946786"/>
          </a:xfrm>
        </p:grpSpPr>
        <p:sp>
          <p:nvSpPr>
            <p:cNvPr id="10" name="TextBox 9"/>
            <p:cNvSpPr txBox="1"/>
            <p:nvPr/>
          </p:nvSpPr>
          <p:spPr>
            <a:xfrm>
              <a:off x="6476142" y="1645704"/>
              <a:ext cx="5156951" cy="3576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11893"/>
                  </a:solidFill>
                </a:rPr>
                <a:t>UAV August 1 flight from the CBBT third island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45567" y="2030140"/>
              <a:ext cx="6013614" cy="35623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02058" y="3941625"/>
              <a:ext cx="1046485" cy="146748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928776" y="2406033"/>
              <a:ext cx="10134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Ship channel 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O</a:t>
              </a:r>
              <a:r>
                <a:rPr lang="en-US" sz="1200" baseline="-25000" dirty="0">
                  <a:solidFill>
                    <a:schemeClr val="bg1"/>
                  </a:solidFill>
                </a:rPr>
                <a:t>3</a:t>
              </a:r>
              <a:r>
                <a:rPr lang="en-US" sz="1200" dirty="0">
                  <a:solidFill>
                    <a:schemeClr val="bg1"/>
                  </a:solidFill>
                </a:rPr>
                <a:t> titration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7249178" y="3257824"/>
              <a:ext cx="2809921" cy="588731"/>
            </a:xfrm>
            <a:prstGeom prst="straightConnector1">
              <a:avLst/>
            </a:prstGeom>
            <a:ln w="635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317605" y="1946776"/>
              <a:ext cx="25727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Caution: preliminary data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7620530" y="3581656"/>
              <a:ext cx="44502" cy="1035693"/>
            </a:xfrm>
            <a:prstGeom prst="straightConnector1">
              <a:avLst/>
            </a:prstGeom>
            <a:ln w="635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597250" y="3761507"/>
              <a:ext cx="6687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~200 m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altitude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428944" y="3552189"/>
              <a:ext cx="8111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~1 km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horizontal</a:t>
              </a:r>
            </a:p>
          </p:txBody>
        </p:sp>
        <p:sp>
          <p:nvSpPr>
            <p:cNvPr id="19" name="Right Brace 18"/>
            <p:cNvSpPr/>
            <p:nvPr/>
          </p:nvSpPr>
          <p:spPr>
            <a:xfrm rot="15668000">
              <a:off x="9459284" y="2492178"/>
              <a:ext cx="79064" cy="885148"/>
            </a:xfrm>
            <a:prstGeom prst="righ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996987" y="6573521"/>
            <a:ext cx="76730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OWLETS UAV/Drone activities supported by NASA’s Science Innovation Fund  and </a:t>
            </a:r>
            <a:r>
              <a:rPr lang="en-US" sz="1200" i="1" dirty="0" err="1"/>
              <a:t>LaRC</a:t>
            </a:r>
            <a:r>
              <a:rPr lang="en-US" sz="1200" i="1" dirty="0"/>
              <a:t> TEMPO Student Collaboration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B1087304-AA20-C841-9CE6-59A95CAE74D3}"/>
              </a:ext>
            </a:extLst>
          </p:cNvPr>
          <p:cNvGrpSpPr/>
          <p:nvPr/>
        </p:nvGrpSpPr>
        <p:grpSpPr>
          <a:xfrm>
            <a:off x="6203661" y="52259"/>
            <a:ext cx="3153134" cy="823287"/>
            <a:chOff x="6203661" y="52259"/>
            <a:chExt cx="3153134" cy="823287"/>
          </a:xfrm>
        </p:grpSpPr>
        <p:pic>
          <p:nvPicPr>
            <p:cNvPr id="25" name="Picture 24" descr="OWLEWTSpicturesV2_ID3 (dragged).pdf">
              <a:extLst>
                <a:ext uri="{FF2B5EF4-FFF2-40B4-BE49-F238E27FC236}">
                  <a16:creationId xmlns="" xmlns:a16="http://schemas.microsoft.com/office/drawing/2014/main" id="{B34BE2BE-77D5-F843-9E63-15817861DA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45" t="33684" r="21004" b="40230"/>
            <a:stretch/>
          </p:blipFill>
          <p:spPr>
            <a:xfrm>
              <a:off x="6392150" y="52259"/>
              <a:ext cx="2688358" cy="6286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C46AC637-0A4B-4A4C-97B7-0A4D7FCD3081}"/>
                </a:ext>
              </a:extLst>
            </p:cNvPr>
            <p:cNvSpPr/>
            <p:nvPr/>
          </p:nvSpPr>
          <p:spPr>
            <a:xfrm>
              <a:off x="6203661" y="629325"/>
              <a:ext cx="315313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u="sng" dirty="0"/>
                <a:t>O</a:t>
              </a:r>
              <a:r>
                <a:rPr lang="en-US" sz="1000" b="1" dirty="0"/>
                <a:t>zone </a:t>
              </a:r>
              <a:r>
                <a:rPr lang="en-US" sz="1000" b="1" u="sng" dirty="0"/>
                <a:t>W</a:t>
              </a:r>
              <a:r>
                <a:rPr lang="en-US" sz="1000" b="1" dirty="0"/>
                <a:t>ater </a:t>
              </a:r>
              <a:r>
                <a:rPr lang="en-US" sz="1000" b="1" u="sng" dirty="0"/>
                <a:t>L</a:t>
              </a:r>
              <a:r>
                <a:rPr lang="en-US" sz="1000" b="1" dirty="0"/>
                <a:t>and </a:t>
              </a:r>
              <a:r>
                <a:rPr lang="en-US" sz="1000" b="1" u="sng" dirty="0"/>
                <a:t>E</a:t>
              </a:r>
              <a:r>
                <a:rPr lang="en-US" sz="1000" b="1" dirty="0"/>
                <a:t>nvironmental </a:t>
              </a:r>
              <a:r>
                <a:rPr lang="en-US" sz="1000" b="1" u="sng" dirty="0"/>
                <a:t>T</a:t>
              </a:r>
              <a:r>
                <a:rPr lang="en-US" sz="1000" b="1" dirty="0"/>
                <a:t>ransition </a:t>
              </a:r>
              <a:r>
                <a:rPr lang="en-US" sz="1000" b="1" u="sng" dirty="0"/>
                <a:t>S</a:t>
              </a:r>
              <a:r>
                <a:rPr lang="en-US" sz="1000" b="1" dirty="0"/>
                <a:t>tudy</a:t>
              </a:r>
              <a:endParaRPr lang="en-US" sz="1000" dirty="0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48919244-25C9-E646-9339-7E93DB5BA7AF}"/>
              </a:ext>
            </a:extLst>
          </p:cNvPr>
          <p:cNvSpPr/>
          <p:nvPr/>
        </p:nvSpPr>
        <p:spPr>
          <a:xfrm>
            <a:off x="97010" y="4763771"/>
            <a:ext cx="302090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Gronoff</a:t>
            </a:r>
            <a:r>
              <a:rPr lang="en-US" sz="14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G., et al,  A Method for Observing Near Range Point Source Induced O3 Titration Events Using Co-located Lidar and Pandora measurements, submitted to Atmospheric Measurement Techniques, April 2018.</a:t>
            </a:r>
          </a:p>
        </p:txBody>
      </p:sp>
    </p:spTree>
    <p:extLst>
      <p:ext uri="{BB962C8B-B14F-4D97-AF65-F5344CB8AC3E}">
        <p14:creationId xmlns:p14="http://schemas.microsoft.com/office/powerpoint/2010/main" val="241143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88B801-DE2A-F949-B2CD-55BB2C913218}"/>
              </a:ext>
            </a:extLst>
          </p:cNvPr>
          <p:cNvSpPr txBox="1">
            <a:spLocks/>
          </p:cNvSpPr>
          <p:nvPr/>
        </p:nvSpPr>
        <p:spPr>
          <a:xfrm>
            <a:off x="3830289" y="163809"/>
            <a:ext cx="4620976" cy="76613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Validation of new near-field </a:t>
            </a:r>
          </a:p>
          <a:p>
            <a:r>
              <a:rPr lang="en-US" sz="2800" b="1" dirty="0"/>
              <a:t>receiver (0.12 to 1.5 km)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CDB6E3-E928-8E4C-BB14-08A61630CA4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r="22808"/>
          <a:stretch/>
        </p:blipFill>
        <p:spPr>
          <a:xfrm>
            <a:off x="6402647" y="2003182"/>
            <a:ext cx="2862437" cy="2252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2478022-3EC3-4242-8C7E-2069AB8CCC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r="41795"/>
          <a:stretch/>
        </p:blipFill>
        <p:spPr>
          <a:xfrm>
            <a:off x="7264559" y="4440869"/>
            <a:ext cx="1550845" cy="22209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671600-A34D-834B-862C-8FC871738761}"/>
              </a:ext>
            </a:extLst>
          </p:cNvPr>
          <p:cNvSpPr txBox="1"/>
          <p:nvPr/>
        </p:nvSpPr>
        <p:spPr>
          <a:xfrm>
            <a:off x="6965565" y="1136715"/>
            <a:ext cx="2217658" cy="923330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Small diameter Fiber </a:t>
            </a:r>
          </a:p>
          <a:p>
            <a:r>
              <a:rPr lang="en-US" b="1" dirty="0"/>
              <a:t>coupled 90-deg off </a:t>
            </a:r>
          </a:p>
          <a:p>
            <a:r>
              <a:rPr lang="en-US" b="1" dirty="0"/>
              <a:t>axis parabola</a:t>
            </a: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42ED560A-A837-E046-8265-132327594713}"/>
              </a:ext>
            </a:extLst>
          </p:cNvPr>
          <p:cNvGrpSpPr/>
          <p:nvPr/>
        </p:nvGrpSpPr>
        <p:grpSpPr>
          <a:xfrm>
            <a:off x="-12879" y="1242502"/>
            <a:ext cx="6827038" cy="4531150"/>
            <a:chOff x="4731571" y="1507505"/>
            <a:chExt cx="7070997" cy="4642165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8DA4D037-4E6A-8041-8F27-01E07588ED56}"/>
                </a:ext>
              </a:extLst>
            </p:cNvPr>
            <p:cNvGrpSpPr/>
            <p:nvPr/>
          </p:nvGrpSpPr>
          <p:grpSpPr>
            <a:xfrm>
              <a:off x="4731571" y="1788106"/>
              <a:ext cx="7070997" cy="4361564"/>
              <a:chOff x="563388" y="1289236"/>
              <a:chExt cx="7884067" cy="4434066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="" xmlns:a16="http://schemas.microsoft.com/office/drawing/2014/main" id="{F358C990-C334-5146-AC2B-9819827A1DF0}"/>
                  </a:ext>
                </a:extLst>
              </p:cNvPr>
              <p:cNvGrpSpPr/>
              <p:nvPr/>
            </p:nvGrpSpPr>
            <p:grpSpPr>
              <a:xfrm>
                <a:off x="563388" y="1289236"/>
                <a:ext cx="7884067" cy="4434066"/>
                <a:chOff x="3535441" y="1257814"/>
                <a:chExt cx="7884067" cy="4434066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="" xmlns:a16="http://schemas.microsoft.com/office/drawing/2014/main" id="{E8C11DE8-C439-E140-A6A3-8FC1DFF859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3248" y="1257814"/>
                  <a:ext cx="7471178" cy="4322807"/>
                </a:xfrm>
                <a:prstGeom prst="rect">
                  <a:avLst/>
                </a:prstGeom>
              </p:spPr>
            </p:pic>
            <p:sp>
              <p:nvSpPr>
                <p:cNvPr id="10" name="TextBox 9">
                  <a:extLst>
                    <a:ext uri="{FF2B5EF4-FFF2-40B4-BE49-F238E27FC236}">
                      <a16:creationId xmlns="" xmlns:a16="http://schemas.microsoft.com/office/drawing/2014/main" id="{11B26966-240A-4E48-AE47-B0CE57C3A424}"/>
                    </a:ext>
                  </a:extLst>
                </p:cNvPr>
                <p:cNvSpPr txBox="1"/>
                <p:nvPr/>
              </p:nvSpPr>
              <p:spPr>
                <a:xfrm>
                  <a:off x="10545358" y="5288561"/>
                  <a:ext cx="87415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/>
                    <a:t>UAV data</a:t>
                  </a:r>
                </a:p>
              </p:txBody>
            </p:sp>
            <p:pic>
              <p:nvPicPr>
                <p:cNvPr id="11" name="Picture 10">
                  <a:extLst>
                    <a:ext uri="{FF2B5EF4-FFF2-40B4-BE49-F238E27FC236}">
                      <a16:creationId xmlns="" xmlns:a16="http://schemas.microsoft.com/office/drawing/2014/main" id="{F2C329C6-F5E3-464F-851D-BD2E87A6E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88" t="5922" r="7353" b="6865"/>
                <a:stretch/>
              </p:blipFill>
              <p:spPr>
                <a:xfrm>
                  <a:off x="4366605" y="1584251"/>
                  <a:ext cx="6174493" cy="3617732"/>
                </a:xfrm>
                <a:prstGeom prst="rect">
                  <a:avLst/>
                </a:prstGeom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="" xmlns:a16="http://schemas.microsoft.com/office/drawing/2014/main" id="{CEAD6643-145B-8345-A52C-5C84FE4AAE4E}"/>
                    </a:ext>
                  </a:extLst>
                </p:cNvPr>
                <p:cNvSpPr/>
                <p:nvPr/>
              </p:nvSpPr>
              <p:spPr>
                <a:xfrm>
                  <a:off x="6830815" y="5470469"/>
                  <a:ext cx="1330346" cy="1350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" name="Group 12">
                  <a:extLst>
                    <a:ext uri="{FF2B5EF4-FFF2-40B4-BE49-F238E27FC236}">
                      <a16:creationId xmlns="" xmlns:a16="http://schemas.microsoft.com/office/drawing/2014/main" id="{E6325085-773E-EF4A-A56C-8F3280B31AA6}"/>
                    </a:ext>
                  </a:extLst>
                </p:cNvPr>
                <p:cNvGrpSpPr/>
                <p:nvPr/>
              </p:nvGrpSpPr>
              <p:grpSpPr>
                <a:xfrm>
                  <a:off x="4498071" y="5299835"/>
                  <a:ext cx="6122196" cy="392045"/>
                  <a:chOff x="4498071" y="5299835"/>
                  <a:chExt cx="6122196" cy="392045"/>
                </a:xfrm>
              </p:grpSpPr>
              <p:grpSp>
                <p:nvGrpSpPr>
                  <p:cNvPr id="26" name="Group 25">
                    <a:extLst>
                      <a:ext uri="{FF2B5EF4-FFF2-40B4-BE49-F238E27FC236}">
                        <a16:creationId xmlns="" xmlns:a16="http://schemas.microsoft.com/office/drawing/2014/main" id="{9476D400-05CF-714E-A11C-36D6C814582A}"/>
                      </a:ext>
                    </a:extLst>
                  </p:cNvPr>
                  <p:cNvGrpSpPr/>
                  <p:nvPr/>
                </p:nvGrpSpPr>
                <p:grpSpPr>
                  <a:xfrm>
                    <a:off x="4498071" y="5299835"/>
                    <a:ext cx="6122196" cy="163259"/>
                    <a:chOff x="4498071" y="5299835"/>
                    <a:chExt cx="6122196" cy="163259"/>
                  </a:xfrm>
                </p:grpSpPr>
                <p:pic>
                  <p:nvPicPr>
                    <p:cNvPr id="28" name="Picture 27">
                      <a:extLst>
                        <a:ext uri="{FF2B5EF4-FFF2-40B4-BE49-F238E27FC236}">
                          <a16:creationId xmlns="" xmlns:a16="http://schemas.microsoft.com/office/drawing/2014/main" id="{6577BC04-1048-E646-A666-B853E0E293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" r="48115" b="-2"/>
                    <a:stretch/>
                  </p:blipFill>
                  <p:spPr>
                    <a:xfrm>
                      <a:off x="4498071" y="5301169"/>
                      <a:ext cx="2983817" cy="16192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9" name="Picture 28">
                      <a:extLst>
                        <a:ext uri="{FF2B5EF4-FFF2-40B4-BE49-F238E27FC236}">
                          <a16:creationId xmlns="" xmlns:a16="http://schemas.microsoft.com/office/drawing/2014/main" id="{B8FC8D27-F9EA-094B-A179-0A4B898FB47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1398" t="1" r="20989" b="-2"/>
                    <a:stretch/>
                  </p:blipFill>
                  <p:spPr>
                    <a:xfrm>
                      <a:off x="7453852" y="5301169"/>
                      <a:ext cx="1980662" cy="16192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0" name="Picture 29">
                      <a:extLst>
                        <a:ext uri="{FF2B5EF4-FFF2-40B4-BE49-F238E27FC236}">
                          <a16:creationId xmlns="" xmlns:a16="http://schemas.microsoft.com/office/drawing/2014/main" id="{99A3E269-AECC-624D-8564-5BC27C56A39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9609" t="1" b="-2"/>
                    <a:stretch/>
                  </p:blipFill>
                  <p:spPr>
                    <a:xfrm>
                      <a:off x="9442575" y="5299835"/>
                      <a:ext cx="1177692" cy="16192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27" name="TextBox 26">
                    <a:extLst>
                      <a:ext uri="{FF2B5EF4-FFF2-40B4-BE49-F238E27FC236}">
                        <a16:creationId xmlns="" xmlns:a16="http://schemas.microsoft.com/office/drawing/2014/main" id="{82D6460C-E8CE-0645-94A5-56ABAB460E9B}"/>
                      </a:ext>
                    </a:extLst>
                  </p:cNvPr>
                  <p:cNvSpPr txBox="1"/>
                  <p:nvPr/>
                </p:nvSpPr>
                <p:spPr>
                  <a:xfrm>
                    <a:off x="6851182" y="5384103"/>
                    <a:ext cx="152054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b="1" dirty="0"/>
                      <a:t>Local Time [hour]</a:t>
                    </a:r>
                  </a:p>
                </p:txBody>
              </p:sp>
            </p:grpSp>
            <p:cxnSp>
              <p:nvCxnSpPr>
                <p:cNvPr id="14" name="Straight Arrow Connector 13">
                  <a:extLst>
                    <a:ext uri="{FF2B5EF4-FFF2-40B4-BE49-F238E27FC236}">
                      <a16:creationId xmlns="" xmlns:a16="http://schemas.microsoft.com/office/drawing/2014/main" id="{869C5F86-6E9D-D942-A00F-65C22AE4337B}"/>
                    </a:ext>
                  </a:extLst>
                </p:cNvPr>
                <p:cNvCxnSpPr/>
                <p:nvPr/>
              </p:nvCxnSpPr>
              <p:spPr>
                <a:xfrm flipH="1" flipV="1">
                  <a:off x="8474621" y="1943574"/>
                  <a:ext cx="288291" cy="15168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>
                  <a:extLst>
                    <a:ext uri="{FF2B5EF4-FFF2-40B4-BE49-F238E27FC236}">
                      <a16:creationId xmlns="" xmlns:a16="http://schemas.microsoft.com/office/drawing/2014/main" id="{8C22843C-B7BB-7A41-B2DE-FCD30915B6D8}"/>
                    </a:ext>
                  </a:extLst>
                </p:cNvPr>
                <p:cNvSpPr txBox="1"/>
                <p:nvPr/>
              </p:nvSpPr>
              <p:spPr>
                <a:xfrm>
                  <a:off x="5165874" y="1844835"/>
                  <a:ext cx="68800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err="1"/>
                    <a:t>Sonde</a:t>
                  </a:r>
                  <a:r>
                    <a:rPr lang="en-US" sz="1400" b="1" dirty="0"/>
                    <a:t> </a:t>
                  </a:r>
                </a:p>
                <a:p>
                  <a:r>
                    <a:rPr lang="en-US" sz="1400" b="1" dirty="0"/>
                    <a:t>data</a:t>
                  </a:r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="" xmlns:a16="http://schemas.microsoft.com/office/drawing/2014/main" id="{60DCE404-1F6A-6D48-B049-DF94C253854A}"/>
                    </a:ext>
                  </a:extLst>
                </p:cNvPr>
                <p:cNvCxnSpPr/>
                <p:nvPr/>
              </p:nvCxnSpPr>
              <p:spPr>
                <a:xfrm flipH="1" flipV="1">
                  <a:off x="5634257" y="2109193"/>
                  <a:ext cx="288291" cy="15168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>
                  <a:extLst>
                    <a:ext uri="{FF2B5EF4-FFF2-40B4-BE49-F238E27FC236}">
                      <a16:creationId xmlns="" xmlns:a16="http://schemas.microsoft.com/office/drawing/2014/main" id="{634BF02D-F450-2F4B-8E5E-DC309C6CAAAA}"/>
                    </a:ext>
                  </a:extLst>
                </p:cNvPr>
                <p:cNvSpPr txBox="1"/>
                <p:nvPr/>
              </p:nvSpPr>
              <p:spPr>
                <a:xfrm>
                  <a:off x="8020623" y="1679216"/>
                  <a:ext cx="68800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err="1"/>
                    <a:t>Sonde</a:t>
                  </a:r>
                  <a:r>
                    <a:rPr lang="en-US" sz="1400" b="1" dirty="0"/>
                    <a:t> </a:t>
                  </a:r>
                </a:p>
                <a:p>
                  <a:r>
                    <a:rPr lang="en-US" sz="1400" b="1" dirty="0"/>
                    <a:t>data</a:t>
                  </a: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="" xmlns:a16="http://schemas.microsoft.com/office/drawing/2014/main" id="{F4E52115-C321-7049-92DE-E03FE289CC4A}"/>
                    </a:ext>
                  </a:extLst>
                </p:cNvPr>
                <p:cNvCxnSpPr/>
                <p:nvPr/>
              </p:nvCxnSpPr>
              <p:spPr>
                <a:xfrm flipV="1">
                  <a:off x="5027198" y="2155657"/>
                  <a:ext cx="153241" cy="10522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="" xmlns:a16="http://schemas.microsoft.com/office/drawing/2014/main" id="{49AB0237-04F7-F044-AE75-1C9289938F6F}"/>
                    </a:ext>
                  </a:extLst>
                </p:cNvPr>
                <p:cNvCxnSpPr/>
                <p:nvPr/>
              </p:nvCxnSpPr>
              <p:spPr>
                <a:xfrm flipV="1">
                  <a:off x="7715823" y="1896742"/>
                  <a:ext cx="411565" cy="19851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="" xmlns:a16="http://schemas.microsoft.com/office/drawing/2014/main" id="{0C950DF1-0CCB-9E4B-AEA1-0CB51B70BB3A}"/>
                    </a:ext>
                  </a:extLst>
                </p:cNvPr>
                <p:cNvCxnSpPr/>
                <p:nvPr/>
              </p:nvCxnSpPr>
              <p:spPr>
                <a:xfrm flipH="1" flipV="1">
                  <a:off x="8474622" y="1921319"/>
                  <a:ext cx="1386811" cy="28111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Box 20">
                  <a:extLst>
                    <a:ext uri="{FF2B5EF4-FFF2-40B4-BE49-F238E27FC236}">
                      <a16:creationId xmlns="" xmlns:a16="http://schemas.microsoft.com/office/drawing/2014/main" id="{15FF13C4-436E-3348-AF45-84995E502799}"/>
                    </a:ext>
                  </a:extLst>
                </p:cNvPr>
                <p:cNvSpPr txBox="1"/>
                <p:nvPr/>
              </p:nvSpPr>
              <p:spPr>
                <a:xfrm>
                  <a:off x="3948853" y="4876247"/>
                  <a:ext cx="87415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/>
                    <a:t>UAV data</a:t>
                  </a:r>
                </a:p>
              </p:txBody>
            </p:sp>
            <p:cxnSp>
              <p:nvCxnSpPr>
                <p:cNvPr id="22" name="Straight Arrow Connector 21">
                  <a:extLst>
                    <a:ext uri="{FF2B5EF4-FFF2-40B4-BE49-F238E27FC236}">
                      <a16:creationId xmlns="" xmlns:a16="http://schemas.microsoft.com/office/drawing/2014/main" id="{8FD0C95C-E4C7-DA46-9504-BAC4CA309E83}"/>
                    </a:ext>
                  </a:extLst>
                </p:cNvPr>
                <p:cNvCxnSpPr/>
                <p:nvPr/>
              </p:nvCxnSpPr>
              <p:spPr>
                <a:xfrm flipH="1">
                  <a:off x="4733656" y="5030135"/>
                  <a:ext cx="211179" cy="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Box 22">
                  <a:extLst>
                    <a:ext uri="{FF2B5EF4-FFF2-40B4-BE49-F238E27FC236}">
                      <a16:creationId xmlns="" xmlns:a16="http://schemas.microsoft.com/office/drawing/2014/main" id="{3A922276-814C-C941-80A6-4877ACE522AA}"/>
                    </a:ext>
                  </a:extLst>
                </p:cNvPr>
                <p:cNvSpPr txBox="1"/>
                <p:nvPr/>
              </p:nvSpPr>
              <p:spPr>
                <a:xfrm>
                  <a:off x="3535441" y="5310123"/>
                  <a:ext cx="110812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/>
                    <a:t>Surface data</a:t>
                  </a: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="" xmlns:a16="http://schemas.microsoft.com/office/drawing/2014/main" id="{0F3294F0-979C-8841-A4B6-0CD1BCE3E92D}"/>
                    </a:ext>
                  </a:extLst>
                </p:cNvPr>
                <p:cNvCxnSpPr/>
                <p:nvPr/>
              </p:nvCxnSpPr>
              <p:spPr>
                <a:xfrm flipH="1">
                  <a:off x="4038384" y="5209948"/>
                  <a:ext cx="347544" cy="15722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="" xmlns:a16="http://schemas.microsoft.com/office/drawing/2014/main" id="{93B1B32E-756C-D044-884F-2F7F16F930D2}"/>
                    </a:ext>
                  </a:extLst>
                </p:cNvPr>
                <p:cNvCxnSpPr/>
                <p:nvPr/>
              </p:nvCxnSpPr>
              <p:spPr>
                <a:xfrm>
                  <a:off x="10217260" y="5061406"/>
                  <a:ext cx="645068" cy="20895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Rectangle 7">
                <a:extLst>
                  <a:ext uri="{FF2B5EF4-FFF2-40B4-BE49-F238E27FC236}">
                    <a16:creationId xmlns="" xmlns:a16="http://schemas.microsoft.com/office/drawing/2014/main" id="{A59DA547-E4F9-C041-AA9B-622ABEB93046}"/>
                  </a:ext>
                </a:extLst>
              </p:cNvPr>
              <p:cNvSpPr/>
              <p:nvPr/>
            </p:nvSpPr>
            <p:spPr>
              <a:xfrm>
                <a:off x="2373002" y="3009900"/>
                <a:ext cx="45719" cy="189776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EF496821-3878-FD45-AE07-12037C1A6292}"/>
                </a:ext>
              </a:extLst>
            </p:cNvPr>
            <p:cNvSpPr txBox="1"/>
            <p:nvPr/>
          </p:nvSpPr>
          <p:spPr>
            <a:xfrm>
              <a:off x="5594927" y="1507505"/>
              <a:ext cx="4883132" cy="338554"/>
            </a:xfrm>
            <a:prstGeom prst="rect">
              <a:avLst/>
            </a:prstGeom>
            <a:solidFill>
              <a:schemeClr val="bg1">
                <a:alpha val="4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Example data from LMOL during the OWLETS campaign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8A1DF650-F92C-E249-A841-7E4E210013F0}"/>
              </a:ext>
            </a:extLst>
          </p:cNvPr>
          <p:cNvGrpSpPr/>
          <p:nvPr/>
        </p:nvGrpSpPr>
        <p:grpSpPr>
          <a:xfrm>
            <a:off x="-57363" y="165492"/>
            <a:ext cx="3153134" cy="823287"/>
            <a:chOff x="6203661" y="52259"/>
            <a:chExt cx="3153134" cy="823287"/>
          </a:xfrm>
        </p:grpSpPr>
        <p:pic>
          <p:nvPicPr>
            <p:cNvPr id="34" name="Picture 33" descr="OWLEWTSpicturesV2_ID3 (dragged).pdf">
              <a:extLst>
                <a:ext uri="{FF2B5EF4-FFF2-40B4-BE49-F238E27FC236}">
                  <a16:creationId xmlns="" xmlns:a16="http://schemas.microsoft.com/office/drawing/2014/main" id="{88072CA6-2119-D548-AC00-BB925B86D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45" t="33684" r="21004" b="40230"/>
            <a:stretch/>
          </p:blipFill>
          <p:spPr>
            <a:xfrm>
              <a:off x="6392150" y="52259"/>
              <a:ext cx="2688358" cy="6286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C5ED1C3C-6403-B548-A499-B8A734614FF2}"/>
                </a:ext>
              </a:extLst>
            </p:cNvPr>
            <p:cNvSpPr/>
            <p:nvPr/>
          </p:nvSpPr>
          <p:spPr>
            <a:xfrm>
              <a:off x="6203661" y="629325"/>
              <a:ext cx="315313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000" b="1" u="sng" dirty="0"/>
                <a:t>O</a:t>
              </a:r>
              <a:r>
                <a:rPr lang="en-US" sz="1000" b="1" dirty="0"/>
                <a:t>zone </a:t>
              </a:r>
              <a:r>
                <a:rPr lang="en-US" sz="1000" b="1" u="sng" dirty="0"/>
                <a:t>W</a:t>
              </a:r>
              <a:r>
                <a:rPr lang="en-US" sz="1000" b="1" dirty="0"/>
                <a:t>ater </a:t>
              </a:r>
              <a:r>
                <a:rPr lang="en-US" sz="1000" b="1" u="sng" dirty="0"/>
                <a:t>L</a:t>
              </a:r>
              <a:r>
                <a:rPr lang="en-US" sz="1000" b="1" dirty="0"/>
                <a:t>and </a:t>
              </a:r>
              <a:r>
                <a:rPr lang="en-US" sz="1000" b="1" u="sng" dirty="0"/>
                <a:t>E</a:t>
              </a:r>
              <a:r>
                <a:rPr lang="en-US" sz="1000" b="1" dirty="0"/>
                <a:t>nvironmental </a:t>
              </a:r>
              <a:r>
                <a:rPr lang="en-US" sz="1000" b="1" u="sng" dirty="0"/>
                <a:t>T</a:t>
              </a:r>
              <a:r>
                <a:rPr lang="en-US" sz="1000" b="1" dirty="0"/>
                <a:t>ransition </a:t>
              </a:r>
              <a:r>
                <a:rPr lang="en-US" sz="1000" b="1" u="sng" dirty="0"/>
                <a:t>S</a:t>
              </a:r>
              <a:r>
                <a:rPr lang="en-US" sz="1000" b="1" dirty="0"/>
                <a:t>tudy</a:t>
              </a:r>
              <a:endParaRPr lang="en-US" sz="1000" dirty="0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D1AD965E-2CBD-8746-A4B5-082EF742EB3A}"/>
              </a:ext>
            </a:extLst>
          </p:cNvPr>
          <p:cNvSpPr/>
          <p:nvPr/>
        </p:nvSpPr>
        <p:spPr>
          <a:xfrm>
            <a:off x="723836" y="5942933"/>
            <a:ext cx="57663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Farris, B., et al, Demonstration of an off-axis parabolic receiver for near-range retrieval of lidar ozone profiles, submitted to Atmospheric Measurement Techniques, June 2018</a:t>
            </a:r>
            <a:endParaRPr lang="en-US" sz="16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642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6-04 at 9.57.51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59"/>
          <a:stretch/>
        </p:blipFill>
        <p:spPr>
          <a:xfrm>
            <a:off x="0" y="-1"/>
            <a:ext cx="9144000" cy="5378175"/>
          </a:xfrm>
          <a:prstGeom prst="rect">
            <a:avLst/>
          </a:prstGeom>
        </p:spPr>
      </p:pic>
      <p:pic>
        <p:nvPicPr>
          <p:cNvPr id="5" name="Picture 4" descr="tempo logo">
            <a:extLst>
              <a:ext uri="{FF2B5EF4-FFF2-40B4-BE49-F238E27FC236}">
                <a16:creationId xmlns="" xmlns:a16="http://schemas.microsoft.com/office/drawing/2014/main" id="{9D120404-7591-F546-BAEF-EF3E798EF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46" y="5719343"/>
            <a:ext cx="1067633" cy="101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65829" y="5886174"/>
            <a:ext cx="34159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Tropospheric Emissions: Monitoring of Pollution (TEMPO)</a:t>
            </a:r>
            <a:endParaRPr lang="en-US" sz="105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8101" y="3619812"/>
            <a:ext cx="60916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TEMPO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164827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5DA1C15B-3901-0B41-B969-1B14CBB6BD98}"/>
              </a:ext>
            </a:extLst>
          </p:cNvPr>
          <p:cNvGrpSpPr/>
          <p:nvPr/>
        </p:nvGrpSpPr>
        <p:grpSpPr>
          <a:xfrm>
            <a:off x="380125" y="210649"/>
            <a:ext cx="8374827" cy="6215203"/>
            <a:chOff x="380125" y="210649"/>
            <a:chExt cx="8374827" cy="6215203"/>
          </a:xfrm>
        </p:grpSpPr>
        <p:sp>
          <p:nvSpPr>
            <p:cNvPr id="5" name="Freeform 4"/>
            <p:cNvSpPr/>
            <p:nvPr/>
          </p:nvSpPr>
          <p:spPr>
            <a:xfrm>
              <a:off x="380125" y="1020897"/>
              <a:ext cx="4121582" cy="5404955"/>
            </a:xfrm>
            <a:custGeom>
              <a:avLst/>
              <a:gdLst>
                <a:gd name="connsiteX0" fmla="*/ 0 w 2655093"/>
                <a:gd name="connsiteY0" fmla="*/ 265509 h 5418667"/>
                <a:gd name="connsiteX1" fmla="*/ 265509 w 2655093"/>
                <a:gd name="connsiteY1" fmla="*/ 0 h 5418667"/>
                <a:gd name="connsiteX2" fmla="*/ 2389584 w 2655093"/>
                <a:gd name="connsiteY2" fmla="*/ 0 h 5418667"/>
                <a:gd name="connsiteX3" fmla="*/ 2655093 w 2655093"/>
                <a:gd name="connsiteY3" fmla="*/ 265509 h 5418667"/>
                <a:gd name="connsiteX4" fmla="*/ 2655093 w 2655093"/>
                <a:gd name="connsiteY4" fmla="*/ 5153158 h 5418667"/>
                <a:gd name="connsiteX5" fmla="*/ 2389584 w 2655093"/>
                <a:gd name="connsiteY5" fmla="*/ 5418667 h 5418667"/>
                <a:gd name="connsiteX6" fmla="*/ 265509 w 2655093"/>
                <a:gd name="connsiteY6" fmla="*/ 5418667 h 5418667"/>
                <a:gd name="connsiteX7" fmla="*/ 0 w 2655093"/>
                <a:gd name="connsiteY7" fmla="*/ 5153158 h 5418667"/>
                <a:gd name="connsiteX8" fmla="*/ 0 w 2655093"/>
                <a:gd name="connsiteY8" fmla="*/ 265509 h 541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5093" h="5418667">
                  <a:moveTo>
                    <a:pt x="0" y="265509"/>
                  </a:moveTo>
                  <a:cubicBezTo>
                    <a:pt x="0" y="118872"/>
                    <a:pt x="118872" y="0"/>
                    <a:pt x="265509" y="0"/>
                  </a:cubicBezTo>
                  <a:lnTo>
                    <a:pt x="2389584" y="0"/>
                  </a:lnTo>
                  <a:cubicBezTo>
                    <a:pt x="2536221" y="0"/>
                    <a:pt x="2655093" y="118872"/>
                    <a:pt x="2655093" y="265509"/>
                  </a:cubicBezTo>
                  <a:lnTo>
                    <a:pt x="2655093" y="5153158"/>
                  </a:lnTo>
                  <a:cubicBezTo>
                    <a:pt x="2655093" y="5299795"/>
                    <a:pt x="2536221" y="5418667"/>
                    <a:pt x="2389584" y="5418667"/>
                  </a:cubicBezTo>
                  <a:lnTo>
                    <a:pt x="265509" y="5418667"/>
                  </a:lnTo>
                  <a:cubicBezTo>
                    <a:pt x="118872" y="5418667"/>
                    <a:pt x="0" y="5299795"/>
                    <a:pt x="0" y="5153158"/>
                  </a:cubicBezTo>
                  <a:lnTo>
                    <a:pt x="0" y="26550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684" tIns="1764284" rIns="138684" bIns="951485" numCol="1" spcCol="1270" anchor="ctr" anchorCtr="0">
              <a:noAutofit/>
            </a:bodyPr>
            <a:lstStyle/>
            <a:p>
              <a:pPr algn="ctr" defTabSz="866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95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4542611" y="1020897"/>
              <a:ext cx="4212341" cy="5404955"/>
            </a:xfrm>
            <a:custGeom>
              <a:avLst/>
              <a:gdLst>
                <a:gd name="connsiteX0" fmla="*/ 0 w 2655093"/>
                <a:gd name="connsiteY0" fmla="*/ 265509 h 5418667"/>
                <a:gd name="connsiteX1" fmla="*/ 265509 w 2655093"/>
                <a:gd name="connsiteY1" fmla="*/ 0 h 5418667"/>
                <a:gd name="connsiteX2" fmla="*/ 2389584 w 2655093"/>
                <a:gd name="connsiteY2" fmla="*/ 0 h 5418667"/>
                <a:gd name="connsiteX3" fmla="*/ 2655093 w 2655093"/>
                <a:gd name="connsiteY3" fmla="*/ 265509 h 5418667"/>
                <a:gd name="connsiteX4" fmla="*/ 2655093 w 2655093"/>
                <a:gd name="connsiteY4" fmla="*/ 5153158 h 5418667"/>
                <a:gd name="connsiteX5" fmla="*/ 2389584 w 2655093"/>
                <a:gd name="connsiteY5" fmla="*/ 5418667 h 5418667"/>
                <a:gd name="connsiteX6" fmla="*/ 265509 w 2655093"/>
                <a:gd name="connsiteY6" fmla="*/ 5418667 h 5418667"/>
                <a:gd name="connsiteX7" fmla="*/ 0 w 2655093"/>
                <a:gd name="connsiteY7" fmla="*/ 5153158 h 5418667"/>
                <a:gd name="connsiteX8" fmla="*/ 0 w 2655093"/>
                <a:gd name="connsiteY8" fmla="*/ 265509 h 541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55093" h="5418667">
                  <a:moveTo>
                    <a:pt x="0" y="265509"/>
                  </a:moveTo>
                  <a:cubicBezTo>
                    <a:pt x="0" y="118872"/>
                    <a:pt x="118872" y="0"/>
                    <a:pt x="265509" y="0"/>
                  </a:cubicBezTo>
                  <a:lnTo>
                    <a:pt x="2389584" y="0"/>
                  </a:lnTo>
                  <a:cubicBezTo>
                    <a:pt x="2536221" y="0"/>
                    <a:pt x="2655093" y="118872"/>
                    <a:pt x="2655093" y="265509"/>
                  </a:cubicBezTo>
                  <a:lnTo>
                    <a:pt x="2655093" y="5153158"/>
                  </a:lnTo>
                  <a:cubicBezTo>
                    <a:pt x="2655093" y="5299795"/>
                    <a:pt x="2536221" y="5418667"/>
                    <a:pt x="2389584" y="5418667"/>
                  </a:cubicBezTo>
                  <a:lnTo>
                    <a:pt x="265509" y="5418667"/>
                  </a:lnTo>
                  <a:cubicBezTo>
                    <a:pt x="118872" y="5418667"/>
                    <a:pt x="0" y="5299795"/>
                    <a:pt x="0" y="5153158"/>
                  </a:cubicBezTo>
                  <a:lnTo>
                    <a:pt x="0" y="26550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684" tIns="1764284" rIns="138684" bIns="951485" numCol="1" spcCol="1270" anchor="ctr" anchorCtr="0">
              <a:noAutofit/>
            </a:bodyPr>
            <a:lstStyle/>
            <a:p>
              <a:pPr algn="ctr" defTabSz="866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950" dirty="0"/>
            </a:p>
          </p:txBody>
        </p:sp>
        <p:sp>
          <p:nvSpPr>
            <p:cNvPr id="11" name="Left-Right Arrow 10"/>
            <p:cNvSpPr/>
            <p:nvPr/>
          </p:nvSpPr>
          <p:spPr>
            <a:xfrm>
              <a:off x="1767839" y="5613295"/>
              <a:ext cx="5608320" cy="535001"/>
            </a:xfrm>
            <a:prstGeom prst="leftRight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TextBox 11"/>
            <p:cNvSpPr txBox="1"/>
            <p:nvPr/>
          </p:nvSpPr>
          <p:spPr>
            <a:xfrm>
              <a:off x="2448122" y="1084046"/>
              <a:ext cx="134203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bg1"/>
                  </a:solidFill>
                </a:rPr>
                <a:t>TEMPO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806058" y="1104616"/>
              <a:ext cx="123258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000" dirty="0">
                  <a:solidFill>
                    <a:schemeClr val="bg1"/>
                  </a:solidFill>
                </a:rPr>
                <a:t>GLOBE</a:t>
              </a:r>
            </a:p>
          </p:txBody>
        </p:sp>
        <p:sp>
          <p:nvSpPr>
            <p:cNvPr id="15" name="Left-Right Arrow 14"/>
            <p:cNvSpPr/>
            <p:nvPr/>
          </p:nvSpPr>
          <p:spPr>
            <a:xfrm>
              <a:off x="1767839" y="4977515"/>
              <a:ext cx="5608320" cy="535001"/>
            </a:xfrm>
            <a:prstGeom prst="leftRight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Left-Right Arrow 15"/>
            <p:cNvSpPr/>
            <p:nvPr/>
          </p:nvSpPr>
          <p:spPr>
            <a:xfrm>
              <a:off x="1767839" y="4341735"/>
              <a:ext cx="5608320" cy="535001"/>
            </a:xfrm>
            <a:prstGeom prst="leftRight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/>
            <p:cNvSpPr txBox="1"/>
            <p:nvPr/>
          </p:nvSpPr>
          <p:spPr>
            <a:xfrm>
              <a:off x="2195148" y="4456633"/>
              <a:ext cx="17494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Evaluate Sensors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13433" y="4456633"/>
              <a:ext cx="13108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Use Sensors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857790" y="5071958"/>
              <a:ext cx="3800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Junior Scientist Team (K – 12 Students)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36438" y="5696129"/>
              <a:ext cx="17305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Network of Sites</a:t>
              </a: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508953" y="2555711"/>
              <a:ext cx="1923381" cy="1750913"/>
              <a:chOff x="7928537" y="1014286"/>
              <a:chExt cx="1804416" cy="1798405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7928537" y="1014286"/>
                <a:ext cx="1804416" cy="1798405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" name="TextBox 1"/>
              <p:cNvSpPr txBox="1"/>
              <p:nvPr/>
            </p:nvSpPr>
            <p:spPr>
              <a:xfrm>
                <a:off x="8151569" y="1535513"/>
                <a:ext cx="1526772" cy="853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Air Quality Campaign</a:t>
                </a: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3206936" y="2403711"/>
              <a:ext cx="2340374" cy="1942289"/>
              <a:chOff x="4905667" y="1107998"/>
              <a:chExt cx="2313782" cy="1830825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5105563" y="1107998"/>
                <a:ext cx="2004314" cy="1830825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TextBox 12"/>
              <p:cNvSpPr txBox="1"/>
              <p:nvPr/>
            </p:nvSpPr>
            <p:spPr>
              <a:xfrm>
                <a:off x="4905667" y="1472026"/>
                <a:ext cx="2313782" cy="1327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Collaborating </a:t>
                </a:r>
              </a:p>
              <a:p>
                <a:pPr algn="ctr"/>
                <a:r>
                  <a:rPr lang="en-US" sz="2400" dirty="0"/>
                  <a:t>Satellite </a:t>
                </a:r>
              </a:p>
              <a:p>
                <a:pPr algn="ctr"/>
                <a:r>
                  <a:rPr lang="en-US" sz="2400" dirty="0"/>
                  <a:t>Missions</a:t>
                </a:r>
              </a:p>
              <a:p>
                <a:endParaRPr lang="en-US" sz="1350" b="1" dirty="0"/>
              </a:p>
            </p:txBody>
          </p:sp>
        </p:grpSp>
        <p:pic>
          <p:nvPicPr>
            <p:cNvPr id="1028" name="Picture 4" descr="tempo log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789" y="1540057"/>
              <a:ext cx="1711127" cy="1632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Related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0563" y="1269649"/>
              <a:ext cx="1615876" cy="1448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Left-Right Arrow 27"/>
            <p:cNvSpPr/>
            <p:nvPr/>
          </p:nvSpPr>
          <p:spPr>
            <a:xfrm>
              <a:off x="5538085" y="3259136"/>
              <a:ext cx="869261" cy="375701"/>
            </a:xfrm>
            <a:prstGeom prst="leftRight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Left-Right Arrow 28"/>
            <p:cNvSpPr/>
            <p:nvPr/>
          </p:nvSpPr>
          <p:spPr>
            <a:xfrm rot="1657753">
              <a:off x="2421419" y="2660866"/>
              <a:ext cx="1018689" cy="375701"/>
            </a:xfrm>
            <a:prstGeom prst="leftRight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A8E80334-2C1D-174C-AD64-8D1446D360E4}"/>
                </a:ext>
              </a:extLst>
            </p:cNvPr>
            <p:cNvSpPr txBox="1"/>
            <p:nvPr/>
          </p:nvSpPr>
          <p:spPr>
            <a:xfrm>
              <a:off x="2667822" y="210649"/>
              <a:ext cx="392460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TEMPO Jr Scientists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57968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12848" y="274638"/>
            <a:ext cx="6678650" cy="63810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C/PE GOALS &amp; ACTIVITIES</a:t>
            </a:r>
            <a:endParaRPr lang="en-US" sz="3200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9763" y="1063935"/>
            <a:ext cx="8551011" cy="3185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200"/>
              </a:spcAft>
              <a:buFont typeface="Arial"/>
              <a:buChar char="•"/>
            </a:pPr>
            <a:r>
              <a:rPr lang="en-US" sz="1900" dirty="0"/>
              <a:t>Broadly </a:t>
            </a:r>
            <a:r>
              <a:rPr lang="en-US" sz="1900" dirty="0" smtClean="0"/>
              <a:t>communicate </a:t>
            </a:r>
            <a:r>
              <a:rPr lang="en-US" sz="1900" dirty="0"/>
              <a:t>the science and engineering aspects of TEMPO and </a:t>
            </a:r>
            <a:r>
              <a:rPr lang="en-US" sz="1900" dirty="0" smtClean="0"/>
              <a:t>provide </a:t>
            </a:r>
            <a:r>
              <a:rPr lang="en-US" sz="1900" dirty="0"/>
              <a:t>educational and societal benefits that maximize the impact of the science mission</a:t>
            </a:r>
            <a:r>
              <a:rPr lang="en-US" sz="1900" dirty="0" smtClean="0"/>
              <a:t>.</a:t>
            </a:r>
            <a:endParaRPr lang="en-US" sz="1900" dirty="0"/>
          </a:p>
          <a:p>
            <a:pPr marL="285750" lvl="0" indent="-285750">
              <a:spcAft>
                <a:spcPts val="1200"/>
              </a:spcAft>
              <a:buFont typeface="Arial"/>
              <a:buChar char="•"/>
            </a:pPr>
            <a:r>
              <a:rPr lang="en-US" sz="1900" dirty="0" smtClean="0"/>
              <a:t>Engage </a:t>
            </a:r>
            <a:r>
              <a:rPr lang="en-US" sz="1900" dirty="0"/>
              <a:t>diverse stakeholder audiences in learning about — </a:t>
            </a:r>
            <a:r>
              <a:rPr lang="en-US" sz="1900" i="1" dirty="0"/>
              <a:t>and using</a:t>
            </a:r>
            <a:r>
              <a:rPr lang="en-US" sz="1900" dirty="0"/>
              <a:t> — TEMPO’s science objectives and resulting data in ways that make the STEM </a:t>
            </a:r>
            <a:r>
              <a:rPr lang="en-US" sz="1900" dirty="0" smtClean="0"/>
              <a:t>content in AQ research accessible </a:t>
            </a:r>
            <a:r>
              <a:rPr lang="en-US" sz="1900" dirty="0"/>
              <a:t>and </a:t>
            </a:r>
            <a:r>
              <a:rPr lang="en-US" sz="1900" dirty="0" smtClean="0"/>
              <a:t>relevant.</a:t>
            </a:r>
            <a:endParaRPr lang="en-US" sz="1900" dirty="0"/>
          </a:p>
          <a:p>
            <a:pPr marL="285750" lvl="0" indent="-285750">
              <a:spcAft>
                <a:spcPts val="1200"/>
              </a:spcAft>
              <a:buFont typeface="Arial"/>
              <a:buChar char="•"/>
            </a:pPr>
            <a:r>
              <a:rPr lang="en-US" sz="1900" dirty="0" smtClean="0"/>
              <a:t>Enable </a:t>
            </a:r>
            <a:r>
              <a:rPr lang="en-US" sz="1900" dirty="0"/>
              <a:t>anytime/anywhere engagement by providing target audiences with intuitive portals to TEMPO’s rich scientific stories and </a:t>
            </a:r>
            <a:r>
              <a:rPr lang="en-US" sz="1900" dirty="0" smtClean="0"/>
              <a:t>data.</a:t>
            </a:r>
            <a:endParaRPr lang="en-US" sz="1900" dirty="0"/>
          </a:p>
          <a:p>
            <a:pPr marL="285750" lvl="0" indent="-285750">
              <a:spcAft>
                <a:spcPts val="1200"/>
              </a:spcAft>
              <a:buFont typeface="Arial"/>
              <a:buChar char="•"/>
            </a:pPr>
            <a:r>
              <a:rPr lang="en-US" sz="1900" dirty="0" smtClean="0"/>
              <a:t>Insure </a:t>
            </a:r>
            <a:r>
              <a:rPr lang="en-US" sz="1900" dirty="0"/>
              <a:t>broad dissemination and the participation of underrepresented groups, targeting areas disproportionately affected by air pollution.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2009" y="4881797"/>
            <a:ext cx="4722471" cy="1477328"/>
          </a:xfrm>
          <a:prstGeom prst="rect">
            <a:avLst/>
          </a:prstGeom>
          <a:noFill/>
          <a:ln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i="1" u="sng" dirty="0" smtClean="0"/>
              <a:t>TEMPO </a:t>
            </a:r>
            <a:r>
              <a:rPr lang="en-US" i="1" u="sng" dirty="0"/>
              <a:t>website with media features</a:t>
            </a:r>
            <a:r>
              <a:rPr lang="en-US" i="1" dirty="0"/>
              <a:t>	</a:t>
            </a:r>
            <a:endParaRPr lang="en-US" i="1" dirty="0" smtClean="0"/>
          </a:p>
          <a:p>
            <a:pPr marL="285750" lvl="0" indent="-285750">
              <a:buFont typeface="Arial"/>
              <a:buChar char="•"/>
            </a:pPr>
            <a:r>
              <a:rPr lang="en-US" i="1" u="sng" dirty="0" smtClean="0"/>
              <a:t>User-friendly TEMPO data interfaces</a:t>
            </a:r>
            <a:r>
              <a:rPr lang="en-US" i="1" dirty="0" smtClean="0"/>
              <a:t> 	</a:t>
            </a:r>
          </a:p>
          <a:p>
            <a:pPr marL="285750" lvl="0" indent="-285750">
              <a:buFont typeface="Arial"/>
              <a:buChar char="•"/>
            </a:pPr>
            <a:r>
              <a:rPr lang="en-US" i="1" u="sng" dirty="0" smtClean="0"/>
              <a:t>Partnerships with </a:t>
            </a:r>
            <a:r>
              <a:rPr lang="en-US" i="1" u="sng" dirty="0"/>
              <a:t>STEM education </a:t>
            </a:r>
            <a:r>
              <a:rPr lang="en-US" i="1" u="sng" dirty="0" smtClean="0"/>
              <a:t>projects</a:t>
            </a:r>
            <a:endParaRPr lang="en-US" i="1" dirty="0"/>
          </a:p>
          <a:p>
            <a:pPr marL="285750" lvl="0" indent="-285750">
              <a:buFont typeface="Arial"/>
              <a:buChar char="•"/>
            </a:pPr>
            <a:r>
              <a:rPr lang="en-US" i="1" u="sng" dirty="0"/>
              <a:t>P</a:t>
            </a:r>
            <a:r>
              <a:rPr lang="en-US" i="1" u="sng" dirty="0" smtClean="0"/>
              <a:t>ublic </a:t>
            </a:r>
            <a:r>
              <a:rPr lang="en-US" i="1" u="sng" dirty="0"/>
              <a:t>engagement events</a:t>
            </a:r>
            <a:r>
              <a:rPr lang="en-US" i="1" dirty="0"/>
              <a:t> </a:t>
            </a:r>
            <a:r>
              <a:rPr lang="en-US" i="1" u="sng" dirty="0"/>
              <a:t>and </a:t>
            </a:r>
            <a:r>
              <a:rPr lang="en-US" i="1" u="sng" dirty="0" smtClean="0"/>
              <a:t>opportunities</a:t>
            </a:r>
            <a:endParaRPr lang="en-US" i="1" dirty="0"/>
          </a:p>
          <a:p>
            <a:pPr marL="285750" lvl="0" indent="-285750">
              <a:buFont typeface="Arial"/>
              <a:buChar char="•"/>
            </a:pPr>
            <a:r>
              <a:rPr lang="en-US" i="1" u="sng" dirty="0" smtClean="0"/>
              <a:t>News </a:t>
            </a:r>
            <a:r>
              <a:rPr lang="en-US" i="1" u="sng" dirty="0"/>
              <a:t>and social media </a:t>
            </a:r>
            <a:r>
              <a:rPr lang="en-US" i="1" u="sng" dirty="0" smtClean="0"/>
              <a:t>activities</a:t>
            </a:r>
            <a:endParaRPr lang="en-US" i="1" dirty="0"/>
          </a:p>
        </p:txBody>
      </p:sp>
      <p:pic>
        <p:nvPicPr>
          <p:cNvPr id="6" name="Picture 5" descr="Screen Shot 2018-06-04 at 11.15.3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34"/>
          <a:stretch/>
        </p:blipFill>
        <p:spPr>
          <a:xfrm>
            <a:off x="600713" y="4321195"/>
            <a:ext cx="2798489" cy="2536805"/>
          </a:xfrm>
          <a:prstGeom prst="rect">
            <a:avLst/>
          </a:prstGeom>
          <a:ln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4322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66" y="1109802"/>
            <a:ext cx="4194175" cy="396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1" descr="Screen shot 2014-05-22 at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2"/>
          <a:stretch>
            <a:fillRect/>
          </a:stretch>
        </p:blipFill>
        <p:spPr bwMode="auto">
          <a:xfrm>
            <a:off x="4427809" y="1715868"/>
            <a:ext cx="4517447" cy="247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Screen shot 2014-05-22 at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5"/>
          <a:stretch>
            <a:fillRect/>
          </a:stretch>
        </p:blipFill>
        <p:spPr bwMode="auto">
          <a:xfrm>
            <a:off x="4427809" y="1320591"/>
            <a:ext cx="4517451" cy="39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8E80334-2C1D-174C-AD64-8D1446D360E4}"/>
              </a:ext>
            </a:extLst>
          </p:cNvPr>
          <p:cNvSpPr txBox="1"/>
          <p:nvPr/>
        </p:nvSpPr>
        <p:spPr>
          <a:xfrm>
            <a:off x="2011988" y="94139"/>
            <a:ext cx="589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Next Challenge: 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User-friendly data interfaces for the public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1200" dirty="0"/>
          </a:p>
        </p:txBody>
      </p:sp>
      <p:sp>
        <p:nvSpPr>
          <p:cNvPr id="8" name="Rounded Rectangle 7"/>
          <p:cNvSpPr>
            <a:spLocks noChangeAspect="1"/>
          </p:cNvSpPr>
          <p:nvPr/>
        </p:nvSpPr>
        <p:spPr>
          <a:xfrm>
            <a:off x="7166256" y="4193405"/>
            <a:ext cx="1506507" cy="2431634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6" descr="TEMPO_ScreenShot0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142" y="4440162"/>
            <a:ext cx="1291292" cy="19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829383" y="5883695"/>
            <a:ext cx="1381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World-view?</a:t>
            </a:r>
            <a:endParaRPr lang="en-US" dirty="0"/>
          </a:p>
        </p:txBody>
      </p:sp>
      <p:pic>
        <p:nvPicPr>
          <p:cNvPr id="4" name="Picture 3" descr="Screen Shot 2018-06-06 at 10.08.0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62" y="3813659"/>
            <a:ext cx="5963057" cy="304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04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12848" y="274638"/>
            <a:ext cx="6678650" cy="63810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SC GOALS &amp; ACTIVITIES</a:t>
            </a:r>
            <a:endParaRPr lang="en-US" sz="3200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9763" y="1201995"/>
            <a:ext cx="82147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smtClean="0"/>
              <a:t>Develop tools that can be used to directly engage a diverse network of students and universities in TEMPO experimental validation.</a:t>
            </a:r>
          </a:p>
          <a:p>
            <a:pPr marL="285750" lvl="0" indent="-285750">
              <a:spcAft>
                <a:spcPts val="1200"/>
              </a:spcAft>
              <a:buFont typeface="Arial"/>
              <a:buChar char="•"/>
            </a:pPr>
            <a:r>
              <a:rPr lang="en-US" sz="2000" dirty="0" smtClean="0"/>
              <a:t>Enable a broader group of students to engage with NASA AQ research using those tools during and after the TEMPO mission.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169076" y="3045634"/>
            <a:ext cx="4790286" cy="3323987"/>
          </a:xfrm>
          <a:prstGeom prst="rect">
            <a:avLst/>
          </a:prstGeom>
          <a:noFill/>
          <a:ln>
            <a:solidFill>
              <a:schemeClr val="tx2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Use and </a:t>
            </a:r>
            <a:r>
              <a:rPr lang="en-US" dirty="0"/>
              <a:t>evaluate simple low-cost, robust, &amp; user-friendly hand-held devices to make AQ-related </a:t>
            </a:r>
            <a:r>
              <a:rPr lang="en-US" dirty="0" smtClean="0"/>
              <a:t>measurements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Develop an experimental design approach for measuring temporal and spatial variability on a TEMPO footprint scale using small sensors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Pursue Experimental Validation Network for TEMPO at students’ home institutions</a:t>
            </a:r>
          </a:p>
          <a:p>
            <a:pPr marL="285750" indent="-285750">
              <a:spcAft>
                <a:spcPts val="1200"/>
              </a:spcAft>
              <a:buFont typeface="Wingdings" charset="2"/>
              <a:buChar char="Ø"/>
            </a:pPr>
            <a:r>
              <a:rPr lang="en-US" dirty="0" smtClean="0"/>
              <a:t>NEW EMERGING EFFORT: TEMPO Jr. Scientists via GLOBE Citizen Science partnerships</a:t>
            </a:r>
            <a:endParaRPr lang="en-US" dirty="0"/>
          </a:p>
        </p:txBody>
      </p:sp>
      <p:pic>
        <p:nvPicPr>
          <p:cNvPr id="7" name="Picture 6" descr="internsSummer201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4" y="3045634"/>
            <a:ext cx="3964006" cy="2642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632" y="5701768"/>
            <a:ext cx="364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TEMPO Student Interns at </a:t>
            </a:r>
            <a:r>
              <a:rPr lang="en-US" i="1" dirty="0" err="1" smtClean="0"/>
              <a:t>LaRC</a:t>
            </a:r>
            <a:r>
              <a:rPr lang="en-US" i="1" dirty="0" smtClean="0"/>
              <a:t> with</a:t>
            </a:r>
          </a:p>
          <a:p>
            <a:r>
              <a:rPr lang="en-US" i="1" dirty="0" smtClean="0"/>
              <a:t>M. Pippin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6137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152400" y="1066800"/>
            <a:ext cx="8829675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0" hangingPunct="0">
              <a:lnSpc>
                <a:spcPct val="90000"/>
              </a:lnSpc>
              <a:spcBef>
                <a:spcPct val="50000"/>
              </a:spcBef>
              <a:buFontTx/>
              <a:buChar char="•"/>
            </a:pPr>
            <a:r>
              <a:rPr lang="en-US" sz="2000" dirty="0"/>
              <a:t>Together, the TEMPO Student Collaboration and E/PO programs provide a coherent progression of AQ-related authentic research experiences for different audiences, supporting </a:t>
            </a:r>
            <a:r>
              <a:rPr lang="en-US" sz="2000" dirty="0" smtClean="0"/>
              <a:t>pathways for NASA STEM engagement.</a:t>
            </a:r>
            <a:endParaRPr lang="en-US" sz="2000" dirty="0"/>
          </a:p>
          <a:p>
            <a:pPr defTabSz="914400">
              <a:lnSpc>
                <a:spcPct val="90000"/>
              </a:lnSpc>
              <a:spcBef>
                <a:spcPct val="20000"/>
              </a:spcBef>
              <a:buClr>
                <a:srgbClr val="000099"/>
              </a:buClr>
              <a:buSzPct val="125000"/>
              <a:buFont typeface="Arial" charset="0"/>
              <a:buChar char="•"/>
            </a:pPr>
            <a:endParaRPr lang="en-US" sz="2200" dirty="0"/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2208213" y="2357438"/>
            <a:ext cx="4419600" cy="384016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91038" y="2133600"/>
            <a:ext cx="250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endParaRPr lang="en-US" sz="2400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502025" y="2535238"/>
            <a:ext cx="19796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1400"/>
              <a:t>    Undergraduate     Student Collaboration  Research Projects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797175" y="3454400"/>
            <a:ext cx="31670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1400"/>
              <a:t>Professional Development Programs for Classroom and Informal Educators </a:t>
            </a:r>
            <a:endParaRPr lang="en-US" sz="240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724150" y="4135438"/>
            <a:ext cx="3460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endParaRPr lang="en-US" sz="240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917825" y="4254500"/>
            <a:ext cx="29860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1400"/>
              <a:t>Development of Standards-Aligned Curriculum Supplements</a:t>
            </a:r>
            <a:endParaRPr lang="en-US" sz="240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2576513" y="5341938"/>
            <a:ext cx="37560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1400"/>
              <a:t>Partnerships with Museums &amp; Community organizations</a:t>
            </a:r>
            <a:endParaRPr lang="en-US" sz="2400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970213" y="4884738"/>
            <a:ext cx="3057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1400"/>
              <a:t>Collaborative efforts with NASA, SI   (e.g. GLOBE, Digital Quests)</a:t>
            </a:r>
            <a:endParaRPr lang="en-US" sz="240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135188" y="5913438"/>
            <a:ext cx="4638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1400"/>
              <a:t>TEMPO Website, Online (Mobile) Data, Tools and Resources</a:t>
            </a:r>
            <a:endParaRPr lang="en-US" sz="2400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3902075" y="3316288"/>
            <a:ext cx="103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3460750" y="4124325"/>
            <a:ext cx="1914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9"/>
          <p:cNvSpPr>
            <a:spLocks noChangeShapeType="1"/>
          </p:cNvSpPr>
          <p:nvPr/>
        </p:nvSpPr>
        <p:spPr bwMode="auto">
          <a:xfrm>
            <a:off x="3063875" y="4862513"/>
            <a:ext cx="2741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>
            <a:off x="2713038" y="5370513"/>
            <a:ext cx="3460750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21"/>
          <p:cNvSpPr>
            <a:spLocks noChangeShapeType="1"/>
          </p:cNvSpPr>
          <p:nvPr/>
        </p:nvSpPr>
        <p:spPr bwMode="auto">
          <a:xfrm>
            <a:off x="2428875" y="5842000"/>
            <a:ext cx="39782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AutoShape 22"/>
          <p:cNvSpPr>
            <a:spLocks noChangeArrowheads="1"/>
          </p:cNvSpPr>
          <p:nvPr/>
        </p:nvSpPr>
        <p:spPr bwMode="auto">
          <a:xfrm>
            <a:off x="661988" y="3178175"/>
            <a:ext cx="1104900" cy="2133600"/>
          </a:xfrm>
          <a:prstGeom prst="upDownArrow">
            <a:avLst>
              <a:gd name="adj1" fmla="val 50000"/>
              <a:gd name="adj2" fmla="val 40000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73025" y="2300288"/>
            <a:ext cx="23558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1600"/>
              <a:t>Focused impact contributing to Mission &amp; STEM Careers</a:t>
            </a:r>
            <a:endParaRPr lang="en-US" sz="2400"/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293688" y="5326063"/>
            <a:ext cx="169386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sz="1600"/>
              <a:t>Broader impact contributing to general scientific and technological literacy</a:t>
            </a:r>
            <a:endParaRPr lang="en-US" sz="240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364413" y="2349500"/>
            <a:ext cx="220662" cy="3840163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2" name="Line 26"/>
          <p:cNvSpPr>
            <a:spLocks noChangeShapeType="1"/>
          </p:cNvSpPr>
          <p:nvPr/>
        </p:nvSpPr>
        <p:spPr bwMode="auto">
          <a:xfrm>
            <a:off x="7364413" y="2776538"/>
            <a:ext cx="368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27"/>
          <p:cNvSpPr>
            <a:spLocks noChangeShapeType="1"/>
          </p:cNvSpPr>
          <p:nvPr/>
        </p:nvSpPr>
        <p:spPr bwMode="auto">
          <a:xfrm>
            <a:off x="7364413" y="3275013"/>
            <a:ext cx="368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28"/>
          <p:cNvSpPr>
            <a:spLocks noChangeShapeType="1"/>
          </p:cNvSpPr>
          <p:nvPr/>
        </p:nvSpPr>
        <p:spPr bwMode="auto">
          <a:xfrm>
            <a:off x="7364413" y="3986213"/>
            <a:ext cx="368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29"/>
          <p:cNvSpPr>
            <a:spLocks noChangeShapeType="1"/>
          </p:cNvSpPr>
          <p:nvPr/>
        </p:nvSpPr>
        <p:spPr bwMode="auto">
          <a:xfrm>
            <a:off x="7364413" y="4625975"/>
            <a:ext cx="368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>
            <a:off x="7364413" y="5834063"/>
            <a:ext cx="368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7658100" y="2633663"/>
            <a:ext cx="5159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1600"/>
              <a:t>10s </a:t>
            </a:r>
            <a:endParaRPr lang="en-US" sz="2400"/>
          </a:p>
        </p:txBody>
      </p:sp>
      <p:sp>
        <p:nvSpPr>
          <p:cNvPr id="28" name="Text Box 32"/>
          <p:cNvSpPr txBox="1">
            <a:spLocks noChangeArrowheads="1"/>
          </p:cNvSpPr>
          <p:nvPr/>
        </p:nvSpPr>
        <p:spPr bwMode="auto">
          <a:xfrm>
            <a:off x="7658100" y="3843338"/>
            <a:ext cx="884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1600"/>
              <a:t>1,000s</a:t>
            </a:r>
            <a:endParaRPr lang="en-US" sz="2400"/>
          </a:p>
        </p:txBody>
      </p:sp>
      <p:sp>
        <p:nvSpPr>
          <p:cNvPr id="29" name="Text Box 33"/>
          <p:cNvSpPr txBox="1">
            <a:spLocks noChangeArrowheads="1"/>
          </p:cNvSpPr>
          <p:nvPr/>
        </p:nvSpPr>
        <p:spPr bwMode="auto">
          <a:xfrm>
            <a:off x="7658100" y="3132138"/>
            <a:ext cx="663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1600"/>
              <a:t>100s</a:t>
            </a:r>
            <a:endParaRPr lang="en-US" sz="2400"/>
          </a:p>
        </p:txBody>
      </p:sp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7658100" y="4483100"/>
            <a:ext cx="884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1600"/>
              <a:t>10,000s</a:t>
            </a:r>
            <a:endParaRPr lang="en-US" sz="2400"/>
          </a:p>
        </p:txBody>
      </p:sp>
      <p:sp>
        <p:nvSpPr>
          <p:cNvPr id="31" name="Line 35"/>
          <p:cNvSpPr>
            <a:spLocks noChangeShapeType="1"/>
          </p:cNvSpPr>
          <p:nvPr/>
        </p:nvSpPr>
        <p:spPr bwMode="auto">
          <a:xfrm>
            <a:off x="7364413" y="5122863"/>
            <a:ext cx="368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36"/>
          <p:cNvSpPr txBox="1">
            <a:spLocks noChangeArrowheads="1"/>
          </p:cNvSpPr>
          <p:nvPr/>
        </p:nvSpPr>
        <p:spPr bwMode="auto">
          <a:xfrm>
            <a:off x="7658100" y="4981575"/>
            <a:ext cx="1104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1600"/>
              <a:t>100,000s</a:t>
            </a:r>
            <a:endParaRPr lang="en-US" sz="2400"/>
          </a:p>
        </p:txBody>
      </p:sp>
      <p:sp>
        <p:nvSpPr>
          <p:cNvPr id="33" name="Text Box 37"/>
          <p:cNvSpPr txBox="1">
            <a:spLocks noChangeArrowheads="1"/>
          </p:cNvSpPr>
          <p:nvPr/>
        </p:nvSpPr>
        <p:spPr bwMode="auto">
          <a:xfrm>
            <a:off x="7658100" y="5692775"/>
            <a:ext cx="1104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1600"/>
              <a:t>1,000,000s</a:t>
            </a:r>
            <a:endParaRPr lang="en-US" sz="2400"/>
          </a:p>
        </p:txBody>
      </p:sp>
      <p:sp>
        <p:nvSpPr>
          <p:cNvPr id="34" name="TextBox 38"/>
          <p:cNvSpPr txBox="1">
            <a:spLocks noChangeArrowheads="1"/>
          </p:cNvSpPr>
          <p:nvPr/>
        </p:nvSpPr>
        <p:spPr bwMode="auto">
          <a:xfrm>
            <a:off x="8982075" y="5381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35" name="Rectangle 36"/>
          <p:cNvSpPr>
            <a:spLocks noChangeArrowheads="1"/>
          </p:cNvSpPr>
          <p:nvPr/>
        </p:nvSpPr>
        <p:spPr bwMode="auto">
          <a:xfrm rot="19666033">
            <a:off x="5702300" y="2300288"/>
            <a:ext cx="140811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>
                <a:latin typeface="Calibri" charset="0"/>
              </a:rPr>
              <a:t>Authentic Data Experiences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1812848" y="274638"/>
            <a:ext cx="6678650" cy="63810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SC – CPE Program Overview</a:t>
            </a:r>
            <a:endParaRPr lang="en-US" sz="3200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1469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12848" y="274638"/>
            <a:ext cx="6678650" cy="63810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@</a:t>
            </a:r>
            <a:r>
              <a:rPr lang="en-US" sz="3200" dirty="0" err="1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TEMPO_Mission</a:t>
            </a:r>
            <a:endParaRPr lang="en-US" sz="3200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3" name="Picture 2" descr="Screen Shot 2018-06-01 at 3.12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63" y="1104459"/>
            <a:ext cx="4594335" cy="3934635"/>
          </a:xfrm>
          <a:prstGeom prst="rect">
            <a:avLst/>
          </a:prstGeom>
          <a:ln>
            <a:solidFill>
              <a:srgbClr val="1F497D"/>
            </a:solidFill>
          </a:ln>
        </p:spPr>
      </p:pic>
      <p:pic>
        <p:nvPicPr>
          <p:cNvPr id="11" name="Picture 10" descr="Screen Shot 2018-06-05 at 10.32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459"/>
            <a:ext cx="4527919" cy="4690327"/>
          </a:xfrm>
          <a:prstGeom prst="rect">
            <a:avLst/>
          </a:prstGeom>
          <a:ln>
            <a:solidFill>
              <a:srgbClr val="1F497D"/>
            </a:solidFill>
          </a:ln>
        </p:spPr>
      </p:pic>
      <p:pic>
        <p:nvPicPr>
          <p:cNvPr id="12" name="Picture 11" descr="Screen Shot 2018-06-01 at 3.08.4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90" y="4876999"/>
            <a:ext cx="4919709" cy="2023668"/>
          </a:xfrm>
          <a:prstGeom prst="rect">
            <a:avLst/>
          </a:prstGeom>
          <a:ln>
            <a:solidFill>
              <a:srgbClr val="1F497D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51854" y="5950274"/>
            <a:ext cx="3820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We Need You!</a:t>
            </a:r>
          </a:p>
          <a:p>
            <a:r>
              <a:rPr lang="en-US" sz="2400" i="1" dirty="0" smtClean="0"/>
              <a:t>- images, data, events, </a:t>
            </a:r>
            <a:r>
              <a:rPr lang="en-US" sz="2400" i="1" u="sng" dirty="0" smtClean="0"/>
              <a:t>video </a:t>
            </a:r>
            <a:endParaRPr lang="en-US" sz="2000" i="1" u="sng" dirty="0"/>
          </a:p>
        </p:txBody>
      </p:sp>
    </p:spTree>
    <p:extLst>
      <p:ext uri="{BB962C8B-B14F-4D97-AF65-F5344CB8AC3E}">
        <p14:creationId xmlns:p14="http://schemas.microsoft.com/office/powerpoint/2010/main" val="137650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12848" y="274638"/>
            <a:ext cx="6678650" cy="63810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Sneak Preview: TEMPO – It’s About Time</a:t>
            </a:r>
            <a:endParaRPr lang="en-US" sz="2400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3" name="Picture 2" descr="Screen Shot 2018-06-05 at 11.12.2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429"/>
            <a:ext cx="9144000" cy="516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97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5-30 at 3.25.11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835" y="1182512"/>
            <a:ext cx="3878912" cy="45889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812848" y="274638"/>
            <a:ext cx="6678650" cy="63810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Museum-Hosted Ozone Gardens</a:t>
            </a:r>
            <a:endParaRPr lang="en-US" sz="2800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660" y="1069624"/>
            <a:ext cx="3428059" cy="257104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6312">
            <a:off x="4111747" y="3627859"/>
            <a:ext cx="4780170" cy="31660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92667" y="5869336"/>
            <a:ext cx="3132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/>
              <a:t>Student Research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Citizen Science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Public </a:t>
            </a:r>
            <a:r>
              <a:rPr lang="en-US" i="1" dirty="0"/>
              <a:t>Engagement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98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98816" y="320634"/>
            <a:ext cx="5881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TEMPO C/PE – Ozone Garden Network</a:t>
            </a:r>
            <a:endParaRPr lang="en-US" sz="2400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768" y="3744842"/>
            <a:ext cx="3886386" cy="29147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788040" y="3750815"/>
            <a:ext cx="3669737" cy="2927302"/>
            <a:chOff x="4536709" y="3556625"/>
            <a:chExt cx="3669737" cy="29273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0101" y="3556625"/>
              <a:ext cx="1946345" cy="292730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6709" y="3556625"/>
              <a:ext cx="1645506" cy="164550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6709" y="5237285"/>
              <a:ext cx="1645506" cy="123413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43174" y="993875"/>
            <a:ext cx="8490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Developing a program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model to engage learners of all ages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in TEMPO science via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public ozone garden exhibits and associated activities.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88152" y="6343940"/>
            <a:ext cx="298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Ozone Garden exhibit at VLM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18211" y="1762605"/>
            <a:ext cx="608387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Started pilot program at VA Living Museum in 2017</a:t>
            </a:r>
          </a:p>
          <a:p>
            <a:pPr lvl="1"/>
            <a:r>
              <a:rPr lang="en-US" sz="1600" dirty="0" smtClean="0"/>
              <a:t>(VLM had partnered with </a:t>
            </a:r>
            <a:r>
              <a:rPr lang="en-US" sz="1600" dirty="0" err="1" smtClean="0"/>
              <a:t>LaRC</a:t>
            </a:r>
            <a:r>
              <a:rPr lang="en-US" sz="1600" dirty="0" smtClean="0"/>
              <a:t> since 2014)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TEMPO Garden Network growing this year – 5 sites +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Network members receive garden manuals and education guides, materials for hands-on activities and citizen science data collection, training via Zoom video meetings</a:t>
            </a:r>
            <a:endParaRPr lang="en-US" dirty="0"/>
          </a:p>
        </p:txBody>
      </p:sp>
      <p:pic>
        <p:nvPicPr>
          <p:cNvPr id="12" name="Picture 11" descr="IMG_306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2331" y="7532349"/>
            <a:ext cx="2710350" cy="3719800"/>
          </a:xfrm>
          <a:prstGeom prst="rect">
            <a:avLst/>
          </a:prstGeom>
        </p:spPr>
      </p:pic>
      <p:pic>
        <p:nvPicPr>
          <p:cNvPr id="13" name="Picture 12" descr="IMG_3063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54731" y="7684749"/>
            <a:ext cx="2710350" cy="3719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5882" y="1671223"/>
            <a:ext cx="1408192" cy="19370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080" y="1671223"/>
            <a:ext cx="1282524" cy="193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36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84371">
            <a:off x="6318894" y="1397497"/>
            <a:ext cx="2159000" cy="383921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0972" y="1203075"/>
            <a:ext cx="1856016" cy="309600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073" y="179156"/>
            <a:ext cx="6270455" cy="638108"/>
          </a:xfrm>
        </p:spPr>
        <p:txBody>
          <a:bodyPr/>
          <a:lstStyle/>
          <a:p>
            <a:r>
              <a:rPr lang="en-US" dirty="0" smtClean="0"/>
              <a:t>Ozone Garden “Kit”</a:t>
            </a:r>
            <a:endParaRPr lang="en-US" dirty="0"/>
          </a:p>
        </p:txBody>
      </p:sp>
      <p:pic>
        <p:nvPicPr>
          <p:cNvPr id="4" name="Picture 3" descr="Screen Shot 2017-05-30 at 2.44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91" y="1098043"/>
            <a:ext cx="3610314" cy="42012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8473" y="3793028"/>
            <a:ext cx="4204972" cy="267110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6988" y="5203773"/>
            <a:ext cx="2681352" cy="135823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2528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2539</TotalTime>
  <Words>1206</Words>
  <Application>Microsoft Macintosh PowerPoint</Application>
  <PresentationFormat>On-screen Show (4:3)</PresentationFormat>
  <Paragraphs>192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Ozone Garden “Kit”</vt:lpstr>
      <vt:lpstr>Ozone Garden Kit: Citizen Science Activities</vt:lpstr>
      <vt:lpstr>Connecting O3 Gardens to TEMPO:  Graphic Templates &amp; Hands-on Activities</vt:lpstr>
      <vt:lpstr>Network of Collaborators for Ozone Gardens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Smithsonian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Mary Dussault</dc:creator>
  <cp:keywords/>
  <dc:description/>
  <cp:lastModifiedBy>Mary Dussault</cp:lastModifiedBy>
  <cp:revision>50</cp:revision>
  <cp:lastPrinted>2017-06-01T02:06:21Z</cp:lastPrinted>
  <dcterms:created xsi:type="dcterms:W3CDTF">2017-05-30T18:22:36Z</dcterms:created>
  <dcterms:modified xsi:type="dcterms:W3CDTF">2018-06-06T14:42:25Z</dcterms:modified>
  <cp:category/>
</cp:coreProperties>
</file>