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88" r:id="rId4"/>
    <p:sldId id="292" r:id="rId5"/>
    <p:sldId id="294" r:id="rId6"/>
    <p:sldId id="295" r:id="rId7"/>
    <p:sldId id="286" r:id="rId8"/>
    <p:sldId id="287" r:id="rId9"/>
    <p:sldId id="259" r:id="rId10"/>
    <p:sldId id="274" r:id="rId11"/>
    <p:sldId id="289" r:id="rId12"/>
    <p:sldId id="284" r:id="rId13"/>
    <p:sldId id="290" r:id="rId14"/>
    <p:sldId id="291" r:id="rId15"/>
    <p:sldId id="285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4026" y="-2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4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5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273C-5CD8-4F1F-A3F3-B43E87415349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3A3E-98B2-4DB5-8940-9B24F716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843" y="1752600"/>
            <a:ext cx="5763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Fourth TEMPO Science Team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827" y="2983468"/>
            <a:ext cx="7323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Retrieving Aerosol Absorption Properties of BL aerosols </a:t>
            </a:r>
          </a:p>
          <a:p>
            <a:pPr algn="ctr"/>
            <a:r>
              <a:rPr lang="en-US" sz="2400" b="1" dirty="0"/>
              <a:t>using combined VIS-UV Retrievals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7855" y="4230469"/>
            <a:ext cx="136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Omar Torres</a:t>
            </a:r>
          </a:p>
          <a:p>
            <a:r>
              <a:rPr lang="en-US" b="1" dirty="0"/>
              <a:t>NASA-GSFC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7902" y="5553456"/>
            <a:ext cx="170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Washington, DC</a:t>
            </a:r>
          </a:p>
          <a:p>
            <a:pPr algn="ctr"/>
            <a:r>
              <a:rPr lang="en-US" b="1" dirty="0"/>
              <a:t>June 2, 2016</a:t>
            </a:r>
          </a:p>
        </p:txBody>
      </p:sp>
    </p:spTree>
    <p:extLst>
      <p:ext uri="{BB962C8B-B14F-4D97-AF65-F5344CB8AC3E}">
        <p14:creationId xmlns:p14="http://schemas.microsoft.com/office/powerpoint/2010/main" val="40978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1445" r="9054" b="6784"/>
          <a:stretch/>
        </p:blipFill>
        <p:spPr>
          <a:xfrm>
            <a:off x="177868" y="485421"/>
            <a:ext cx="4206939" cy="3172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11445" r="9053" b="6784"/>
          <a:stretch/>
        </p:blipFill>
        <p:spPr>
          <a:xfrm>
            <a:off x="4632958" y="413327"/>
            <a:ext cx="4282441" cy="3244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3998" r="12021" b="9332"/>
          <a:stretch/>
        </p:blipFill>
        <p:spPr>
          <a:xfrm rot="16200000">
            <a:off x="800269" y="3176941"/>
            <a:ext cx="2936669" cy="423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12152" r="9126" b="7712"/>
          <a:stretch/>
        </p:blipFill>
        <p:spPr>
          <a:xfrm>
            <a:off x="4648200" y="3755726"/>
            <a:ext cx="4253602" cy="3061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-4465"/>
            <a:ext cx="784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Sensitivity of retrieved SSA and ZAE to AOD </a:t>
            </a:r>
            <a:r>
              <a:rPr lang="en-US" sz="2400" b="1" dirty="0" smtClean="0">
                <a:solidFill>
                  <a:srgbClr val="FF0000"/>
                </a:solidFill>
              </a:rPr>
              <a:t>Accuracy (2)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0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955268"/>
            <a:ext cx="335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Scattering Albedo (388 nm)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238058" y="3463342"/>
            <a:ext cx="328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Aerosol Reflectance (388nm)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11567" r="8317" b="13203"/>
          <a:stretch/>
        </p:blipFill>
        <p:spPr>
          <a:xfrm>
            <a:off x="1737360" y="1655064"/>
            <a:ext cx="5852160" cy="42062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3758184"/>
            <a:ext cx="0" cy="153174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09800" y="4385558"/>
            <a:ext cx="477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512710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365150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1.0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971490"/>
            <a:ext cx="494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Scattering Albedo Reflectance Function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28600"/>
            <a:ext cx="838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Retrieving single scattering albedo using near UV measurements</a:t>
            </a:r>
          </a:p>
        </p:txBody>
      </p:sp>
    </p:spTree>
    <p:extLst>
      <p:ext uri="{BB962C8B-B14F-4D97-AF65-F5344CB8AC3E}">
        <p14:creationId xmlns:p14="http://schemas.microsoft.com/office/powerpoint/2010/main" val="24686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1447" r="9055" b="6782"/>
          <a:stretch/>
        </p:blipFill>
        <p:spPr>
          <a:xfrm>
            <a:off x="197222" y="1296958"/>
            <a:ext cx="3993778" cy="2894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t="11445" r="9055" b="6784"/>
          <a:stretch/>
        </p:blipFill>
        <p:spPr>
          <a:xfrm>
            <a:off x="4845422" y="1220758"/>
            <a:ext cx="3993778" cy="289404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187822" y="4611469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54822" y="4611469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93222" y="4611469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90762" y="4459069"/>
            <a:ext cx="1202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±10% AOD </a:t>
            </a:r>
            <a:r>
              <a:rPr lang="en-US" sz="1200" b="1" dirty="0" err="1"/>
              <a:t>unc</a:t>
            </a:r>
            <a:r>
              <a:rPr lang="en-US" sz="1200" b="1" dirty="0"/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16822" y="4459069"/>
            <a:ext cx="1202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±15% AOD </a:t>
            </a:r>
            <a:r>
              <a:rPr lang="en-US" sz="1200" b="1" dirty="0" err="1"/>
              <a:t>unc</a:t>
            </a:r>
            <a:r>
              <a:rPr lang="en-US" sz="1200" b="1" dirty="0"/>
              <a:t>.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55222" y="4459069"/>
            <a:ext cx="1202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±20% AOD </a:t>
            </a:r>
            <a:r>
              <a:rPr lang="en-US" sz="1200" b="1" dirty="0" err="1"/>
              <a:t>unc</a:t>
            </a:r>
            <a:r>
              <a:rPr lang="en-US" sz="1200" b="1" dirty="0"/>
              <a:t>. 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4819471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sz="2000" dirty="0"/>
              <a:t>More accurate SSA retrievals are obtained for highly accurate AOD values</a:t>
            </a:r>
          </a:p>
          <a:p>
            <a:r>
              <a:rPr lang="en-US" sz="2000" dirty="0"/>
              <a:t>- AOD underestimation leads to SSA overestimation (and vice-versa)</a:t>
            </a:r>
          </a:p>
          <a:p>
            <a:r>
              <a:rPr lang="en-US" sz="2000" dirty="0"/>
              <a:t>-  Achievable accuracy is comparable to that of AERONET inversions (± 0.03, red lines above)</a:t>
            </a:r>
          </a:p>
          <a:p>
            <a:r>
              <a:rPr lang="en-US" sz="2000" dirty="0"/>
              <a:t>- SSA retrieval accuracy improves with increasing absorption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4200" y="742890"/>
            <a:ext cx="3105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Sensitivity  to AOD Accuracy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4600" y="228600"/>
            <a:ext cx="448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Single Scattering Albedo Retrieval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11957" y="1230868"/>
            <a:ext cx="181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SSA (388) = 0.925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1383268"/>
            <a:ext cx="176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SSA(388) = 0.966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10200" y="2133600"/>
            <a:ext cx="3429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2000" y="2209800"/>
            <a:ext cx="3429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10200" y="2895600"/>
            <a:ext cx="3429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" y="2971800"/>
            <a:ext cx="3429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8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838504"/>
            <a:ext cx="890153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wavelength dependence of aerosol SSA is associated with aerosol composition,</a:t>
            </a:r>
          </a:p>
          <a:p>
            <a:r>
              <a:rPr lang="en-US" sz="2000" dirty="0"/>
              <a:t> and commonly expressed  in terms of the aerosol Absorption Angstrom Exponent</a:t>
            </a:r>
          </a:p>
          <a:p>
            <a:r>
              <a:rPr lang="en-US" sz="2000" dirty="0"/>
              <a:t> (AAE)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AAE  values around 1.0 are associated with  Black Carbon  (wavelength independent</a:t>
            </a:r>
          </a:p>
          <a:p>
            <a:r>
              <a:rPr lang="en-US" sz="2000" dirty="0"/>
              <a:t> imaginary component of refractive index) whereas values as large as 6 values </a:t>
            </a:r>
          </a:p>
          <a:p>
            <a:r>
              <a:rPr lang="en-US" sz="2000" dirty="0"/>
              <a:t>associated with the presence of spectral absorption generally associated with </a:t>
            </a:r>
          </a:p>
          <a:p>
            <a:r>
              <a:rPr lang="en-US" sz="2000" dirty="0"/>
              <a:t>Organic Carbon presence have been observed.</a:t>
            </a:r>
          </a:p>
          <a:p>
            <a:endParaRPr lang="en-US" sz="1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34225"/>
              </p:ext>
            </p:extLst>
          </p:nvPr>
        </p:nvGraphicFramePr>
        <p:xfrm>
          <a:off x="3352800" y="2819400"/>
          <a:ext cx="25831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1434960" imgH="507960" progId="Equation.3">
                  <p:embed/>
                </p:oleObj>
              </mc:Choice>
              <mc:Fallback>
                <p:oleObj name="Equation" r:id="rId3" imgW="1434960" imgH="50796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819400"/>
                        <a:ext cx="258318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457200"/>
            <a:ext cx="660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Inferring Composition of Boundary Layer Aerosols </a:t>
            </a:r>
          </a:p>
        </p:txBody>
      </p:sp>
    </p:spTree>
    <p:extLst>
      <p:ext uri="{BB962C8B-B14F-4D97-AF65-F5344CB8AC3E}">
        <p14:creationId xmlns:p14="http://schemas.microsoft.com/office/powerpoint/2010/main" val="363857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265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Sample Application</a:t>
            </a:r>
            <a:endParaRPr lang="es-CO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6698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 AERONET AOD measurements at 354 and 388 nm at the GSFC site as proxy of</a:t>
            </a:r>
          </a:p>
          <a:p>
            <a:r>
              <a:rPr lang="en-US" sz="2000" dirty="0"/>
              <a:t>accurate satellite AOD retrievals.</a:t>
            </a:r>
          </a:p>
          <a:p>
            <a:endParaRPr lang="en-US" sz="2000" dirty="0"/>
          </a:p>
          <a:p>
            <a:r>
              <a:rPr lang="en-US" sz="2000" dirty="0"/>
              <a:t>Use collocated OMI measured cloud-free </a:t>
            </a:r>
            <a:r>
              <a:rPr lang="en-US" sz="2000" dirty="0" err="1"/>
              <a:t>reflectances</a:t>
            </a:r>
            <a:r>
              <a:rPr lang="en-US" sz="2000" dirty="0"/>
              <a:t> (354 and 388 nm) and</a:t>
            </a:r>
          </a:p>
          <a:p>
            <a:r>
              <a:rPr lang="en-US" sz="2000" dirty="0"/>
              <a:t> AERONET AOD’s to a SSA inversion algorithm.</a:t>
            </a:r>
          </a:p>
          <a:p>
            <a:endParaRPr lang="en-US" sz="2000" dirty="0"/>
          </a:p>
          <a:p>
            <a:r>
              <a:rPr lang="en-US" sz="2000" dirty="0"/>
              <a:t>Calculate AAE 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079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52400"/>
            <a:ext cx="332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Sample Retrieval 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8288" y="5901048"/>
            <a:ext cx="6244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-Retrieved AAE and SSA parameters are linearly correlated</a:t>
            </a:r>
          </a:p>
          <a:p>
            <a:r>
              <a:rPr lang="en-US" sz="2000" dirty="0"/>
              <a:t>-OC and BC can be identified based on AAE definition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6995"/>
          <a:stretch/>
        </p:blipFill>
        <p:spPr>
          <a:xfrm>
            <a:off x="1236898" y="690266"/>
            <a:ext cx="6459302" cy="48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2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200"/>
            <a:ext cx="277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Concluding Remarks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18" y="1219200"/>
            <a:ext cx="909518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Aerosol absorption information can be derived from satellite near UV-observations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main source of uncertainty in derived products from heritage sensors (OMI) is </a:t>
            </a:r>
          </a:p>
          <a:p>
            <a:r>
              <a:rPr lang="en-US" sz="2000" dirty="0" smtClean="0"/>
              <a:t>sub-pixel cloud contamination associated with coarse spatial resolution (13x24 km).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Although at TEMPO’s finer resolution the cloud contamination problem will be </a:t>
            </a:r>
          </a:p>
          <a:p>
            <a:r>
              <a:rPr lang="en-US" sz="2000" dirty="0" smtClean="0"/>
              <a:t>reduced, it will still be the major source of uncertainty of retrieved aerosol products.  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High resolution GOES-R ABI visible observations can provide a cloud mask to be 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sed by TEMPO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combined use of GOES-R visible and TEMPO near UV measurements will </a:t>
            </a:r>
          </a:p>
          <a:p>
            <a:r>
              <a:rPr lang="en-US" sz="2000" dirty="0" smtClean="0"/>
              <a:t>allow  a better characterization of BL aerosols.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149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45" y="240268"/>
            <a:ext cx="911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Use of near UV Satellite Observations for retrieving aerosol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" y="994112"/>
            <a:ext cx="8991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Observations in the 340-400 nm range can be used to derive aerosol properties</a:t>
            </a:r>
          </a:p>
          <a:p>
            <a:endParaRPr lang="en-US" sz="2000" dirty="0"/>
          </a:p>
          <a:p>
            <a:r>
              <a:rPr lang="en-US" sz="2000" dirty="0"/>
              <a:t>Advantages: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Low surface  albedo at all terrestrial surfaces (.01  to .03 for vegetation;  .08 - .12 deserts)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Weak spectral dependence of surface albedo in the 340-400 nm range.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Sensitivity to aerosol absorption.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Negligible gas absorption interference.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Disadvantages: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Ocean color interference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Aerosol absorption detection is aerosol layer height sensitive.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Historically, near UV measurements have been associated with coarse spatial resolution sensors (TOMS, OMI) primarily designed for trace gas retrieval. At these multi-kilometer resolution sub-pixel cloud contamination is the most important error source in aerosol remote sensing.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216" y="458366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78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Near-UV observations are mainly sensitive to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dirty="0"/>
              <a:t>-Aerosol Optical Depth (wavelength dependent, Aerosol Extinction Exponent)</a:t>
            </a:r>
          </a:p>
          <a:p>
            <a:r>
              <a:rPr lang="en-US" sz="2000" dirty="0"/>
              <a:t>-Aerosol Absorption  (wavelength dependent, Aerosol Absorption Exponent)</a:t>
            </a:r>
          </a:p>
          <a:p>
            <a:r>
              <a:rPr lang="en-US" sz="2000" dirty="0"/>
              <a:t>-Aerosol Layer Height</a:t>
            </a:r>
          </a:p>
          <a:p>
            <a:r>
              <a:rPr lang="en-US" sz="2000" dirty="0"/>
              <a:t>-Surface Albedo (second order effect)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861" y="27432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Even Ignoring Surface effects (small), measured reflectances depend on at least five parameters: AOD, AEE, SSA, AAE, </a:t>
            </a:r>
            <a:r>
              <a:rPr lang="en-US" sz="2000" dirty="0" err="1"/>
              <a:t>Zae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If measurements at two near-UV channels are available, we may be able to retrieve two parameters. </a:t>
            </a:r>
            <a:r>
              <a:rPr lang="en-US" sz="2000" dirty="0" smtClean="0"/>
              <a:t>External information or </a:t>
            </a:r>
            <a:r>
              <a:rPr lang="en-US" sz="2000" dirty="0"/>
              <a:t>a</a:t>
            </a:r>
            <a:r>
              <a:rPr lang="en-US" sz="2000" dirty="0" smtClean="0"/>
              <a:t>ssumptions on </a:t>
            </a:r>
            <a:r>
              <a:rPr lang="en-US" sz="2000" dirty="0"/>
              <a:t>the other three </a:t>
            </a:r>
            <a:r>
              <a:rPr lang="en-US" sz="2000" dirty="0" smtClean="0"/>
              <a:t> are </a:t>
            </a:r>
            <a:r>
              <a:rPr lang="en-US" sz="2000" dirty="0"/>
              <a:t>required.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85404"/>
            <a:ext cx="4077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Satellite Retrieval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334000"/>
            <a:ext cx="483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OMI Algorithm, AOD and SSA are retrieved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i_20070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0001" r="9000" b="2000"/>
          <a:stretch>
            <a:fillRect/>
          </a:stretch>
        </p:blipFill>
        <p:spPr bwMode="auto">
          <a:xfrm>
            <a:off x="1295400" y="1531938"/>
            <a:ext cx="33528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ssa388_2007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0001" r="9000" b="2000"/>
          <a:stretch>
            <a:fillRect/>
          </a:stretch>
        </p:blipFill>
        <p:spPr bwMode="auto">
          <a:xfrm>
            <a:off x="1295400" y="3946525"/>
            <a:ext cx="33528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aot388_200703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0001" r="9000" b="2000"/>
          <a:stretch>
            <a:fillRect/>
          </a:stretch>
        </p:blipFill>
        <p:spPr bwMode="auto">
          <a:xfrm>
            <a:off x="4648200" y="3962400"/>
            <a:ext cx="3352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ot388_200703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0001" r="9000" b="2000"/>
          <a:stretch>
            <a:fillRect/>
          </a:stretch>
        </p:blipFill>
        <p:spPr bwMode="auto">
          <a:xfrm>
            <a:off x="4648200" y="1524000"/>
            <a:ext cx="3352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43125" y="6400800"/>
            <a:ext cx="462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OMI Retrieved Dust Properties (March 9-2007)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33400" y="728663"/>
            <a:ext cx="8074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cs typeface="Arial" charset="0"/>
              </a:rPr>
              <a:t>Aerosol Single Scattering Albedo and Optical Depth can be simultaneously retrieved.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73163" y="228600"/>
            <a:ext cx="695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From qualitative to quantitative aerosol absorption information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7588" y="1079500"/>
            <a:ext cx="4565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/>
              <a:t>(Height of absorbing aerosol layer must be prescribed)</a:t>
            </a: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4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8656" r="6799" b="9123"/>
          <a:stretch/>
        </p:blipFill>
        <p:spPr>
          <a:xfrm>
            <a:off x="304800" y="415510"/>
            <a:ext cx="8458200" cy="6366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439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OMI AOD retrievals over the USA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4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8890" r="6890" b="29356"/>
          <a:stretch/>
        </p:blipFill>
        <p:spPr>
          <a:xfrm>
            <a:off x="192504" y="762000"/>
            <a:ext cx="8808461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152400"/>
            <a:ext cx="4814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OMI AOD retrievals over the </a:t>
            </a:r>
            <a:r>
              <a:rPr lang="en-US" sz="2400" b="1" dirty="0" smtClean="0">
                <a:solidFill>
                  <a:srgbClr val="FF0000"/>
                </a:solidFill>
              </a:rPr>
              <a:t>USA (2)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7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364468"/>
            <a:ext cx="6084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Sources of Uncertainty of Independently measured AOD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8678" y="3932872"/>
            <a:ext cx="33061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-Sensor Calibration</a:t>
            </a:r>
          </a:p>
          <a:p>
            <a:r>
              <a:rPr lang="en-US" sz="2000" dirty="0"/>
              <a:t>-Surface Characterization</a:t>
            </a:r>
          </a:p>
          <a:p>
            <a:r>
              <a:rPr lang="en-US" sz="2000" dirty="0"/>
              <a:t>-Aerosol Model (SSA and PSD)</a:t>
            </a:r>
          </a:p>
          <a:p>
            <a:r>
              <a:rPr lang="en-US" sz="2000" dirty="0"/>
              <a:t>-Cloud Contamination</a:t>
            </a:r>
          </a:p>
          <a:p>
            <a:r>
              <a:rPr lang="en-US" sz="2000" dirty="0"/>
              <a:t>-Extrapolation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04800"/>
            <a:ext cx="639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Combined VIS-UV retrieval of  aerosol properties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16152"/>
            <a:ext cx="9206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Independently measured AOD in the visible can be extrapolated to the near UV,</a:t>
            </a:r>
          </a:p>
          <a:p>
            <a:r>
              <a:rPr lang="en-US" sz="2000" dirty="0"/>
              <a:t>and combined with near-UV measured radiances to improve aerosol characterization.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649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following sensitivity analysis  combined uncertainties of 10%, 15% and 20%</a:t>
            </a:r>
          </a:p>
          <a:p>
            <a:r>
              <a:rPr lang="en-US" sz="2000" dirty="0"/>
              <a:t>are assumed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42292"/>
            <a:ext cx="762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elevated aerosols, retrieve SSA and ZAE</a:t>
            </a:r>
          </a:p>
          <a:p>
            <a:r>
              <a:rPr lang="en-US" sz="2000" dirty="0"/>
              <a:t>For BL aerosols, retrieve, SSA and AAE (or SSA at two near UV channels)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9860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4425"/>
            <a:ext cx="7239000" cy="559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6336" y="533400"/>
            <a:ext cx="6059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Simultaneous retrieval of aerosol layer height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and single scattering albedo</a:t>
            </a:r>
          </a:p>
        </p:txBody>
      </p:sp>
    </p:spTree>
    <p:extLst>
      <p:ext uri="{BB962C8B-B14F-4D97-AF65-F5344CB8AC3E}">
        <p14:creationId xmlns:p14="http://schemas.microsoft.com/office/powerpoint/2010/main" val="120954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1445" r="9054" b="6784"/>
          <a:stretch/>
        </p:blipFill>
        <p:spPr>
          <a:xfrm>
            <a:off x="484909" y="541332"/>
            <a:ext cx="3934691" cy="285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11445" r="9053" b="6784"/>
          <a:stretch/>
        </p:blipFill>
        <p:spPr>
          <a:xfrm>
            <a:off x="5029200" y="541331"/>
            <a:ext cx="3763617" cy="285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1445" r="9054" b="6784"/>
          <a:stretch/>
        </p:blipFill>
        <p:spPr>
          <a:xfrm>
            <a:off x="484909" y="3854375"/>
            <a:ext cx="3934691" cy="285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12265" r="9052" b="7596"/>
          <a:stretch/>
        </p:blipFill>
        <p:spPr>
          <a:xfrm>
            <a:off x="5029200" y="3911399"/>
            <a:ext cx="3763617" cy="279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0240" y="62822"/>
            <a:ext cx="691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Sensitivity of retrieved SSA and ZAE to AOD Accuracy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3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812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Omar (GSFC-6140)</dc:creator>
  <cp:lastModifiedBy>Torres, Omar (GSFC-6140)</cp:lastModifiedBy>
  <cp:revision>68</cp:revision>
  <dcterms:created xsi:type="dcterms:W3CDTF">2015-06-18T20:36:04Z</dcterms:created>
  <dcterms:modified xsi:type="dcterms:W3CDTF">2016-06-02T15:58:47Z</dcterms:modified>
</cp:coreProperties>
</file>