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74" r:id="rId9"/>
    <p:sldId id="266" r:id="rId10"/>
    <p:sldId id="267" r:id="rId11"/>
    <p:sldId id="272" r:id="rId12"/>
    <p:sldId id="268" r:id="rId13"/>
    <p:sldId id="269" r:id="rId14"/>
    <p:sldId id="265" r:id="rId15"/>
    <p:sldId id="258" r:id="rId16"/>
    <p:sldId id="270" r:id="rId17"/>
    <p:sldId id="273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0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2328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00A82-18B8-6F45-A4D0-D5601C3B9625}" type="datetimeFigureOut">
              <a:rPr lang="en-US" smtClean="0"/>
              <a:t>5/31/16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3ACDB-9CFD-3F4D-9699-9279799D9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0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6F13A-5C28-8347-AC5D-0BE3A46CB5C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37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3ACDB-9CFD-3F4D-9699-9279799D97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95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.png"/><Relationship Id="rId5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.png"/><Relationship Id="rId7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0363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Principal Component Analysis SO</a:t>
            </a:r>
            <a:r>
              <a:rPr lang="en-US" baseline="-25000" dirty="0" smtClean="0"/>
              <a:t>2</a:t>
            </a:r>
            <a:r>
              <a:rPr lang="en-US" dirty="0" smtClean="0"/>
              <a:t> Retrieval Algorithm – Potential Application to TEMPO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8523"/>
            <a:ext cx="6671230" cy="299566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Can Li </a:t>
            </a:r>
          </a:p>
          <a:p>
            <a:r>
              <a:rPr lang="en-US" dirty="0" smtClean="0"/>
              <a:t>NASA GSFC Code 614 &amp; ESSIC, UMD</a:t>
            </a:r>
          </a:p>
          <a:p>
            <a:r>
              <a:rPr lang="en-US" dirty="0" smtClean="0"/>
              <a:t>Email: </a:t>
            </a:r>
            <a:r>
              <a:rPr lang="en-US" dirty="0" err="1" smtClean="0"/>
              <a:t>can.li@nasa.gov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Joanna Joiner, Nick </a:t>
            </a:r>
            <a:r>
              <a:rPr lang="en-US" dirty="0" err="1" smtClean="0"/>
              <a:t>Krotkov</a:t>
            </a:r>
            <a:r>
              <a:rPr lang="en-US" dirty="0" smtClean="0"/>
              <a:t>, Yan Zhang, Simon </a:t>
            </a:r>
            <a:r>
              <a:rPr lang="en-US" dirty="0" err="1" smtClean="0"/>
              <a:t>Carn</a:t>
            </a:r>
            <a:r>
              <a:rPr lang="en-US" dirty="0" smtClean="0"/>
              <a:t>, Chris </a:t>
            </a:r>
            <a:r>
              <a:rPr lang="en-US" dirty="0" err="1" smtClean="0"/>
              <a:t>McLinden</a:t>
            </a:r>
            <a:r>
              <a:rPr lang="en-US" dirty="0" smtClean="0"/>
              <a:t>, </a:t>
            </a:r>
            <a:r>
              <a:rPr lang="en-US" dirty="0" err="1" smtClean="0"/>
              <a:t>Vitali</a:t>
            </a:r>
            <a:r>
              <a:rPr lang="en-US" dirty="0" smtClean="0"/>
              <a:t> </a:t>
            </a:r>
            <a:r>
              <a:rPr lang="en-US" dirty="0" err="1" smtClean="0"/>
              <a:t>Fioletov</a:t>
            </a:r>
            <a:endParaRPr lang="en-US" dirty="0" smtClean="0"/>
          </a:p>
          <a:p>
            <a:r>
              <a:rPr lang="en-US" dirty="0" smtClean="0"/>
              <a:t>TEMPO Science Team Meeting </a:t>
            </a:r>
          </a:p>
          <a:p>
            <a:r>
              <a:rPr lang="en-US" dirty="0" smtClean="0"/>
              <a:t>June 2, 2016</a:t>
            </a:r>
          </a:p>
          <a:p>
            <a:r>
              <a:rPr lang="en-US" dirty="0" smtClean="0"/>
              <a:t>Washington DC</a:t>
            </a:r>
            <a:endParaRPr lang="en-US" dirty="0"/>
          </a:p>
        </p:txBody>
      </p:sp>
      <p:pic>
        <p:nvPicPr>
          <p:cNvPr id="4" name="Picture 3" descr="logo_omi_smal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6065159"/>
            <a:ext cx="1285688" cy="792841"/>
          </a:xfrm>
          <a:prstGeom prst="rect">
            <a:avLst/>
          </a:prstGeom>
        </p:spPr>
      </p:pic>
      <p:pic>
        <p:nvPicPr>
          <p:cNvPr id="5" name="Picture 4" descr="nasa_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" y="6065159"/>
            <a:ext cx="980774" cy="79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51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009"/>
            <a:ext cx="8229600" cy="1006857"/>
          </a:xfrm>
        </p:spPr>
        <p:txBody>
          <a:bodyPr>
            <a:normAutofit/>
          </a:bodyPr>
          <a:lstStyle/>
          <a:p>
            <a:r>
              <a:rPr lang="en-US" sz="2600" dirty="0" smtClean="0"/>
              <a:t>Outside contribution to air pollution over the western North America?</a:t>
            </a:r>
            <a:endParaRPr lang="en-US" sz="2600" dirty="0"/>
          </a:p>
        </p:txBody>
      </p:sp>
      <p:pic>
        <p:nvPicPr>
          <p:cNvPr id="7" name="Picture 6" descr="Screen Shot 2016-05-23 at 1.4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90" y="1478733"/>
            <a:ext cx="5890996" cy="3487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9236" y="5079433"/>
            <a:ext cx="7206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 important science question of the GEO-CAPE mission is to assess the </a:t>
            </a:r>
            <a:r>
              <a:rPr lang="en-US" dirty="0" smtClean="0">
                <a:solidFill>
                  <a:srgbClr val="FF0000"/>
                </a:solidFill>
              </a:rPr>
              <a:t>impact of inter-continental transport on air quality</a:t>
            </a:r>
            <a:r>
              <a:rPr lang="en-US" dirty="0" smtClean="0"/>
              <a:t>;</a:t>
            </a:r>
          </a:p>
          <a:p>
            <a:r>
              <a:rPr lang="en-US" dirty="0" smtClean="0"/>
              <a:t>The planned CO product for GEO-CAPE could have served as a tracer for pollutant inflow, as demonstrated with AIRS CO data by Lin et al. [2012]</a:t>
            </a:r>
            <a:endParaRPr lang="en-US" dirty="0"/>
          </a:p>
        </p:txBody>
      </p:sp>
      <p:pic>
        <p:nvPicPr>
          <p:cNvPr id="11" name="Picture 10" descr="logo_omi_smal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6065159"/>
            <a:ext cx="1285688" cy="792841"/>
          </a:xfrm>
          <a:prstGeom prst="rect">
            <a:avLst/>
          </a:prstGeom>
        </p:spPr>
      </p:pic>
      <p:pic>
        <p:nvPicPr>
          <p:cNvPr id="12" name="Picture 11" descr="nasa_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" y="6065159"/>
            <a:ext cx="980774" cy="79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5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34" y="126958"/>
            <a:ext cx="8229600" cy="629439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rgbClr val="FFFFFF"/>
                </a:solidFill>
              </a:rPr>
              <a:t>A transpacific </a:t>
            </a:r>
            <a:r>
              <a:rPr lang="en-US" sz="2600" dirty="0">
                <a:solidFill>
                  <a:srgbClr val="FFFFFF"/>
                </a:solidFill>
              </a:rPr>
              <a:t>t</a:t>
            </a:r>
            <a:r>
              <a:rPr lang="en-US" sz="2600" dirty="0" smtClean="0">
                <a:solidFill>
                  <a:srgbClr val="FFFFFF"/>
                </a:solidFill>
              </a:rPr>
              <a:t>ransport episode in Oct. 2006 detected with OMI SO</a:t>
            </a:r>
            <a:r>
              <a:rPr lang="en-US" sz="2600" baseline="-25000" dirty="0" smtClean="0">
                <a:solidFill>
                  <a:srgbClr val="FFFFFF"/>
                </a:solidFill>
              </a:rPr>
              <a:t>2</a:t>
            </a:r>
            <a:r>
              <a:rPr lang="en-US" sz="2600" dirty="0" smtClean="0">
                <a:solidFill>
                  <a:srgbClr val="FFFFFF"/>
                </a:solidFill>
              </a:rPr>
              <a:t> Data [Hsu et al., 2012]</a:t>
            </a:r>
            <a:endParaRPr lang="en-US" sz="2600" dirty="0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08222" y="918845"/>
            <a:ext cx="7791864" cy="4438085"/>
            <a:chOff x="457200" y="1216962"/>
            <a:chExt cx="7791864" cy="4438085"/>
          </a:xfrm>
        </p:grpSpPr>
        <p:pic>
          <p:nvPicPr>
            <p:cNvPr id="5" name="Picture 4" descr="Screen Shot 2016-05-23 at 1.36.06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216962"/>
              <a:ext cx="7791864" cy="443808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144820" y="1697173"/>
              <a:ext cx="994094" cy="369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OMI SO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2</a:t>
              </a:r>
              <a:endParaRPr lang="en-US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-54308" y="3004265"/>
              <a:ext cx="13923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Tracer SO</a:t>
              </a:r>
              <a:r>
                <a:rPr lang="en-US" baseline="-25000" dirty="0" smtClean="0">
                  <a:solidFill>
                    <a:schemeClr val="bg1"/>
                  </a:solidFill>
                </a:rPr>
                <a:t>2</a:t>
              </a:r>
              <a:endParaRPr lang="en-US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-54308" y="4564763"/>
              <a:ext cx="13923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AIRS CO</a:t>
              </a:r>
              <a:endParaRPr lang="en-US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8777" y="5468307"/>
            <a:ext cx="6896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Among the species of that can be retrieved with TEMPO, </a:t>
            </a:r>
            <a:r>
              <a:rPr lang="en-US" u="sng" dirty="0" smtClean="0"/>
              <a:t>SO</a:t>
            </a:r>
            <a:r>
              <a:rPr lang="en-US" u="sng" baseline="-25000" dirty="0" smtClean="0"/>
              <a:t>2</a:t>
            </a:r>
            <a:r>
              <a:rPr lang="en-US" u="sng" dirty="0" smtClean="0"/>
              <a:t> may serve as a tracer for transpacific transport</a:t>
            </a:r>
            <a:r>
              <a:rPr lang="en-US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Longer lifetime than other TEMPO species (rapid LRT events)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Characteristics of Asian emissions</a:t>
            </a:r>
          </a:p>
        </p:txBody>
      </p:sp>
      <p:pic>
        <p:nvPicPr>
          <p:cNvPr id="10" name="Picture 9" descr="logo_omi_smal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6065159"/>
            <a:ext cx="1285688" cy="792841"/>
          </a:xfrm>
          <a:prstGeom prst="rect">
            <a:avLst/>
          </a:prstGeom>
        </p:spPr>
      </p:pic>
      <p:pic>
        <p:nvPicPr>
          <p:cNvPr id="11" name="Picture 10" descr="nasa_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" y="6065159"/>
            <a:ext cx="980774" cy="79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8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422"/>
            <a:ext cx="8229600" cy="52284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Volcanic SO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retrievals for aviation safety applications</a:t>
            </a:r>
            <a:endParaRPr lang="en-US" sz="2800" dirty="0"/>
          </a:p>
        </p:txBody>
      </p:sp>
      <p:pic>
        <p:nvPicPr>
          <p:cNvPr id="4" name="Picture 3" descr="OMSO2VOLCANO_TRL_20080810_globa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8808" r="13952" b="6898"/>
          <a:stretch/>
        </p:blipFill>
        <p:spPr>
          <a:xfrm>
            <a:off x="88596" y="900863"/>
            <a:ext cx="5050611" cy="3396695"/>
          </a:xfrm>
          <a:prstGeom prst="rect">
            <a:avLst/>
          </a:prstGeom>
        </p:spPr>
      </p:pic>
      <p:pic>
        <p:nvPicPr>
          <p:cNvPr id="6" name="Picture 5" descr="logo_omi_smal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6065159"/>
            <a:ext cx="1285688" cy="792841"/>
          </a:xfrm>
          <a:prstGeom prst="rect">
            <a:avLst/>
          </a:prstGeom>
        </p:spPr>
      </p:pic>
      <p:pic>
        <p:nvPicPr>
          <p:cNvPr id="7" name="Picture 6" descr="nasa_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" y="6065159"/>
            <a:ext cx="980774" cy="792841"/>
          </a:xfrm>
          <a:prstGeom prst="rect">
            <a:avLst/>
          </a:prstGeom>
        </p:spPr>
      </p:pic>
      <p:pic>
        <p:nvPicPr>
          <p:cNvPr id="5" name="Picture 4" descr="OMSO2VOLCANO_TRL_20080811_global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" t="19772" r="13900" b="7550"/>
          <a:stretch/>
        </p:blipFill>
        <p:spPr>
          <a:xfrm>
            <a:off x="3943138" y="3225013"/>
            <a:ext cx="5094357" cy="3322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0732" y="5376386"/>
            <a:ext cx="3308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OMI operational volcanic SO</a:t>
            </a:r>
            <a:r>
              <a:rPr lang="en-US" baseline="-25000" dirty="0" smtClean="0"/>
              <a:t>2</a:t>
            </a:r>
            <a:r>
              <a:rPr lang="en-US" dirty="0" smtClean="0"/>
              <a:t> product assuming 3 km plume height [Li et al., 2016, in prep]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48575" y="590733"/>
            <a:ext cx="1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August 11, 2008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62181" y="2860402"/>
            <a:ext cx="1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August 12, 2008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45381" y="960065"/>
            <a:ext cx="369211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number of volcanoes in or just outside of the TEMPO domain may pose threat to aviation safety or even human lives;</a:t>
            </a:r>
          </a:p>
          <a:p>
            <a:r>
              <a:rPr lang="en-US" dirty="0" smtClean="0"/>
              <a:t>Frequent TEMPO SO</a:t>
            </a:r>
            <a:r>
              <a:rPr lang="en-US" baseline="-25000" dirty="0" smtClean="0"/>
              <a:t>2 </a:t>
            </a:r>
            <a:r>
              <a:rPr lang="en-US" dirty="0" smtClean="0"/>
              <a:t>measurements may help to mitigate these threats.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653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68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Execution Speed of the PCA SO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Algorithm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576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~4 min per OMI orbit (~70,000 pixels) using simplified SO</a:t>
            </a:r>
            <a:r>
              <a:rPr lang="en-US" baseline="-25000" dirty="0" smtClean="0"/>
              <a:t>2</a:t>
            </a:r>
            <a:r>
              <a:rPr lang="en-US" dirty="0" smtClean="0"/>
              <a:t> Jacobians LUT ;</a:t>
            </a:r>
          </a:p>
          <a:p>
            <a:r>
              <a:rPr lang="en-US" dirty="0" smtClean="0"/>
              <a:t>5 days used for reprocessing 10-year OMI data for the current operational PBL product;</a:t>
            </a:r>
          </a:p>
          <a:p>
            <a:r>
              <a:rPr lang="en-US" dirty="0" smtClean="0"/>
              <a:t>~65 min per OMI orbit using full LUT - can be reduced to ~10 min if cross-section is used in fitting for SCD and then converted to VCD using AMF;</a:t>
            </a:r>
          </a:p>
          <a:p>
            <a:r>
              <a:rPr lang="en-US" dirty="0" smtClean="0"/>
              <a:t>~20 s per OMPS orbit (~10,000 pixels) using simplified SO</a:t>
            </a:r>
            <a:r>
              <a:rPr lang="en-US" baseline="-25000" dirty="0" smtClean="0"/>
              <a:t>2</a:t>
            </a:r>
            <a:r>
              <a:rPr lang="en-US" dirty="0" smtClean="0"/>
              <a:t> Jacobians LUT</a:t>
            </a:r>
            <a:endParaRPr lang="en-US" dirty="0"/>
          </a:p>
        </p:txBody>
      </p:sp>
      <p:pic>
        <p:nvPicPr>
          <p:cNvPr id="4" name="Picture 3" descr="logo_omi_smal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6065159"/>
            <a:ext cx="1285688" cy="792841"/>
          </a:xfrm>
          <a:prstGeom prst="rect">
            <a:avLst/>
          </a:prstGeom>
        </p:spPr>
      </p:pic>
      <p:pic>
        <p:nvPicPr>
          <p:cNvPr id="5" name="Picture 4" descr="nasa_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" y="6065159"/>
            <a:ext cx="980774" cy="79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00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367"/>
          </a:xfrm>
        </p:spPr>
        <p:txBody>
          <a:bodyPr>
            <a:noAutofit/>
          </a:bodyPr>
          <a:lstStyle/>
          <a:p>
            <a:r>
              <a:rPr lang="en-US" sz="2800" dirty="0" smtClean="0"/>
              <a:t>Good consistency between OMI and OMPS Annual Mean PBL SO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Retrievals for 2012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31232" r="4999" b="17868"/>
          <a:stretch/>
        </p:blipFill>
        <p:spPr bwMode="auto">
          <a:xfrm>
            <a:off x="1023957" y="1221639"/>
            <a:ext cx="6758258" cy="28306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t="31828" r="5000" b="17254"/>
          <a:stretch/>
        </p:blipFill>
        <p:spPr bwMode="auto">
          <a:xfrm>
            <a:off x="1023957" y="3908636"/>
            <a:ext cx="6755736" cy="28306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051" y="2565931"/>
            <a:ext cx="663562" cy="377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OMI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3137" y="5072425"/>
            <a:ext cx="76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OMPS</a:t>
            </a:r>
            <a:endParaRPr lang="en-US" dirty="0"/>
          </a:p>
        </p:txBody>
      </p:sp>
      <p:pic>
        <p:nvPicPr>
          <p:cNvPr id="8" name="Picture 7" descr="logo_omi_smal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6065159"/>
            <a:ext cx="1285688" cy="792841"/>
          </a:xfrm>
          <a:prstGeom prst="rect">
            <a:avLst/>
          </a:prstGeom>
        </p:spPr>
      </p:pic>
      <p:pic>
        <p:nvPicPr>
          <p:cNvPr id="9" name="Picture 8" descr="nasa_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" y="6065159"/>
            <a:ext cx="980774" cy="7928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83938" y="5163216"/>
            <a:ext cx="1420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[Zhang et </a:t>
            </a:r>
            <a:r>
              <a:rPr lang="en-US" dirty="0"/>
              <a:t>al., 2016, in prep]</a:t>
            </a:r>
          </a:p>
        </p:txBody>
      </p:sp>
    </p:spTree>
    <p:extLst>
      <p:ext uri="{BB962C8B-B14F-4D97-AF65-F5344CB8AC3E}">
        <p14:creationId xmlns:p14="http://schemas.microsoft.com/office/powerpoint/2010/main" val="3688828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761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Daily regional SO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loading over Mexico (PBL retrievals)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r="7768"/>
          <a:stretch/>
        </p:blipFill>
        <p:spPr>
          <a:xfrm>
            <a:off x="1293988" y="860486"/>
            <a:ext cx="6669943" cy="5527698"/>
          </a:xfrm>
          <a:prstGeom prst="rect">
            <a:avLst/>
          </a:prstGeom>
        </p:spPr>
      </p:pic>
      <p:pic>
        <p:nvPicPr>
          <p:cNvPr id="5" name="Picture 4" descr="logo_omi_smal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6065159"/>
            <a:ext cx="1285688" cy="792841"/>
          </a:xfrm>
          <a:prstGeom prst="rect">
            <a:avLst/>
          </a:prstGeom>
        </p:spPr>
      </p:pic>
      <p:pic>
        <p:nvPicPr>
          <p:cNvPr id="6" name="Picture 5" descr="nasa_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" y="6065159"/>
            <a:ext cx="980774" cy="7928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07641" y="6388184"/>
            <a:ext cx="2908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[Zhang et </a:t>
            </a:r>
            <a:r>
              <a:rPr lang="en-US" dirty="0"/>
              <a:t>al., 2016, in prep]</a:t>
            </a:r>
          </a:p>
        </p:txBody>
      </p:sp>
    </p:spTree>
    <p:extLst>
      <p:ext uri="{BB962C8B-B14F-4D97-AF65-F5344CB8AC3E}">
        <p14:creationId xmlns:p14="http://schemas.microsoft.com/office/powerpoint/2010/main" val="156547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8192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Daily OMI/OMPS regional volcanic SO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loading near Hawaii (PCA 3-km retrievals) </a:t>
            </a:r>
            <a:endParaRPr lang="en-US" sz="2800" dirty="0"/>
          </a:p>
        </p:txBody>
      </p:sp>
      <p:pic>
        <p:nvPicPr>
          <p:cNvPr id="4" name="Content Placeholder 3" descr="Figure_OMI_OMPS_comp_Hawaii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r="3329"/>
          <a:stretch/>
        </p:blipFill>
        <p:spPr>
          <a:xfrm>
            <a:off x="1269921" y="982057"/>
            <a:ext cx="6575631" cy="5192268"/>
          </a:xfrm>
          <a:solidFill>
            <a:schemeClr val="tx1"/>
          </a:solidFill>
        </p:spPr>
      </p:pic>
      <p:pic>
        <p:nvPicPr>
          <p:cNvPr id="5" name="Picture 4" descr="logo_omi_smal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6065159"/>
            <a:ext cx="1285688" cy="792841"/>
          </a:xfrm>
          <a:prstGeom prst="rect">
            <a:avLst/>
          </a:prstGeom>
        </p:spPr>
      </p:pic>
      <p:pic>
        <p:nvPicPr>
          <p:cNvPr id="6" name="Picture 5" descr="nasa_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" y="6065159"/>
            <a:ext cx="980774" cy="7928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94840" y="3870434"/>
            <a:ext cx="1376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Daily spatial correlation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07641" y="6388184"/>
            <a:ext cx="2908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[Li et </a:t>
            </a:r>
            <a:r>
              <a:rPr lang="en-US" dirty="0"/>
              <a:t>al., 2016, in prep]</a:t>
            </a:r>
          </a:p>
        </p:txBody>
      </p:sp>
    </p:spTree>
    <p:extLst>
      <p:ext uri="{BB962C8B-B14F-4D97-AF65-F5344CB8AC3E}">
        <p14:creationId xmlns:p14="http://schemas.microsoft.com/office/powerpoint/2010/main" val="1724179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761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Implementation with TEMPO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4240"/>
            <a:ext cx="8229600" cy="512192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PCA conducted for the same group of CCD pixels along the direction of scan (similar to the OMI algorithm);</a:t>
            </a:r>
          </a:p>
          <a:p>
            <a:r>
              <a:rPr lang="en-US" dirty="0" smtClean="0"/>
              <a:t>Take advantage of natural variability due to clouds, O</a:t>
            </a:r>
            <a:r>
              <a:rPr lang="en-US" baseline="-25000" dirty="0" smtClean="0"/>
              <a:t>3</a:t>
            </a:r>
            <a:r>
              <a:rPr lang="en-US" dirty="0" smtClean="0"/>
              <a:t>, reflectivity and also observational difference such as different viewing zenith angles;</a:t>
            </a:r>
          </a:p>
          <a:p>
            <a:r>
              <a:rPr lang="en-US" dirty="0" smtClean="0"/>
              <a:t>Data over ocean are important – offers variability for PCA analysis, also coverage for pollution inflow</a:t>
            </a:r>
          </a:p>
          <a:p>
            <a:r>
              <a:rPr lang="en-US" dirty="0" smtClean="0"/>
              <a:t>For final SO</a:t>
            </a:r>
            <a:r>
              <a:rPr lang="en-US" baseline="-25000" dirty="0" smtClean="0"/>
              <a:t>2</a:t>
            </a:r>
            <a:r>
              <a:rPr lang="en-US" dirty="0" smtClean="0"/>
              <a:t> product, needs L2 O</a:t>
            </a:r>
            <a:r>
              <a:rPr lang="en-US" baseline="-25000" dirty="0" smtClean="0"/>
              <a:t>3</a:t>
            </a:r>
            <a:r>
              <a:rPr lang="en-US" dirty="0" smtClean="0"/>
              <a:t> and cloud products as input (no need for NRT product);</a:t>
            </a:r>
          </a:p>
          <a:p>
            <a:r>
              <a:rPr lang="en-US" dirty="0" smtClean="0"/>
              <a:t>Uses L1B data as is (may sample multiple days for PCA), but may benefit from instrument characterization done for other algorithms.</a:t>
            </a:r>
            <a:endParaRPr lang="en-US" dirty="0"/>
          </a:p>
        </p:txBody>
      </p:sp>
      <p:pic>
        <p:nvPicPr>
          <p:cNvPr id="4" name="Picture 3" descr="logo_omi_smal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6065159"/>
            <a:ext cx="1285688" cy="792841"/>
          </a:xfrm>
          <a:prstGeom prst="rect">
            <a:avLst/>
          </a:prstGeom>
        </p:spPr>
      </p:pic>
      <p:pic>
        <p:nvPicPr>
          <p:cNvPr id="5" name="Picture 4" descr="nasa_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" y="6065159"/>
            <a:ext cx="980774" cy="79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64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PCA SO</a:t>
            </a:r>
            <a:r>
              <a:rPr lang="en-US" baseline="-25000" dirty="0" smtClean="0"/>
              <a:t>2</a:t>
            </a:r>
            <a:r>
              <a:rPr lang="en-US" dirty="0" smtClean="0"/>
              <a:t> retrieval approach – data-driven, good quality, straightforward to implement.</a:t>
            </a:r>
          </a:p>
          <a:p>
            <a:r>
              <a:rPr lang="en-US" dirty="0" smtClean="0"/>
              <a:t>If implemented with TEMPO may provide science return in 1) remaining large SO</a:t>
            </a:r>
            <a:r>
              <a:rPr lang="en-US" baseline="-25000" dirty="0" smtClean="0"/>
              <a:t>2</a:t>
            </a:r>
            <a:r>
              <a:rPr lang="en-US" dirty="0" smtClean="0"/>
              <a:t> sources; 2) inflow of Asian pollution; 3) aviation safety.</a:t>
            </a:r>
          </a:p>
          <a:p>
            <a:r>
              <a:rPr lang="en-US" dirty="0" smtClean="0"/>
              <a:t>If implemented with both GEMS and TEMPO may help to establish source-receptor relationship between two continents.</a:t>
            </a:r>
            <a:endParaRPr lang="en-US" dirty="0"/>
          </a:p>
        </p:txBody>
      </p:sp>
      <p:pic>
        <p:nvPicPr>
          <p:cNvPr id="4" name="Picture 3" descr="logo_omi_smal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6065159"/>
            <a:ext cx="1285688" cy="792841"/>
          </a:xfrm>
          <a:prstGeom prst="rect">
            <a:avLst/>
          </a:prstGeom>
        </p:spPr>
      </p:pic>
      <p:pic>
        <p:nvPicPr>
          <p:cNvPr id="5" name="Picture 4" descr="nasa_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" y="6065159"/>
            <a:ext cx="980774" cy="79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SO</a:t>
            </a:r>
            <a:r>
              <a:rPr lang="en-US" baseline="-25000" dirty="0" smtClean="0"/>
              <a:t>2</a:t>
            </a:r>
            <a:r>
              <a:rPr lang="en-US" dirty="0" smtClean="0"/>
              <a:t> has come down in the TEMPO </a:t>
            </a:r>
            <a:r>
              <a:rPr lang="en-US" dirty="0"/>
              <a:t>domain</a:t>
            </a:r>
            <a:r>
              <a:rPr lang="en-US" dirty="0" smtClean="0"/>
              <a:t>, but TEMPO SO</a:t>
            </a:r>
            <a:r>
              <a:rPr lang="en-US" baseline="-25000" dirty="0" smtClean="0"/>
              <a:t>2</a:t>
            </a:r>
            <a:r>
              <a:rPr lang="en-US" dirty="0" smtClean="0"/>
              <a:t> data may still be of science value;</a:t>
            </a:r>
          </a:p>
          <a:p>
            <a:r>
              <a:rPr lang="en-US" dirty="0" smtClean="0"/>
              <a:t>PCA algorithm – data driven, straightforward to implement, now produces operational OMI PBL SO</a:t>
            </a:r>
            <a:r>
              <a:rPr lang="en-US" baseline="-25000" dirty="0" smtClean="0"/>
              <a:t>2</a:t>
            </a:r>
            <a:r>
              <a:rPr lang="en-US" dirty="0" smtClean="0"/>
              <a:t> product with good </a:t>
            </a:r>
            <a:r>
              <a:rPr lang="en-US" dirty="0"/>
              <a:t>data quality</a:t>
            </a:r>
            <a:endParaRPr lang="en-US" dirty="0" smtClean="0"/>
          </a:p>
          <a:p>
            <a:r>
              <a:rPr lang="en-US" dirty="0" smtClean="0"/>
              <a:t>Application to TEMPO – feasible, given PCA approach’s speed, and ability to produce consistent retrievals between instruments</a:t>
            </a:r>
          </a:p>
          <a:p>
            <a:r>
              <a:rPr lang="en-US" dirty="0" smtClean="0"/>
              <a:t>May be implemented with GEMS</a:t>
            </a:r>
          </a:p>
        </p:txBody>
      </p:sp>
      <p:pic>
        <p:nvPicPr>
          <p:cNvPr id="4" name="Picture 3" descr="logo_omi_smal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6065159"/>
            <a:ext cx="1285688" cy="792841"/>
          </a:xfrm>
          <a:prstGeom prst="rect">
            <a:avLst/>
          </a:prstGeom>
        </p:spPr>
      </p:pic>
      <p:pic>
        <p:nvPicPr>
          <p:cNvPr id="5" name="Picture 4" descr="nasa_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" y="6065159"/>
            <a:ext cx="980774" cy="79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25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omi_smal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6065159"/>
            <a:ext cx="1285688" cy="792841"/>
          </a:xfrm>
          <a:prstGeom prst="rect">
            <a:avLst/>
          </a:prstGeom>
        </p:spPr>
      </p:pic>
      <p:pic>
        <p:nvPicPr>
          <p:cNvPr id="5" name="Picture 4" descr="nasa_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" y="6065159"/>
            <a:ext cx="980774" cy="79284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Background and Motivation</a:t>
            </a:r>
            <a:endParaRPr lang="en-US" b="1" dirty="0"/>
          </a:p>
        </p:txBody>
      </p:sp>
      <p:pic>
        <p:nvPicPr>
          <p:cNvPr id="6" name="Picture 5" descr="world_so2lf_pbl_av_20040906-20080229_rc0.20_v111.jpg"/>
          <p:cNvPicPr>
            <a:picLocks noChangeAspect="1"/>
          </p:cNvPicPr>
          <p:nvPr/>
        </p:nvPicPr>
        <p:blipFill>
          <a:blip r:embed="rId4" cstate="print"/>
          <a:srcRect l="1552"/>
          <a:stretch>
            <a:fillRect/>
          </a:stretch>
        </p:blipFill>
        <p:spPr>
          <a:xfrm>
            <a:off x="29882" y="1707619"/>
            <a:ext cx="6146579" cy="39766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07360" y="2082986"/>
            <a:ext cx="303664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Motivation: </a:t>
            </a:r>
            <a:r>
              <a:rPr lang="en-US" dirty="0" smtClean="0">
                <a:solidFill>
                  <a:srgbClr val="FFFFFF"/>
                </a:solidFill>
              </a:rPr>
              <a:t>Band Residual Difference (BRD) algorithm fast and sensitive, but large noise and artifacts (only 3 pairs of wavelengths)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Objective</a:t>
            </a:r>
            <a:r>
              <a:rPr lang="en-US" dirty="0" smtClean="0">
                <a:solidFill>
                  <a:srgbClr val="FFFFFF"/>
                </a:solidFill>
              </a:rPr>
              <a:t>: develop an innovative approach to utilize the </a:t>
            </a:r>
            <a:r>
              <a:rPr lang="en-US" u="sng" dirty="0" smtClean="0">
                <a:solidFill>
                  <a:srgbClr val="FFFFFF"/>
                </a:solidFill>
              </a:rPr>
              <a:t>full spectral content</a:t>
            </a:r>
            <a:r>
              <a:rPr lang="en-US" dirty="0" smtClean="0">
                <a:solidFill>
                  <a:srgbClr val="FFFFFF"/>
                </a:solidFill>
              </a:rPr>
              <a:t> from OMI while maintaining computational efficiency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375" y="1278170"/>
            <a:ext cx="5815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Previous Version OMI PBL SO</a:t>
            </a:r>
            <a:r>
              <a:rPr lang="en-US" b="1" baseline="-25000" dirty="0" smtClean="0">
                <a:solidFill>
                  <a:srgbClr val="FFFFFF"/>
                </a:solidFill>
              </a:rPr>
              <a:t>2</a:t>
            </a:r>
            <a:r>
              <a:rPr lang="en-US" b="1" dirty="0" smtClean="0">
                <a:solidFill>
                  <a:srgbClr val="FFFFFF"/>
                </a:solidFill>
              </a:rPr>
              <a:t> (Sept. 2004 – Feb. 2008)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8831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omi_smal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60" y="6065159"/>
            <a:ext cx="1285688" cy="792841"/>
          </a:xfrm>
          <a:prstGeom prst="rect">
            <a:avLst/>
          </a:prstGeom>
        </p:spPr>
      </p:pic>
      <p:pic>
        <p:nvPicPr>
          <p:cNvPr id="5" name="Picture 4" descr="nasa_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" y="6065159"/>
            <a:ext cx="980774" cy="79284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8307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Basis – Spectral fitting algorithms </a:t>
            </a:r>
            <a:endParaRPr lang="en-US" sz="36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1201" y="2584221"/>
            <a:ext cx="5717113" cy="10030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0884" y="1183773"/>
            <a:ext cx="5659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First look at the DOAS Equation: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671201" y="1649237"/>
            <a:ext cx="20010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Measured sun-normalized radiances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61747" y="3598778"/>
            <a:ext cx="17908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Various gas absorbers (O</a:t>
            </a:r>
            <a:r>
              <a:rPr lang="en-US" sz="2200" baseline="-25000" dirty="0" smtClean="0">
                <a:solidFill>
                  <a:srgbClr val="FFFFFF"/>
                </a:solidFill>
              </a:rPr>
              <a:t>3</a:t>
            </a:r>
            <a:r>
              <a:rPr lang="en-US" sz="2200" dirty="0" smtClean="0">
                <a:solidFill>
                  <a:srgbClr val="FFFFFF"/>
                </a:solidFill>
              </a:rPr>
              <a:t>, SO</a:t>
            </a:r>
            <a:r>
              <a:rPr lang="en-US" sz="2200" baseline="-25000" dirty="0" smtClean="0">
                <a:solidFill>
                  <a:srgbClr val="FFFFFF"/>
                </a:solidFill>
              </a:rPr>
              <a:t>2</a:t>
            </a:r>
            <a:r>
              <a:rPr lang="en-US" sz="2200" dirty="0" smtClean="0">
                <a:solidFill>
                  <a:srgbClr val="FFFFFF"/>
                </a:solidFill>
              </a:rPr>
              <a:t> etc.)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25541" y="1649835"/>
            <a:ext cx="23473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Rayleigh and Mie scattering, surface reflectance etc</a:t>
            </a:r>
            <a:r>
              <a:rPr lang="en-US" sz="22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03221" y="3587223"/>
            <a:ext cx="1446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The Ring effect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0656" y="4706774"/>
            <a:ext cx="6838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Plus additional measurement artifacts terms </a:t>
            </a:r>
            <a:r>
              <a:rPr lang="en-US" sz="2200" dirty="0" smtClean="0">
                <a:solidFill>
                  <a:srgbClr val="FF0000"/>
                </a:solidFill>
              </a:rPr>
              <a:t>(e.g., wavelength shift, stray light, etc.) and/or </a:t>
            </a:r>
            <a:r>
              <a:rPr lang="en-US" sz="2200" u="sng" dirty="0" smtClean="0">
                <a:solidFill>
                  <a:srgbClr val="FF0000"/>
                </a:solidFill>
              </a:rPr>
              <a:t>radiance data correction schemes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70894" y="5875108"/>
            <a:ext cx="5601669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Utilization of the full spectral content, but some terms are difficult to model (e.g., RRS)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251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omi_smal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60" y="6065159"/>
            <a:ext cx="1285688" cy="792841"/>
          </a:xfrm>
          <a:prstGeom prst="rect">
            <a:avLst/>
          </a:prstGeom>
        </p:spPr>
      </p:pic>
      <p:pic>
        <p:nvPicPr>
          <p:cNvPr id="5" name="Picture 4" descr="nasa_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" y="6065159"/>
            <a:ext cx="980774" cy="79284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8307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Methodology (Framework): PCA</a:t>
            </a:r>
            <a:endParaRPr lang="en-US" sz="36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1602193" y="3303632"/>
            <a:ext cx="5543949" cy="10043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4644" y="1037373"/>
            <a:ext cx="8069661" cy="120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Instead of explicit modeling of ozone, RRS, and other instrumental features, we use a </a:t>
            </a:r>
            <a:r>
              <a:rPr lang="en-US" sz="2400" b="1" dirty="0" smtClean="0">
                <a:solidFill>
                  <a:srgbClr val="FF0000"/>
                </a:solidFill>
              </a:rPr>
              <a:t>data-driven approach </a:t>
            </a:r>
            <a:r>
              <a:rPr lang="en-US" sz="2400" dirty="0" smtClean="0">
                <a:solidFill>
                  <a:srgbClr val="FFFFFF"/>
                </a:solidFill>
              </a:rPr>
              <a:t>based on principal component analysis (PCA) with spectral fitting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2193" y="2677965"/>
            <a:ext cx="2001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Measured N-value spectrum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1304" y="4256215"/>
            <a:ext cx="52458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PCs from SO</a:t>
            </a:r>
            <a:r>
              <a:rPr lang="en-US" sz="2200" baseline="-25000" dirty="0" smtClean="0">
                <a:solidFill>
                  <a:srgbClr val="FFFFFF"/>
                </a:solidFill>
              </a:rPr>
              <a:t>2</a:t>
            </a:r>
            <a:r>
              <a:rPr lang="en-US" sz="2200" dirty="0" smtClean="0">
                <a:solidFill>
                  <a:srgbClr val="FFFFFF"/>
                </a:solidFill>
              </a:rPr>
              <a:t>-free regions, (O</a:t>
            </a:r>
            <a:r>
              <a:rPr lang="en-US" sz="2200" baseline="-25000" dirty="0" smtClean="0">
                <a:solidFill>
                  <a:srgbClr val="FFFFFF"/>
                </a:solidFill>
              </a:rPr>
              <a:t>3</a:t>
            </a:r>
            <a:r>
              <a:rPr lang="en-US" sz="2200" dirty="0" smtClean="0">
                <a:solidFill>
                  <a:srgbClr val="FFFFFF"/>
                </a:solidFill>
              </a:rPr>
              <a:t> absorption, surface reflectance, RRS, measurement artifacts etc.) </a:t>
            </a:r>
            <a:r>
              <a:rPr lang="en-US" sz="2200" b="1" dirty="0" smtClean="0">
                <a:solidFill>
                  <a:srgbClr val="FFFFFF"/>
                </a:solidFill>
              </a:rPr>
              <a:t>other than SO</a:t>
            </a:r>
            <a:r>
              <a:rPr lang="en-US" sz="2200" b="1" baseline="-25000" dirty="0" smtClean="0">
                <a:solidFill>
                  <a:srgbClr val="FFFFFF"/>
                </a:solidFill>
              </a:rPr>
              <a:t>2</a:t>
            </a:r>
            <a:r>
              <a:rPr lang="en-US" sz="2200" b="1" dirty="0" smtClean="0">
                <a:solidFill>
                  <a:srgbClr val="FFFFFF"/>
                </a:solidFill>
              </a:rPr>
              <a:t> absorption</a:t>
            </a:r>
            <a:endParaRPr lang="en-US" sz="2200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72459" y="4256215"/>
            <a:ext cx="282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Pre-calculated SO</a:t>
            </a:r>
            <a:r>
              <a:rPr lang="en-US" sz="2200" baseline="-25000" dirty="0" smtClean="0">
                <a:solidFill>
                  <a:srgbClr val="FFFFFF"/>
                </a:solidFill>
              </a:rPr>
              <a:t>2</a:t>
            </a:r>
            <a:r>
              <a:rPr lang="en-US" sz="2200" dirty="0" smtClean="0">
                <a:solidFill>
                  <a:srgbClr val="FFFFFF"/>
                </a:solidFill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</a:rPr>
              <a:t>Jacobians</a:t>
            </a:r>
            <a:r>
              <a:rPr lang="en-US" sz="2200" dirty="0" smtClean="0">
                <a:solidFill>
                  <a:srgbClr val="FFFFFF"/>
                </a:solidFill>
              </a:rPr>
              <a:t> (assuming O</a:t>
            </a:r>
            <a:r>
              <a:rPr lang="en-US" sz="2200" baseline="-25000" dirty="0" smtClean="0">
                <a:solidFill>
                  <a:srgbClr val="FFFFFF"/>
                </a:solidFill>
              </a:rPr>
              <a:t>3 </a:t>
            </a:r>
            <a:r>
              <a:rPr lang="en-US" sz="2200" dirty="0" smtClean="0">
                <a:solidFill>
                  <a:srgbClr val="FFFFFF"/>
                </a:solidFill>
              </a:rPr>
              <a:t>profiles, albedo, etc.)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15972" y="2677965"/>
            <a:ext cx="15076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SO</a:t>
            </a:r>
            <a:r>
              <a:rPr lang="en-US" sz="2200" baseline="-25000" dirty="0" smtClean="0">
                <a:solidFill>
                  <a:srgbClr val="FFFFFF"/>
                </a:solidFill>
              </a:rPr>
              <a:t>2</a:t>
            </a:r>
            <a:r>
              <a:rPr lang="en-US" sz="2200" dirty="0" smtClean="0">
                <a:solidFill>
                  <a:srgbClr val="FFFFFF"/>
                </a:solidFill>
              </a:rPr>
              <a:t> column amount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02193" y="5741993"/>
            <a:ext cx="5601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Fitting of the right hand side to the spectrum on the left hand side -&gt; SO</a:t>
            </a:r>
            <a:r>
              <a:rPr lang="en-US" baseline="-25000" dirty="0" smtClean="0"/>
              <a:t>2</a:t>
            </a:r>
            <a:r>
              <a:rPr lang="en-US" dirty="0" smtClean="0"/>
              <a:t> column amount and coefficients of PCs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52420" y="6388324"/>
            <a:ext cx="60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(See </a:t>
            </a:r>
            <a:r>
              <a:rPr lang="en-US" b="1" dirty="0" err="1" smtClean="0"/>
              <a:t>Guanter</a:t>
            </a:r>
            <a:r>
              <a:rPr lang="en-US" b="1" dirty="0" smtClean="0"/>
              <a:t> et al., 2012; Joiner et al., 2013; Li et al., 2013)</a:t>
            </a:r>
            <a:endParaRPr lang="en-US" b="1" dirty="0"/>
          </a:p>
        </p:txBody>
      </p:sp>
      <p:cxnSp>
        <p:nvCxnSpPr>
          <p:cNvPr id="20" name="Straight Arrow Connector 19"/>
          <p:cNvCxnSpPr>
            <a:stCxn id="22" idx="2"/>
          </p:cNvCxnSpPr>
          <p:nvPr/>
        </p:nvCxnSpPr>
        <p:spPr>
          <a:xfrm rot="16200000" flipH="1">
            <a:off x="5592622" y="3424573"/>
            <a:ext cx="171056" cy="2167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390438" y="3977910"/>
            <a:ext cx="443273" cy="3300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>
            <a:off x="7146143" y="3977911"/>
            <a:ext cx="326713" cy="2783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51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omi_smal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6065159"/>
            <a:ext cx="1285688" cy="792841"/>
          </a:xfrm>
          <a:prstGeom prst="rect">
            <a:avLst/>
          </a:prstGeom>
        </p:spPr>
      </p:pic>
      <p:pic>
        <p:nvPicPr>
          <p:cNvPr id="5" name="Picture 4" descr="nasa_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" y="6065159"/>
            <a:ext cx="980774" cy="79284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426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Principle Components and Residuals</a:t>
            </a:r>
            <a:endParaRPr lang="en-US" b="1" dirty="0"/>
          </a:p>
        </p:txBody>
      </p:sp>
      <p:pic>
        <p:nvPicPr>
          <p:cNvPr id="13" name="Content Placeholder 3" descr="PC_residuals_Hawaii_ring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b="2322"/>
          <a:stretch>
            <a:fillRect/>
          </a:stretch>
        </p:blipFill>
        <p:spPr>
          <a:xfrm>
            <a:off x="2429769" y="1548593"/>
            <a:ext cx="4109448" cy="5186124"/>
          </a:xfrm>
        </p:spPr>
      </p:pic>
      <p:sp>
        <p:nvSpPr>
          <p:cNvPr id="14" name="TextBox 13"/>
          <p:cNvSpPr txBox="1"/>
          <p:nvPr/>
        </p:nvSpPr>
        <p:spPr>
          <a:xfrm>
            <a:off x="171505" y="2673712"/>
            <a:ext cx="2153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(a-c) First few PCs</a:t>
            </a:r>
            <a:endParaRPr lang="en-US" dirty="0" smtClean="0"/>
          </a:p>
          <a:p>
            <a:r>
              <a:rPr lang="en-US" dirty="0" smtClean="0">
                <a:solidFill>
                  <a:srgbClr val="FFFFFF"/>
                </a:solidFill>
              </a:rPr>
              <a:t>Blue line: scaled reference Ring spectrum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1505" y="5228089"/>
            <a:ext cx="23165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(d) Least squares fitting residuals for a pixel near Hawaii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3166" y="1617601"/>
            <a:ext cx="138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(Var.% 99.8492)</a:t>
            </a:r>
            <a:endParaRPr lang="en-US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4474261" y="2812212"/>
            <a:ext cx="138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(Var.% 0.1264)</a:t>
            </a:r>
            <a:endParaRPr lang="en-US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1506773" y="1009294"/>
            <a:ext cx="6159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Example PCs from </a:t>
            </a:r>
            <a:r>
              <a:rPr lang="en-US" sz="2400" b="1" dirty="0" smtClean="0">
                <a:solidFill>
                  <a:srgbClr val="FF0000"/>
                </a:solidFill>
              </a:rPr>
              <a:t>entire row </a:t>
            </a:r>
            <a:r>
              <a:rPr lang="en-US" sz="2400" dirty="0" smtClean="0"/>
              <a:t># 11, Orbit 10990 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996963" y="3076750"/>
            <a:ext cx="138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(Var.% 0.0217)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37505" y="4016984"/>
            <a:ext cx="138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(Var.% 5.32E-5)</a:t>
            </a:r>
            <a:endParaRPr 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5020589" y="4247018"/>
            <a:ext cx="1380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(Var.% 4.79E-5)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39218" y="2063877"/>
            <a:ext cx="259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 #1: Mean spectrum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544976" y="2857580"/>
            <a:ext cx="259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 #2: O</a:t>
            </a:r>
            <a:r>
              <a:rPr lang="en-US" baseline="-25000" dirty="0" smtClean="0"/>
              <a:t>3</a:t>
            </a:r>
            <a:r>
              <a:rPr lang="en-US" dirty="0" smtClean="0"/>
              <a:t> absorption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539218" y="3093654"/>
            <a:ext cx="2592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PC #3</a:t>
            </a:r>
            <a:r>
              <a:rPr lang="en-US" dirty="0" smtClean="0"/>
              <a:t>: Surface reflectance (also </a:t>
            </a:r>
            <a:r>
              <a:rPr lang="en-US" dirty="0" smtClean="0">
                <a:solidFill>
                  <a:srgbClr val="FFFFFF"/>
                </a:solidFill>
              </a:rPr>
              <a:t>Ring signature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526774" y="3999558"/>
            <a:ext cx="2592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PCs #4 and </a:t>
            </a:r>
            <a:r>
              <a:rPr lang="en-US" dirty="0" smtClean="0">
                <a:solidFill>
                  <a:srgbClr val="FF0000"/>
                </a:solidFill>
              </a:rPr>
              <a:t>#5</a:t>
            </a:r>
            <a:r>
              <a:rPr lang="en-US" dirty="0" smtClean="0"/>
              <a:t>: likely  measurement artifacts, noise (&gt;99.99% variance explained)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491297" y="5540089"/>
            <a:ext cx="2592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Smaller residuals with SO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Jacobians</a:t>
            </a:r>
            <a:r>
              <a:rPr lang="en-US" dirty="0" smtClean="0"/>
              <a:t> fitted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458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omi_smal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6065159"/>
            <a:ext cx="1285688" cy="792841"/>
          </a:xfrm>
          <a:prstGeom prst="rect">
            <a:avLst/>
          </a:prstGeom>
        </p:spPr>
      </p:pic>
      <p:pic>
        <p:nvPicPr>
          <p:cNvPr id="5" name="Picture 4" descr="nasa_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" y="6065159"/>
            <a:ext cx="980774" cy="79284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4998"/>
            <a:ext cx="8229600" cy="81229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Results: noise and artifact reduction</a:t>
            </a:r>
            <a:endParaRPr lang="en-US" b="1" dirty="0"/>
          </a:p>
        </p:txBody>
      </p:sp>
      <p:pic>
        <p:nvPicPr>
          <p:cNvPr id="6" name="Picture 5" descr="Figure_4_OMI_PBL_vs_PCA_globala.png"/>
          <p:cNvPicPr>
            <a:picLocks noChangeAspect="1"/>
          </p:cNvPicPr>
          <p:nvPr/>
        </p:nvPicPr>
        <p:blipFill>
          <a:blip r:embed="rId4" cstate="print"/>
          <a:srcRect t="19558" b="18669"/>
          <a:stretch>
            <a:fillRect/>
          </a:stretch>
        </p:blipFill>
        <p:spPr>
          <a:xfrm>
            <a:off x="0" y="1051346"/>
            <a:ext cx="9144000" cy="4236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1426" y="5275783"/>
            <a:ext cx="71944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PCA algorithm reduces retrieval noise by a factor of two as compared with the BRD algorithm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SO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Jacobians for PCA algorithm calculated with the same assumptions as in the BRD algorithm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24208" y="670032"/>
            <a:ext cx="1814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August, 2006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106579"/>
            <a:ext cx="1308355" cy="246221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OMI  BRD SO2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1905001"/>
            <a:ext cx="838200" cy="246221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OMI BRD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00" y="3200400"/>
            <a:ext cx="838200" cy="246221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OMI PCA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2209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Instantaneous FOV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552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962"/>
          </a:xfrm>
        </p:spPr>
        <p:txBody>
          <a:bodyPr>
            <a:noAutofit/>
          </a:bodyPr>
          <a:lstStyle/>
          <a:p>
            <a:r>
              <a:rPr lang="en-US" sz="2400" dirty="0" smtClean="0"/>
              <a:t>When combined with wind data and careful, innovative data analysis </a:t>
            </a:r>
            <a:r>
              <a:rPr lang="is-IS" sz="2400" dirty="0" smtClean="0"/>
              <a:t>…</a:t>
            </a:r>
            <a:endParaRPr lang="en-US" sz="2400" dirty="0"/>
          </a:p>
        </p:txBody>
      </p:sp>
      <p:pic>
        <p:nvPicPr>
          <p:cNvPr id="6" name="Picture 5" descr="Screen Shot 2016-05-31 at 2.32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99" y="963268"/>
            <a:ext cx="6311901" cy="38748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0900" y="4800059"/>
            <a:ext cx="76327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An independent “top-down” global SO</a:t>
            </a:r>
            <a:r>
              <a:rPr lang="en-US" baseline="-25000" dirty="0" smtClean="0"/>
              <a:t>2</a:t>
            </a:r>
            <a:r>
              <a:rPr lang="en-US" dirty="0" smtClean="0"/>
              <a:t> emission inventory [</a:t>
            </a:r>
            <a:r>
              <a:rPr lang="en-US" dirty="0" err="1" smtClean="0"/>
              <a:t>McLinden</a:t>
            </a:r>
            <a:r>
              <a:rPr lang="en-US" dirty="0" smtClean="0"/>
              <a:t> et al., 2016];</a:t>
            </a:r>
          </a:p>
          <a:p>
            <a:pPr marL="285750" indent="-285750">
              <a:buFont typeface="Arial"/>
              <a:buChar char="•"/>
            </a:pPr>
            <a:r>
              <a:rPr lang="en-US" u="sng" dirty="0" smtClean="0"/>
              <a:t>Annual</a:t>
            </a:r>
            <a:r>
              <a:rPr lang="en-US" dirty="0" smtClean="0"/>
              <a:t> emissions quantified for </a:t>
            </a:r>
            <a:r>
              <a:rPr lang="en-US" u="sng" dirty="0" smtClean="0"/>
              <a:t>~500 large sources, ~40 missing</a:t>
            </a:r>
            <a:r>
              <a:rPr lang="en-US" dirty="0" smtClean="0"/>
              <a:t> or unreported in “bottom-up” inventories, or ~6-12% of the total anthropogenic sources;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Emissions quantified for </a:t>
            </a:r>
            <a:r>
              <a:rPr lang="en-US" u="sng" dirty="0" smtClean="0"/>
              <a:t>75 volcanoes </a:t>
            </a:r>
            <a:r>
              <a:rPr lang="en-US" dirty="0" smtClean="0"/>
              <a:t>– large differences between OMI measurements and the </a:t>
            </a:r>
            <a:r>
              <a:rPr lang="en-US" dirty="0" err="1" smtClean="0"/>
              <a:t>Aerocom</a:t>
            </a:r>
            <a:r>
              <a:rPr lang="en-US" dirty="0" smtClean="0"/>
              <a:t> database.</a:t>
            </a:r>
            <a:endParaRPr lang="en-US" dirty="0"/>
          </a:p>
        </p:txBody>
      </p:sp>
      <p:pic>
        <p:nvPicPr>
          <p:cNvPr id="5" name="Picture 4" descr="logo_omi_smal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6065159"/>
            <a:ext cx="1285688" cy="792841"/>
          </a:xfrm>
          <a:prstGeom prst="rect">
            <a:avLst/>
          </a:prstGeom>
        </p:spPr>
      </p:pic>
      <p:pic>
        <p:nvPicPr>
          <p:cNvPr id="8" name="Picture 7" descr="nasa_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" y="6065159"/>
            <a:ext cx="980774" cy="79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2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350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change over the U.S. during the OMI era</a:t>
            </a:r>
            <a:endParaRPr lang="en-US" sz="3200" dirty="0"/>
          </a:p>
        </p:txBody>
      </p:sp>
      <p:pic>
        <p:nvPicPr>
          <p:cNvPr id="12" name="Picture 11" descr="Screen Shot 2016-05-23 at 1.37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01311"/>
            <a:ext cx="8145797" cy="234296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841529" y="3457043"/>
            <a:ext cx="5160195" cy="1577401"/>
            <a:chOff x="1006354" y="4154740"/>
            <a:chExt cx="6642367" cy="2743275"/>
          </a:xfrm>
        </p:grpSpPr>
        <p:pic>
          <p:nvPicPr>
            <p:cNvPr id="13" name="Picture 12" descr="Screen Shot 2016-05-23 at 1.40.06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354" y="4154740"/>
              <a:ext cx="6642367" cy="2032967"/>
            </a:xfrm>
            <a:prstGeom prst="rect">
              <a:avLst/>
            </a:prstGeom>
          </p:spPr>
        </p:pic>
        <p:pic>
          <p:nvPicPr>
            <p:cNvPr id="14" name="Picture 13" descr="Screen Shot 2016-05-23 at 1.41.47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354" y="6176263"/>
              <a:ext cx="6642367" cy="721752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448316" y="4193600"/>
            <a:ext cx="61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OMI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39254" y="3621504"/>
            <a:ext cx="1088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Inventory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2557" y="5068769"/>
            <a:ext cx="685299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OMI PCA SO</a:t>
            </a:r>
            <a:r>
              <a:rPr lang="en-US" baseline="-25000" dirty="0" smtClean="0"/>
              <a:t>2</a:t>
            </a:r>
            <a:r>
              <a:rPr lang="en-US" dirty="0" smtClean="0"/>
              <a:t> retrievals suggest </a:t>
            </a:r>
            <a:r>
              <a:rPr lang="en-US" u="sng" dirty="0" smtClean="0"/>
              <a:t>large decrease of SO</a:t>
            </a:r>
            <a:r>
              <a:rPr lang="en-US" u="sng" baseline="-25000" dirty="0" smtClean="0"/>
              <a:t>2</a:t>
            </a:r>
            <a:r>
              <a:rPr lang="en-US" u="sng" dirty="0" smtClean="0"/>
              <a:t> over the eastern U.S.</a:t>
            </a:r>
            <a:r>
              <a:rPr lang="en-US" dirty="0" smtClean="0"/>
              <a:t>, in agreement with emission inventory;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Currently emissions barely detectable by OMI – requires averaging of large dataset;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More frequent measurements by </a:t>
            </a:r>
            <a:r>
              <a:rPr lang="en-US" u="sng" dirty="0" smtClean="0"/>
              <a:t>TEMPO will help to continue the monitoring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" name="Picture 9" descr="logo_omi_small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6065159"/>
            <a:ext cx="1285688" cy="792841"/>
          </a:xfrm>
          <a:prstGeom prst="rect">
            <a:avLst/>
          </a:prstGeom>
        </p:spPr>
      </p:pic>
      <p:pic>
        <p:nvPicPr>
          <p:cNvPr id="11" name="Picture 10" descr="nasa_logo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" y="6065159"/>
            <a:ext cx="980774" cy="7928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96216" y="3621504"/>
            <a:ext cx="1738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Krotkov</a:t>
            </a:r>
            <a:r>
              <a:rPr lang="en-US" dirty="0" smtClean="0"/>
              <a:t> et al., 2016]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042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</TotalTime>
  <Words>1266</Words>
  <Application>Microsoft Macintosh PowerPoint</Application>
  <PresentationFormat>On-screen Show (4:3)</PresentationFormat>
  <Paragraphs>110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Black</vt:lpstr>
      <vt:lpstr>Principal Component Analysis SO2 Retrieval Algorithm – Potential Application to TEMPO</vt:lpstr>
      <vt:lpstr>Take home message</vt:lpstr>
      <vt:lpstr>Background and Motivation</vt:lpstr>
      <vt:lpstr>Basis – Spectral fitting algorithms </vt:lpstr>
      <vt:lpstr>Methodology (Framework): PCA</vt:lpstr>
      <vt:lpstr>Principle Components and Residuals</vt:lpstr>
      <vt:lpstr>Results: noise and artifact reduction</vt:lpstr>
      <vt:lpstr>When combined with wind data and careful, innovative data analysis …</vt:lpstr>
      <vt:lpstr>SO2 change over the U.S. during the OMI era</vt:lpstr>
      <vt:lpstr>Outside contribution to air pollution over the western North America?</vt:lpstr>
      <vt:lpstr>A transpacific transport episode in Oct. 2006 detected with OMI SO2 Data [Hsu et al., 2012]</vt:lpstr>
      <vt:lpstr>Volcanic SO2 retrievals for aviation safety applications</vt:lpstr>
      <vt:lpstr>Execution Speed of the PCA SO2 Algorithm</vt:lpstr>
      <vt:lpstr>Good consistency between OMI and OMPS Annual Mean PBL SO2 Retrievals for 2012</vt:lpstr>
      <vt:lpstr>Daily regional SO2 loading over Mexico (PBL retrievals)</vt:lpstr>
      <vt:lpstr>Daily OMI/OMPS regional volcanic SO2 loading near Hawaii (PCA 3-km retrievals) </vt:lpstr>
      <vt:lpstr>Implementation with TEMPO</vt:lpstr>
      <vt:lpstr>Conclusions</vt:lpstr>
    </vt:vector>
  </TitlesOfParts>
  <Company>GSFC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Principal Component Analysis SO2 Retrieval Algorithm – Potential Application to TEMPO</dc:title>
  <dc:creator>Li Can (GSFC-614.0)[UNIV OF MARYLAND]</dc:creator>
  <cp:lastModifiedBy>Li Can (GSFC-614.0)[UNIV OF MARYLAND]</cp:lastModifiedBy>
  <cp:revision>41</cp:revision>
  <dcterms:created xsi:type="dcterms:W3CDTF">2016-05-23T15:20:04Z</dcterms:created>
  <dcterms:modified xsi:type="dcterms:W3CDTF">2016-05-31T18:53:53Z</dcterms:modified>
</cp:coreProperties>
</file>