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1"/>
  </p:notesMasterIdLst>
  <p:sldIdLst>
    <p:sldId id="256" r:id="rId2"/>
    <p:sldId id="335" r:id="rId3"/>
    <p:sldId id="324" r:id="rId4"/>
    <p:sldId id="279" r:id="rId5"/>
    <p:sldId id="313" r:id="rId6"/>
    <p:sldId id="317" r:id="rId7"/>
    <p:sldId id="307" r:id="rId8"/>
    <p:sldId id="326" r:id="rId9"/>
    <p:sldId id="297" r:id="rId10"/>
    <p:sldId id="288" r:id="rId11"/>
    <p:sldId id="284" r:id="rId12"/>
    <p:sldId id="310" r:id="rId13"/>
    <p:sldId id="312" r:id="rId14"/>
    <p:sldId id="316" r:id="rId15"/>
    <p:sldId id="283" r:id="rId16"/>
    <p:sldId id="325" r:id="rId17"/>
    <p:sldId id="337" r:id="rId18"/>
    <p:sldId id="295" r:id="rId19"/>
    <p:sldId id="330" r:id="rId20"/>
    <p:sldId id="329" r:id="rId21"/>
    <p:sldId id="332" r:id="rId22"/>
    <p:sldId id="322" r:id="rId23"/>
    <p:sldId id="334" r:id="rId24"/>
    <p:sldId id="314" r:id="rId25"/>
    <p:sldId id="315" r:id="rId26"/>
    <p:sldId id="327" r:id="rId27"/>
    <p:sldId id="286" r:id="rId28"/>
    <p:sldId id="263" r:id="rId29"/>
    <p:sldId id="33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37" autoAdjust="0"/>
  </p:normalViewPr>
  <p:slideViewPr>
    <p:cSldViewPr snapToGrid="0" snapToObjects="1">
      <p:cViewPr varScale="1">
        <p:scale>
          <a:sx n="94" d="100"/>
          <a:sy n="94" d="100"/>
        </p:scale>
        <p:origin x="-1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BA0B-1737-4A43-8E1F-94E003DD283A}" type="datetimeFigureOut">
              <a:rPr lang="en-US" smtClean="0"/>
              <a:t>6/2/16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DD26F-B94D-E248-80D8-0A2C3202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44824"/>
            <a:ext cx="9143999" cy="2788946"/>
          </a:xfrm>
          <a:prstGeom prst="rect">
            <a:avLst/>
          </a:prstGeom>
          <a:solidFill>
            <a:srgbClr val="1A023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469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FFFF00"/>
                </a:solidFill>
              </a:defRPr>
            </a:lvl1pPr>
            <a:extLst/>
          </a:lstStyle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-1" y="278805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828800"/>
            <a:ext cx="9144000" cy="2602520"/>
          </a:xfrm>
          <a:prstGeom prst="rect">
            <a:avLst/>
          </a:prstGeom>
          <a:solidFill>
            <a:srgbClr val="1A023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44313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19595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rgbClr val="FFFF00"/>
                </a:solidFill>
              </a:defRPr>
            </a:lvl1pPr>
            <a:extLst/>
          </a:lstStyle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DC1E59-17DD-41CE-97CA-624A472382D4}" type="datetime2">
              <a:rPr lang="en-US" smtClean="0"/>
              <a:t>Thursday, June 2, 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941"/>
            <a:ext cx="9144000" cy="1417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1A023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CA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0CB818-7379-467D-8E76-EF9D9074A26C}" type="datetime2">
              <a:rPr lang="en-US" smtClean="0"/>
              <a:t>Thursday, June 2,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rgbClr val="FFFF00"/>
          </a:solidFill>
          <a:effectLst/>
          <a:latin typeface="Arial"/>
          <a:ea typeface="+mj-ea"/>
          <a:cs typeface="Arial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76" y="734014"/>
            <a:ext cx="8077200" cy="16733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GeoTASO: An airborne </a:t>
            </a:r>
            <a:r>
              <a:rPr lang="en-US" sz="4000" dirty="0" err="1" smtClean="0">
                <a:solidFill>
                  <a:srgbClr val="FFFF00"/>
                </a:solidFill>
              </a:rPr>
              <a:t>testbed</a:t>
            </a:r>
            <a:r>
              <a:rPr lang="en-US" sz="4000" dirty="0" smtClean="0">
                <a:solidFill>
                  <a:srgbClr val="FFFF00"/>
                </a:solidFill>
              </a:rPr>
              <a:t> for TEMPO and GEMS trace gas retrievals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2676" y="2939812"/>
            <a:ext cx="7626068" cy="362067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Caroline Nowlan, </a:t>
            </a:r>
            <a:r>
              <a:rPr lang="en-US" sz="1800" dirty="0" err="1" smtClean="0">
                <a:solidFill>
                  <a:schemeClr val="bg1"/>
                </a:solidFill>
              </a:rPr>
              <a:t>Xiong</a:t>
            </a:r>
            <a:r>
              <a:rPr lang="en-US" sz="1800" dirty="0" smtClean="0">
                <a:solidFill>
                  <a:schemeClr val="bg1"/>
                </a:solidFill>
              </a:rPr>
              <a:t> Liu, Gonzalo Gonzalez Abad, Kelly Chance, Peter </a:t>
            </a:r>
            <a:r>
              <a:rPr lang="en-US" sz="1800" dirty="0" err="1" smtClean="0">
                <a:solidFill>
                  <a:schemeClr val="bg1"/>
                </a:solidFill>
              </a:rPr>
              <a:t>Zoogman</a:t>
            </a:r>
            <a:endParaRPr lang="en-US" sz="18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Harvard-Smithsonian Center for Astrophysics, Cambridge, MA</a:t>
            </a:r>
            <a:endParaRPr lang="en-US" sz="1800" i="1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James Leitch, Joshua Cole, Tom </a:t>
            </a:r>
            <a:r>
              <a:rPr lang="en-US" sz="1800" dirty="0" err="1" smtClean="0">
                <a:solidFill>
                  <a:schemeClr val="bg1"/>
                </a:solidFill>
              </a:rPr>
              <a:t>Delker</a:t>
            </a:r>
            <a:r>
              <a:rPr lang="en-US" sz="1800" dirty="0" smtClean="0">
                <a:solidFill>
                  <a:schemeClr val="bg1"/>
                </a:solidFill>
              </a:rPr>
              <a:t>, Bill Good, Frank </a:t>
            </a:r>
            <a:r>
              <a:rPr lang="en-US" sz="1800" dirty="0" err="1" smtClean="0">
                <a:solidFill>
                  <a:schemeClr val="bg1"/>
                </a:solidFill>
              </a:rPr>
              <a:t>Murcray</a:t>
            </a:r>
            <a:r>
              <a:rPr lang="en-US" sz="1800" dirty="0" smtClean="0">
                <a:solidFill>
                  <a:schemeClr val="bg1"/>
                </a:solidFill>
              </a:rPr>
              <a:t>, Lyle </a:t>
            </a:r>
            <a:r>
              <a:rPr lang="en-US" sz="1800" dirty="0" err="1" smtClean="0">
                <a:solidFill>
                  <a:schemeClr val="bg1"/>
                </a:solidFill>
              </a:rPr>
              <a:t>Ruppert</a:t>
            </a:r>
            <a:r>
              <a:rPr lang="en-US" sz="1800" dirty="0" smtClean="0">
                <a:solidFill>
                  <a:schemeClr val="bg1"/>
                </a:solidFill>
              </a:rPr>
              <a:t>, Dan </a:t>
            </a:r>
            <a:r>
              <a:rPr lang="en-US" sz="1800" dirty="0" err="1" smtClean="0">
                <a:solidFill>
                  <a:schemeClr val="bg1"/>
                </a:solidFill>
              </a:rPr>
              <a:t>Soo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 marL="118872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Ball Aerospace, Boulder, CO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Chris </a:t>
            </a:r>
            <a:r>
              <a:rPr lang="en-US" sz="1800" dirty="0" err="1" smtClean="0">
                <a:solidFill>
                  <a:schemeClr val="bg1"/>
                </a:solidFill>
              </a:rPr>
              <a:t>Loughner</a:t>
            </a:r>
            <a:r>
              <a:rPr lang="en-US" sz="1800" dirty="0" smtClean="0">
                <a:solidFill>
                  <a:schemeClr val="bg1"/>
                </a:solidFill>
              </a:rPr>
              <a:t>, Melanie </a:t>
            </a:r>
            <a:r>
              <a:rPr lang="en-US" sz="1800" dirty="0" err="1" smtClean="0">
                <a:solidFill>
                  <a:schemeClr val="bg1"/>
                </a:solidFill>
              </a:rPr>
              <a:t>Follette</a:t>
            </a:r>
            <a:r>
              <a:rPr lang="en-US" sz="1800" dirty="0" smtClean="0">
                <a:solidFill>
                  <a:schemeClr val="bg1"/>
                </a:solidFill>
              </a:rPr>
              <a:t>-Cook, </a:t>
            </a:r>
            <a:r>
              <a:rPr lang="en-US" sz="1800" dirty="0">
                <a:solidFill>
                  <a:schemeClr val="bg1"/>
                </a:solidFill>
              </a:rPr>
              <a:t>Scott </a:t>
            </a:r>
            <a:r>
              <a:rPr lang="en-US" sz="1800" dirty="0" err="1" smtClean="0">
                <a:solidFill>
                  <a:schemeClr val="bg1"/>
                </a:solidFill>
              </a:rPr>
              <a:t>Janz</a:t>
            </a:r>
            <a:r>
              <a:rPr lang="en-US" sz="1800" dirty="0" smtClean="0">
                <a:solidFill>
                  <a:schemeClr val="bg1"/>
                </a:solidFill>
              </a:rPr>
              <a:t>, Matt </a:t>
            </a:r>
            <a:r>
              <a:rPr lang="en-US" sz="1800" dirty="0" err="1" smtClean="0">
                <a:solidFill>
                  <a:schemeClr val="bg1"/>
                </a:solidFill>
              </a:rPr>
              <a:t>Kowalewski</a:t>
            </a:r>
            <a:r>
              <a:rPr lang="en-US" sz="1800" dirty="0" smtClean="0">
                <a:solidFill>
                  <a:schemeClr val="bg1"/>
                </a:solidFill>
              </a:rPr>
              <a:t>, Ken Pickering</a:t>
            </a:r>
            <a:endParaRPr lang="en-US" sz="18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NASA GSFC, Greenbelt, MD</a:t>
            </a:r>
            <a:endParaRPr lang="en-US" sz="1800" i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Jay al-</a:t>
            </a:r>
            <a:r>
              <a:rPr lang="en-US" sz="1800" dirty="0" err="1" smtClean="0">
                <a:solidFill>
                  <a:schemeClr val="bg1"/>
                </a:solidFill>
              </a:rPr>
              <a:t>Saadi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NASA </a:t>
            </a:r>
            <a:r>
              <a:rPr lang="en-US" sz="1800" i="1" dirty="0" err="1" smtClean="0">
                <a:solidFill>
                  <a:srgbClr val="FF0000"/>
                </a:solidFill>
              </a:rPr>
              <a:t>LaRC</a:t>
            </a:r>
            <a:r>
              <a:rPr lang="en-US" sz="1800" i="1" dirty="0" smtClean="0">
                <a:solidFill>
                  <a:srgbClr val="FF0000"/>
                </a:solidFill>
              </a:rPr>
              <a:t>, Hampton, VA</a:t>
            </a:r>
            <a:endParaRPr lang="en-US" sz="1800" i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n-US" sz="1600" dirty="0" smtClean="0">
                <a:solidFill>
                  <a:srgbClr val="000090"/>
                </a:solidFill>
              </a:rPr>
              <a:t>TEMPO Science Team Meeting, 1-2 June 2016</a:t>
            </a:r>
            <a:endParaRPr lang="en-US" sz="1600" dirty="0">
              <a:solidFill>
                <a:srgbClr val="000090"/>
              </a:solidFill>
            </a:endParaRPr>
          </a:p>
          <a:p>
            <a:pPr marL="118872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769" y="1951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i-logo-4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47" y="5397018"/>
            <a:ext cx="1148550" cy="11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over Downtown Houston</a:t>
            </a:r>
            <a:br>
              <a:rPr lang="en-US" dirty="0" smtClean="0"/>
            </a:br>
            <a:r>
              <a:rPr lang="en-US" dirty="0" smtClean="0"/>
              <a:t>13 September 2013</a:t>
            </a:r>
            <a:endParaRPr lang="en-US" dirty="0"/>
          </a:p>
        </p:txBody>
      </p:sp>
      <p:pic>
        <p:nvPicPr>
          <p:cNvPr id="4" name="Content Placeholder 3" descr="geotaso_texas_vcd_z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49" r="-41449"/>
          <a:stretch>
            <a:fillRect/>
          </a:stretch>
        </p:blipFill>
        <p:spPr>
          <a:xfrm>
            <a:off x="59066" y="1709223"/>
            <a:ext cx="9040636" cy="5081467"/>
          </a:xfrm>
        </p:spPr>
      </p:pic>
    </p:spTree>
    <p:extLst>
      <p:ext uri="{BB962C8B-B14F-4D97-AF65-F5344CB8AC3E}">
        <p14:creationId xmlns:p14="http://schemas.microsoft.com/office/powerpoint/2010/main" val="10487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over Denver, Raster Scans</a:t>
            </a:r>
            <a:br>
              <a:rPr lang="en-US" dirty="0" smtClean="0"/>
            </a:br>
            <a:r>
              <a:rPr lang="en-US" dirty="0" smtClean="0"/>
              <a:t>2 August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424" y="1651619"/>
            <a:ext cx="4040188" cy="7153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8:00 – 11:30 AM Local time</a:t>
            </a:r>
            <a:endParaRPr lang="en-US" dirty="0"/>
          </a:p>
        </p:txBody>
      </p:sp>
      <p:pic>
        <p:nvPicPr>
          <p:cNvPr id="7" name="Content Placeholder 6" descr="no2_scd_20140802A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4163"/>
          <a:stretch>
            <a:fillRect/>
          </a:stretch>
        </p:blipFill>
        <p:spPr>
          <a:xfrm>
            <a:off x="78864" y="2449513"/>
            <a:ext cx="4040188" cy="395128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53177" y="1651619"/>
            <a:ext cx="4041775" cy="7153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2:00 – 4:00 pm local time</a:t>
            </a:r>
            <a:endParaRPr lang="en-US" dirty="0"/>
          </a:p>
        </p:txBody>
      </p:sp>
      <p:pic>
        <p:nvPicPr>
          <p:cNvPr id="8" name="Content Placeholder 7" descr="no2_scd_20140802PM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r="14149"/>
          <a:stretch>
            <a:fillRect/>
          </a:stretch>
        </p:blipFill>
        <p:spPr>
          <a:xfrm>
            <a:off x="4253177" y="2449512"/>
            <a:ext cx="4041775" cy="3951288"/>
          </a:xfrm>
        </p:spPr>
      </p:pic>
      <p:sp>
        <p:nvSpPr>
          <p:cNvPr id="9" name="TextBox 8"/>
          <p:cNvSpPr txBox="1"/>
          <p:nvPr/>
        </p:nvSpPr>
        <p:spPr>
          <a:xfrm>
            <a:off x="8294952" y="2043808"/>
            <a:ext cx="92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Slant</a:t>
            </a:r>
          </a:p>
          <a:p>
            <a:r>
              <a:rPr lang="en-US" dirty="0" smtClean="0"/>
              <a:t>Column</a:t>
            </a:r>
            <a:endParaRPr lang="en-US" dirty="0"/>
          </a:p>
        </p:txBody>
      </p:sp>
      <p:pic>
        <p:nvPicPr>
          <p:cNvPr id="10" name="Picture 9" descr="no2_lege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90" y="2756035"/>
            <a:ext cx="819092" cy="35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1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Formaldehyde</a:t>
            </a:r>
            <a:endParaRPr lang="en-US" dirty="0"/>
          </a:p>
        </p:txBody>
      </p:sp>
      <p:pic>
        <p:nvPicPr>
          <p:cNvPr id="4" name="Content Placeholder 3" descr="geotaso_hcho_20140802_PM_Proc201604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8" r="-16718"/>
          <a:stretch>
            <a:fillRect/>
          </a:stretch>
        </p:blipFill>
        <p:spPr>
          <a:xfrm>
            <a:off x="167681" y="1612461"/>
            <a:ext cx="9332541" cy="5245539"/>
          </a:xfrm>
        </p:spPr>
      </p:pic>
    </p:spTree>
    <p:extLst>
      <p:ext uri="{BB962C8B-B14F-4D97-AF65-F5344CB8AC3E}">
        <p14:creationId xmlns:p14="http://schemas.microsoft.com/office/powerpoint/2010/main" val="114578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HCHO</a:t>
            </a:r>
            <a:endParaRPr lang="en-US" dirty="0"/>
          </a:p>
        </p:txBody>
      </p:sp>
      <p:pic>
        <p:nvPicPr>
          <p:cNvPr id="4" name="Content Placeholder 3" descr="denver_20160802_PM_HCH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26" r="-27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12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Profiles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90" b="-12290"/>
          <a:stretch>
            <a:fillRect/>
          </a:stretch>
        </p:blipFill>
        <p:spPr>
          <a:xfrm>
            <a:off x="-329679" y="1057279"/>
            <a:ext cx="8229600" cy="4625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922" y="2740823"/>
            <a:ext cx="19930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Preliminary</a:t>
            </a:r>
          </a:p>
          <a:p>
            <a:r>
              <a:rPr lang="en-US" sz="2400" b="1" dirty="0" smtClean="0"/>
              <a:t>UV-only retrieval</a:t>
            </a:r>
            <a:endParaRPr lang="en-US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5255785"/>
            <a:ext cx="8229601" cy="3925304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Use UV and Visible channels to test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profile retrievals</a:t>
            </a:r>
          </a:p>
          <a:p>
            <a:r>
              <a:rPr lang="en-US" sz="2000" dirty="0" smtClean="0"/>
              <a:t>Some challenges:</a:t>
            </a:r>
          </a:p>
          <a:p>
            <a:pPr lvl="1"/>
            <a:r>
              <a:rPr lang="en-US" sz="1600" dirty="0" smtClean="0"/>
              <a:t>Absolute radiometric calibrations need to be very accurate</a:t>
            </a:r>
          </a:p>
          <a:p>
            <a:pPr lvl="1"/>
            <a:r>
              <a:rPr lang="en-US" sz="1600" dirty="0" smtClean="0"/>
              <a:t>Development of a good reference spectrum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7856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20" y="71340"/>
            <a:ext cx="5587961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GeoTASO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9" name="Content Placeholder 8" descr="labadie_power_plant_no2_so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41" b="-59541"/>
          <a:stretch>
            <a:fillRect/>
          </a:stretch>
        </p:blipFill>
        <p:spPr>
          <a:xfrm>
            <a:off x="-405349" y="2533298"/>
            <a:ext cx="10203016" cy="5734807"/>
          </a:xfrm>
        </p:spPr>
      </p:pic>
      <p:grpSp>
        <p:nvGrpSpPr>
          <p:cNvPr id="7" name="Group 6"/>
          <p:cNvGrpSpPr/>
          <p:nvPr/>
        </p:nvGrpSpPr>
        <p:grpSpPr>
          <a:xfrm>
            <a:off x="5169101" y="1613928"/>
            <a:ext cx="3434480" cy="2276728"/>
            <a:chOff x="6722939" y="1013765"/>
            <a:chExt cx="3434480" cy="22767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2939" y="1013765"/>
              <a:ext cx="3434480" cy="227672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22939" y="2782661"/>
              <a:ext cx="10192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Photo by J.B. </a:t>
              </a:r>
              <a:r>
                <a:rPr lang="en-US" sz="1200" dirty="0" smtClean="0"/>
                <a:t>Forbes</a:t>
              </a:r>
              <a:endParaRPr 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2070" y="1893149"/>
            <a:ext cx="37832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GeoTASO measured coincident slant columns of NO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and SO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downwind from Labadie Power Station, Missouri’s largest coal-burning power plant, on transit from Colorado to Virginia (08/13/2014)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02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Calibration, Characterization and Level 2 Data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7836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using Flight Data: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Slit function shape parameters and wavelength dispersion are fit before trace gas retrieval using a high-resolution solar reference spectrum (i.e., Chance and </a:t>
            </a:r>
            <a:r>
              <a:rPr lang="en-US" dirty="0" err="1" smtClean="0"/>
              <a:t>Kurucz</a:t>
            </a:r>
            <a:r>
              <a:rPr lang="en-US" dirty="0" smtClean="0"/>
              <a:t>, 2010)</a:t>
            </a:r>
          </a:p>
          <a:p>
            <a:endParaRPr lang="en-US" dirty="0" smtClean="0"/>
          </a:p>
          <a:p>
            <a:r>
              <a:rPr lang="en-US" dirty="0" smtClean="0"/>
              <a:t>See Liu et al., 2005 (GOME), Liu et al., 2010 (OMI), </a:t>
            </a:r>
            <a:r>
              <a:rPr lang="en-US" dirty="0" err="1" smtClean="0"/>
              <a:t>Cai</a:t>
            </a:r>
            <a:r>
              <a:rPr lang="en-US" dirty="0" smtClean="0"/>
              <a:t> et al., 2012 (GOME-2)</a:t>
            </a:r>
          </a:p>
          <a:p>
            <a:endParaRPr lang="en-US" dirty="0" smtClean="0"/>
          </a:p>
          <a:p>
            <a:r>
              <a:rPr lang="en-US" dirty="0" smtClean="0"/>
              <a:t>For aircraft data, need to fit “pseudo-absorbers” (O</a:t>
            </a:r>
            <a:r>
              <a:rPr lang="en-US" baseline="-25000" dirty="0" smtClean="0"/>
              <a:t>3</a:t>
            </a:r>
            <a:r>
              <a:rPr lang="en-US" dirty="0" smtClean="0"/>
              <a:t> etc.) at the same time as we do not have an </a:t>
            </a:r>
            <a:r>
              <a:rPr lang="en-US" dirty="0" err="1" smtClean="0"/>
              <a:t>exo</a:t>
            </a:r>
            <a:r>
              <a:rPr lang="en-US" dirty="0" smtClean="0"/>
              <a:t>-atmospheric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7836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using Flight Data:</a:t>
            </a:r>
            <a:br>
              <a:rPr lang="en-US" dirty="0" smtClean="0"/>
            </a:br>
            <a:r>
              <a:rPr lang="en-US" dirty="0" smtClean="0"/>
              <a:t>Slit Function</a:t>
            </a:r>
            <a:endParaRPr lang="en-US" dirty="0"/>
          </a:p>
        </p:txBody>
      </p:sp>
      <p:pic>
        <p:nvPicPr>
          <p:cNvPr id="4" name="Content Placeholder 3" descr="geotaso_slit_shap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9" r="-6599"/>
          <a:stretch>
            <a:fillRect/>
          </a:stretch>
        </p:blipFill>
        <p:spPr>
          <a:xfrm>
            <a:off x="413644" y="1488224"/>
            <a:ext cx="8186737" cy="4601517"/>
          </a:xfrm>
        </p:spPr>
      </p:pic>
      <p:sp>
        <p:nvSpPr>
          <p:cNvPr id="6" name="TextBox 5"/>
          <p:cNvSpPr txBox="1"/>
          <p:nvPr/>
        </p:nvSpPr>
        <p:spPr>
          <a:xfrm>
            <a:off x="202675" y="6056020"/>
            <a:ext cx="8328734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Slit function shapes and widths are very stable across both dimensions of CCD array (&lt;0.01 nm differences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01341"/>
            <a:ext cx="5306267" cy="39802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765" y="2404806"/>
            <a:ext cx="4038600" cy="4042473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Wavelength </a:t>
            </a:r>
            <a:r>
              <a:rPr lang="en-US" dirty="0"/>
              <a:t>sampling varies </a:t>
            </a:r>
            <a:r>
              <a:rPr lang="en-US" dirty="0" smtClean="0"/>
              <a:t>across </a:t>
            </a:r>
            <a:r>
              <a:rPr lang="en-US" dirty="0"/>
              <a:t>spatial </a:t>
            </a:r>
            <a:r>
              <a:rPr lang="en-US" dirty="0" smtClean="0"/>
              <a:t>dimension</a:t>
            </a:r>
          </a:p>
          <a:p>
            <a:endParaRPr lang="en-US" dirty="0" smtClean="0"/>
          </a:p>
          <a:p>
            <a:r>
              <a:rPr lang="en-US" dirty="0" smtClean="0"/>
              <a:t>Zenith spectra are collected at center of array using optical fiber</a:t>
            </a:r>
          </a:p>
          <a:p>
            <a:endParaRPr lang="en-US" dirty="0"/>
          </a:p>
          <a:p>
            <a:r>
              <a:rPr lang="en-US" dirty="0" smtClean="0"/>
              <a:t>Fitting a wavelength shift relative to zenith reference in retrieval works fine for NO</a:t>
            </a:r>
            <a:r>
              <a:rPr lang="en-US" baseline="-25000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HCHO is more sensitive to calibration errors, and cross</a:t>
            </a:r>
            <a:r>
              <a:rPr lang="en-US" dirty="0"/>
              <a:t>-track dependent clean nadir reference works best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124788"/>
            <a:ext cx="91440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using Flight Data:</a:t>
            </a:r>
            <a:br>
              <a:rPr lang="en-US" dirty="0" smtClean="0"/>
            </a:br>
            <a:r>
              <a:rPr lang="en-US" dirty="0" smtClean="0"/>
              <a:t>Wavelength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8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GeoTASO Informs TEMPO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908"/>
            <a:ext cx="8229600" cy="374710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2400" dirty="0"/>
              <a:t>Sensor-algorithm interactions and key parameters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sz="2000" dirty="0"/>
              <a:t>Identifies sensor artifacts that influence retrieval accuracy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sz="2000" dirty="0"/>
              <a:t>Highlights tests and measurements needed for good retrievals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sz="2000" dirty="0"/>
              <a:t>Can conversely show where sensor performance and testing can be relaxed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2400" dirty="0"/>
              <a:t>Algorithm preparation/tuning for TEMPO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sz="2000" dirty="0"/>
              <a:t>Offers direct test of algorithm performance vs. SNR and spectral </a:t>
            </a:r>
            <a:r>
              <a:rPr lang="en-US" sz="2000" dirty="0" err="1"/>
              <a:t>passband</a:t>
            </a:r>
            <a:r>
              <a:rPr lang="en-US" sz="2000" dirty="0"/>
              <a:t>/sampling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sz="2000" dirty="0"/>
              <a:t>Tests surface reflectance effects on retrievals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sz="2000" dirty="0"/>
              <a:t>Demonstrate combined UV/Visible ozone retrieval</a:t>
            </a:r>
          </a:p>
          <a:p>
            <a:pPr lvl="2">
              <a:buClr>
                <a:schemeClr val="accent3">
                  <a:lumMod val="50000"/>
                </a:schemeClr>
              </a:buClr>
            </a:pPr>
            <a:r>
              <a:rPr lang="en-US" sz="2000" dirty="0"/>
              <a:t>High spatial resolution checks for any smaller scale effects on space-based </a:t>
            </a:r>
            <a:r>
              <a:rPr lang="en-US" sz="2000" dirty="0" smtClean="0"/>
              <a:t>retrievals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20570" y="4931022"/>
            <a:ext cx="43545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(Jim Leitch, GeoTASO IIP Final Review 2014)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05980"/>
            <a:ext cx="8229600" cy="11725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2200" dirty="0" smtClean="0"/>
              <a:t>Satellite analogue for preparatory field campaigns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2200" dirty="0" smtClean="0"/>
              <a:t>Future validation instrument</a:t>
            </a:r>
          </a:p>
        </p:txBody>
      </p:sp>
    </p:spTree>
    <p:extLst>
      <p:ext uri="{BB962C8B-B14F-4D97-AF65-F5344CB8AC3E}">
        <p14:creationId xmlns:p14="http://schemas.microsoft.com/office/powerpoint/2010/main" val="307873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0 to Level 1B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540" y="1773936"/>
            <a:ext cx="4038600" cy="46238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Remove dark current</a:t>
            </a:r>
          </a:p>
          <a:p>
            <a:r>
              <a:rPr lang="en-US" dirty="0" smtClean="0"/>
              <a:t>Correct for:</a:t>
            </a:r>
          </a:p>
          <a:p>
            <a:pPr lvl="1"/>
            <a:r>
              <a:rPr lang="en-US" dirty="0" smtClean="0"/>
              <a:t>Offset</a:t>
            </a:r>
          </a:p>
          <a:p>
            <a:pPr lvl="1"/>
            <a:r>
              <a:rPr lang="en-US" dirty="0" smtClean="0"/>
              <a:t>Crosstalk</a:t>
            </a:r>
          </a:p>
          <a:p>
            <a:pPr lvl="1"/>
            <a:r>
              <a:rPr lang="en-US" dirty="0" smtClean="0"/>
              <a:t>Smear</a:t>
            </a:r>
          </a:p>
          <a:p>
            <a:pPr lvl="1"/>
            <a:r>
              <a:rPr lang="en-US" dirty="0" smtClean="0"/>
              <a:t>Out-of-band </a:t>
            </a:r>
            <a:r>
              <a:rPr lang="en-US" dirty="0" err="1" smtClean="0"/>
              <a:t>straylight</a:t>
            </a:r>
            <a:endParaRPr lang="en-US" dirty="0" smtClean="0"/>
          </a:p>
          <a:p>
            <a:pPr lvl="1"/>
            <a:r>
              <a:rPr lang="en-US" dirty="0" smtClean="0"/>
              <a:t>Out-of-field </a:t>
            </a:r>
            <a:r>
              <a:rPr lang="en-US" dirty="0" err="1" smtClean="0"/>
              <a:t>straylight</a:t>
            </a:r>
            <a:endParaRPr lang="en-US" dirty="0"/>
          </a:p>
          <a:p>
            <a:r>
              <a:rPr lang="en-US" dirty="0" smtClean="0"/>
              <a:t>Convert to scene radiance using radiometric calibration data </a:t>
            </a:r>
          </a:p>
          <a:p>
            <a:r>
              <a:rPr lang="en-US" dirty="0" err="1" smtClean="0"/>
              <a:t>Geolocation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image00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07" b="-25107"/>
          <a:stretch>
            <a:fillRect/>
          </a:stretch>
        </p:blipFill>
        <p:spPr>
          <a:xfrm>
            <a:off x="4072437" y="1168155"/>
            <a:ext cx="5149216" cy="5895367"/>
          </a:xfrm>
        </p:spPr>
      </p:pic>
    </p:spTree>
    <p:extLst>
      <p:ext uri="{BB962C8B-B14F-4D97-AF65-F5344CB8AC3E}">
        <p14:creationId xmlns:p14="http://schemas.microsoft.com/office/powerpoint/2010/main" val="104448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0 to Level 1B Processing:</a:t>
            </a:r>
            <a:br>
              <a:rPr lang="en-US" dirty="0" smtClean="0"/>
            </a:br>
            <a:r>
              <a:rPr lang="en-US" dirty="0" smtClean="0"/>
              <a:t>Noise introduced by calibrations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50" y="1773936"/>
            <a:ext cx="40386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Stray light corrections have spectral noise </a:t>
            </a:r>
          </a:p>
          <a:p>
            <a:pPr lvl="1"/>
            <a:r>
              <a:rPr lang="en-US" dirty="0" smtClean="0"/>
              <a:t>These can be smoothed, or else will introduce noise that increases fitting residuals</a:t>
            </a:r>
          </a:p>
        </p:txBody>
      </p:sp>
      <p:pic>
        <p:nvPicPr>
          <p:cNvPr id="5" name="Content Placeholder 4" descr="geotaso_spectral_diff_L1B_proc201604vs20160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65" b="-25965"/>
          <a:stretch>
            <a:fillRect/>
          </a:stretch>
        </p:blipFill>
        <p:spPr>
          <a:xfrm>
            <a:off x="4017215" y="1051515"/>
            <a:ext cx="5126786" cy="5869687"/>
          </a:xfrm>
        </p:spPr>
      </p:pic>
      <p:sp>
        <p:nvSpPr>
          <p:cNvPr id="6" name="TextBox 5"/>
          <p:cNvSpPr txBox="1"/>
          <p:nvPr/>
        </p:nvSpPr>
        <p:spPr>
          <a:xfrm>
            <a:off x="153490" y="5563712"/>
            <a:ext cx="3849919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 persistent pattern shows up in all spectra in L0</a:t>
            </a:r>
            <a:r>
              <a:rPr lang="en-US" dirty="0" smtClean="0">
                <a:latin typeface="Arial"/>
                <a:cs typeface="Arial"/>
                <a:sym typeface="Wingdings"/>
              </a:rPr>
              <a:t>L1B version with stray light smoothing turned off.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17215" y="5563712"/>
            <a:ext cx="814489" cy="635064"/>
          </a:xfrm>
          <a:prstGeom prst="straightConnector1">
            <a:avLst/>
          </a:prstGeom>
          <a:ln w="762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5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7" y="2193780"/>
            <a:ext cx="4642837" cy="3483454"/>
          </a:xfrm>
        </p:spPr>
      </p:pic>
      <p:pic>
        <p:nvPicPr>
          <p:cNvPr id="5" name="Content Placeholder 4" descr="geotaso_rgb_20140802_16-05-05_012_VIS_proc201601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83" b="-24683"/>
          <a:stretch>
            <a:fillRect/>
          </a:stretch>
        </p:blipFill>
        <p:spPr>
          <a:xfrm>
            <a:off x="4795074" y="1508553"/>
            <a:ext cx="4426577" cy="4960759"/>
          </a:xfrm>
        </p:spPr>
      </p:pic>
      <p:sp>
        <p:nvSpPr>
          <p:cNvPr id="15" name="TextBox 14"/>
          <p:cNvSpPr txBox="1"/>
          <p:nvPr/>
        </p:nvSpPr>
        <p:spPr>
          <a:xfrm>
            <a:off x="226127" y="5686778"/>
            <a:ext cx="8677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Regions of high RMS correlate with bright red-brown fields (bare soil?)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Likely from incorrect out-of-band stray light correction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Luckily, the Colorado campaign had few of these observations.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77462" y="1610079"/>
            <a:ext cx="80983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RMS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786" y="1611822"/>
            <a:ext cx="167260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RGB Image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0 to Level 1B Processing:</a:t>
            </a:r>
            <a:br>
              <a:rPr lang="en-US" dirty="0" smtClean="0"/>
            </a:br>
            <a:r>
              <a:rPr lang="en-US" dirty="0" smtClean="0"/>
              <a:t>Red field effect in NO</a:t>
            </a:r>
            <a:r>
              <a:rPr lang="en-US" baseline="-25000" dirty="0" smtClean="0"/>
              <a:t>2</a:t>
            </a:r>
            <a:r>
              <a:rPr lang="en-US" dirty="0" smtClean="0"/>
              <a:t> retrievals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0 to Level 1B Processing: Along-Track Striping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4890" y="1656688"/>
            <a:ext cx="4379109" cy="1724687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Saturated pixels at edge of cross-track view can bleed into out-of-field detector pixels which are used for stray light corrections</a:t>
            </a:r>
            <a:endParaRPr lang="en-US" dirty="0"/>
          </a:p>
        </p:txBody>
      </p:sp>
      <p:pic>
        <p:nvPicPr>
          <p:cNvPr id="7" name="Content Placeholder 3" descr="geotaso_no2_20140802PM_Proc201601_scd_zoo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27" b="-26327"/>
          <a:stretch>
            <a:fillRect/>
          </a:stretch>
        </p:blipFill>
        <p:spPr>
          <a:xfrm>
            <a:off x="179448" y="686567"/>
            <a:ext cx="4585443" cy="5249900"/>
          </a:xfrm>
        </p:spPr>
      </p:pic>
      <p:pic>
        <p:nvPicPr>
          <p:cNvPr id="8" name="Picture 7" descr="image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56" y="3381375"/>
            <a:ext cx="3294844" cy="3189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448" y="5272423"/>
            <a:ext cx="4429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Along-track striping in Level 2 retrievals can appear if stray light is not removed correctly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557" y="4845814"/>
            <a:ext cx="189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Raw CCD frame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4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Slit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978" y="1717492"/>
            <a:ext cx="8130822" cy="4623816"/>
          </a:xfrm>
          <a:scene3d>
            <a:camera prst="obliqueTop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GeoTASO was designed to take replaceable slits of varying sizes</a:t>
            </a:r>
          </a:p>
          <a:p>
            <a:r>
              <a:rPr lang="en-US" dirty="0" smtClean="0"/>
              <a:t>DISCOVER-AQ Texas used four slit sizes on different flights</a:t>
            </a:r>
          </a:p>
          <a:p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6328657"/>
              </p:ext>
            </p:extLst>
          </p:nvPr>
        </p:nvGraphicFramePr>
        <p:xfrm>
          <a:off x="457200" y="3809744"/>
          <a:ext cx="8080022" cy="1854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07900"/>
                <a:gridCol w="1202685"/>
                <a:gridCol w="1095918"/>
                <a:gridCol w="1214829"/>
                <a:gridCol w="135869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26.0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32.5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39.0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45.5 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UV sampling (pixels/FWHM)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VIS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sampling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(pixels/FWHM)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UV FWHM (nm)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0.34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0.39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0.43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0.49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VIS FWHM (nm)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0.70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0.75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1.00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4467075" y="4863895"/>
            <a:ext cx="627559" cy="2200044"/>
          </a:xfrm>
          <a:prstGeom prst="leftBrac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3346" y="6273784"/>
            <a:ext cx="20875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undersampled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Slit Size (NO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6" y="2223039"/>
            <a:ext cx="5689948" cy="426807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0333" y="2356551"/>
            <a:ext cx="3373982" cy="4923789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SNR is lower for narrower slits</a:t>
            </a:r>
          </a:p>
          <a:p>
            <a:pPr lvl="1"/>
            <a:r>
              <a:rPr lang="en-US" sz="1600" dirty="0" smtClean="0"/>
              <a:t>Integration time was the same for all flights</a:t>
            </a:r>
          </a:p>
          <a:p>
            <a:endParaRPr lang="en-US" sz="2000" dirty="0" smtClean="0"/>
          </a:p>
          <a:p>
            <a:r>
              <a:rPr lang="en-US" sz="2000" dirty="0" smtClean="0"/>
              <a:t>Cost of low throughput not offset by benefits of higher spectral resolution for two narrowest slits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89001" y="1763889"/>
            <a:ext cx="463104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DISCOVER-AQ Texas NO</a:t>
            </a:r>
            <a:r>
              <a:rPr lang="en-US" baseline="-25000" dirty="0" smtClean="0"/>
              <a:t>2</a:t>
            </a:r>
            <a:r>
              <a:rPr lang="en-US" dirty="0" smtClean="0"/>
              <a:t> Fitting Uncertainties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0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155448"/>
            <a:ext cx="8419945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GeoTASO</a:t>
            </a:r>
            <a:r>
              <a:rPr lang="en-US" dirty="0" smtClean="0"/>
              <a:t> 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PANDORA NO</a:t>
            </a:r>
            <a:r>
              <a:rPr lang="en-US" baseline="-25000" dirty="0" smtClean="0"/>
              <a:t>2</a:t>
            </a:r>
            <a:r>
              <a:rPr lang="en-US" dirty="0" smtClean="0"/>
              <a:t> Houston Urban Flights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8"/>
          <a:stretch/>
        </p:blipFill>
        <p:spPr>
          <a:xfrm>
            <a:off x="271001" y="1775191"/>
            <a:ext cx="4851335" cy="499840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3" t="21569" b="65727"/>
          <a:stretch/>
        </p:blipFill>
        <p:spPr>
          <a:xfrm>
            <a:off x="3187894" y="2060224"/>
            <a:ext cx="1934442" cy="63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5273461" y="1590820"/>
            <a:ext cx="3730854" cy="518277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at 250 m x 250 m resolution has fitting uncertainty of 2.2e15 molecules/cm</a:t>
            </a:r>
            <a:r>
              <a:rPr lang="en-US" sz="2400" baseline="30000" dirty="0" smtClean="0"/>
              <a:t>2</a:t>
            </a:r>
          </a:p>
          <a:p>
            <a:endParaRPr lang="en-US" sz="2400" dirty="0" smtClean="0"/>
          </a:p>
          <a:p>
            <a:r>
              <a:rPr lang="en-US" sz="2400" dirty="0" smtClean="0"/>
              <a:t>TEMPO will have coarser spatial resolution (2.1x4.4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and higher precision</a:t>
            </a:r>
          </a:p>
          <a:p>
            <a:r>
              <a:rPr lang="en-US" sz="2400" dirty="0" smtClean="0"/>
              <a:t>Expect similar features (correlation increases with range of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but lower slope (lower spatial resolution) and reduced </a:t>
            </a:r>
            <a:r>
              <a:rPr lang="en-US" sz="2400" i="1" dirty="0" smtClean="0"/>
              <a:t>r</a:t>
            </a:r>
            <a:r>
              <a:rPr lang="en-US" sz="2400" dirty="0" smtClean="0"/>
              <a:t> (lower spatial and temporal resolution)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694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GeoTASO 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In Situ NO</a:t>
            </a:r>
            <a:r>
              <a:rPr lang="en-US" baseline="-25000" dirty="0" smtClean="0"/>
              <a:t>2</a:t>
            </a:r>
            <a:r>
              <a:rPr lang="en-US" dirty="0" smtClean="0"/>
              <a:t> Houston Urban Flights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94" y="1518213"/>
            <a:ext cx="7137465" cy="5169224"/>
          </a:xfrm>
        </p:spPr>
      </p:pic>
      <p:sp>
        <p:nvSpPr>
          <p:cNvPr id="2" name="TextBox 1"/>
          <p:cNvSpPr txBox="1"/>
          <p:nvPr/>
        </p:nvSpPr>
        <p:spPr>
          <a:xfrm>
            <a:off x="6242376" y="5431009"/>
            <a:ext cx="2901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(Following </a:t>
            </a:r>
            <a:r>
              <a:rPr lang="en-US" sz="1600" dirty="0" err="1" smtClean="0"/>
              <a:t>Lamsal</a:t>
            </a:r>
            <a:r>
              <a:rPr lang="en-US" sz="1600" dirty="0" smtClean="0"/>
              <a:t> et al., 2008)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688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101"/>
            <a:ext cx="8229600" cy="50586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L1B data</a:t>
            </a:r>
          </a:p>
          <a:p>
            <a:pPr lvl="1"/>
            <a:r>
              <a:rPr lang="en-US" dirty="0" smtClean="0"/>
              <a:t>DISCOVER-AQ Texas available</a:t>
            </a:r>
          </a:p>
          <a:p>
            <a:pPr lvl="2"/>
            <a:r>
              <a:rPr lang="en-US" dirty="0" smtClean="0"/>
              <a:t>UV data contaminated by stray light</a:t>
            </a:r>
          </a:p>
          <a:p>
            <a:pPr lvl="2"/>
            <a:r>
              <a:rPr lang="en-US" dirty="0" smtClean="0"/>
              <a:t>Contact Jim Leitch at Ball Aerospace or Caroline at SAO</a:t>
            </a:r>
          </a:p>
          <a:p>
            <a:pPr lvl="1"/>
            <a:r>
              <a:rPr lang="en-US" dirty="0" smtClean="0"/>
              <a:t>DISCOVER-AQ Colorado available as of May </a:t>
            </a:r>
          </a:p>
          <a:p>
            <a:pPr lvl="2"/>
            <a:r>
              <a:rPr lang="en-US" dirty="0" smtClean="0"/>
              <a:t>Contact Jay al-</a:t>
            </a:r>
            <a:r>
              <a:rPr lang="en-US" dirty="0" err="1" smtClean="0"/>
              <a:t>Saadi</a:t>
            </a:r>
            <a:endParaRPr lang="en-US" dirty="0" smtClean="0"/>
          </a:p>
          <a:p>
            <a:r>
              <a:rPr lang="en-US" dirty="0" smtClean="0"/>
              <a:t>Level 2 data</a:t>
            </a:r>
          </a:p>
          <a:p>
            <a:pPr lvl="1"/>
            <a:r>
              <a:rPr lang="en-US" dirty="0" smtClean="0"/>
              <a:t>DISCOVER-AQ Texas NO</a:t>
            </a:r>
            <a:r>
              <a:rPr lang="en-US" baseline="-25000" dirty="0" smtClean="0"/>
              <a:t>2</a:t>
            </a:r>
            <a:r>
              <a:rPr lang="en-US" dirty="0" smtClean="0"/>
              <a:t> on data archive</a:t>
            </a:r>
          </a:p>
          <a:p>
            <a:pPr lvl="1"/>
            <a:r>
              <a:rPr lang="en-US" dirty="0" smtClean="0"/>
              <a:t>DISCOVER-AQ Colorado non-final results available from SAO</a:t>
            </a:r>
          </a:p>
          <a:p>
            <a:pPr lvl="1"/>
            <a:r>
              <a:rPr lang="en-US" dirty="0" smtClean="0"/>
              <a:t>See Nowlan et al. (2015, AMTD)</a:t>
            </a:r>
          </a:p>
          <a:p>
            <a:r>
              <a:rPr lang="en-US" dirty="0" smtClean="0"/>
              <a:t>Instrument currently deployed in KORUS-AQ</a:t>
            </a:r>
          </a:p>
          <a:p>
            <a:r>
              <a:rPr lang="en-US" dirty="0" smtClean="0"/>
              <a:t>Ball has transferred instrument to Scott </a:t>
            </a:r>
            <a:r>
              <a:rPr lang="en-US" dirty="0" err="1" smtClean="0"/>
              <a:t>Janz</a:t>
            </a:r>
            <a:r>
              <a:rPr lang="en-US" dirty="0" smtClean="0"/>
              <a:t> at NASA GSFC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3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GeoTASO Instrument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GeoTASO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151" y="1630678"/>
            <a:ext cx="8502160" cy="1869470"/>
          </a:xfrm>
        </p:spPr>
        <p:txBody>
          <a:bodyPr>
            <a:normAutofit/>
          </a:bodyPr>
          <a:lstStyle/>
          <a:p>
            <a:r>
              <a:rPr lang="en-US" sz="2400" dirty="0"/>
              <a:t>Geostationary Trace gas and Aerosol Sensor Optimization</a:t>
            </a:r>
          </a:p>
          <a:p>
            <a:endParaRPr lang="en-US" sz="2400" dirty="0"/>
          </a:p>
          <a:p>
            <a:r>
              <a:rPr lang="en-US" sz="2400" dirty="0"/>
              <a:t>Measures with two 2D CCD detector </a:t>
            </a:r>
            <a:r>
              <a:rPr lang="en-US" sz="2400" dirty="0" smtClean="0"/>
              <a:t>arrays (UV and VIS)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7398155"/>
              </p:ext>
            </p:extLst>
          </p:nvPr>
        </p:nvGraphicFramePr>
        <p:xfrm>
          <a:off x="457200" y="3264285"/>
          <a:ext cx="8229600" cy="3032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GeoTASO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TEMPO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Wavelength range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290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– 400 nm (UV)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415 – 695 nm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(VIS)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290 – 490 nm (UV)</a:t>
                      </a: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540 –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740 nm (VIS)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Nominal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s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pectral sampling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3.1 pixels/FWHM</a:t>
                      </a:r>
                    </a:p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2.9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pixels/FWHM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Nominal spectral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resolution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0.43 nm (UV)</a:t>
                      </a: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0.88 nm (VIS)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0.57 nm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Native spatial resolution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 x 50 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2.1 km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x 4.4 km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Reference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spectrum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Zenith or clean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nadir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Solar diffuser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2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GeoTASO Campaigns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2521234"/>
              </p:ext>
            </p:extLst>
          </p:nvPr>
        </p:nvGraphicFramePr>
        <p:xfrm>
          <a:off x="457200" y="1773238"/>
          <a:ext cx="8229600" cy="2225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44848"/>
                <a:gridCol w="2886748"/>
                <a:gridCol w="3398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Campaign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Location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Dates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Test flights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Virginia/Maryland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July 2013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DISCOVER-AQ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Texas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September 2013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DISCOVER-AQ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Colorado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July-August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2014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Ocean color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NOAA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ship, off Virginia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July 2015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KORUS-AQ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Korea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May-June 2016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4542088"/>
            <a:ext cx="8229600" cy="18556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retrievals from DISCOVER-AQ Texas 2013 available online on NASA data archive</a:t>
            </a:r>
          </a:p>
          <a:p>
            <a:pPr lvl="1"/>
            <a:r>
              <a:rPr lang="en-US" dirty="0" smtClean="0"/>
              <a:t>Nowlan et al., AMTD, 2015</a:t>
            </a:r>
          </a:p>
          <a:p>
            <a:r>
              <a:rPr lang="en-US" dirty="0" smtClean="0"/>
              <a:t>L1B data for DISCOVER-AQ Colorado is available from NASA ftp as of May 2016 (contact Jay al-</a:t>
            </a:r>
            <a:r>
              <a:rPr lang="en-US" dirty="0" err="1" smtClean="0"/>
              <a:t>Saadi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GeoTASO Spectrometer</a:t>
            </a:r>
            <a:endParaRPr lang="en-US" dirty="0"/>
          </a:p>
        </p:txBody>
      </p:sp>
      <p:pic>
        <p:nvPicPr>
          <p:cNvPr id="4" name="Content Placeholder 3" descr="amt-2015-359-discussions-f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5" r="-24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060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GeoTASO Observations</a:t>
            </a:r>
            <a:endParaRPr lang="en-US" dirty="0"/>
          </a:p>
        </p:txBody>
      </p:sp>
      <p:pic>
        <p:nvPicPr>
          <p:cNvPr id="4" name="Content Placeholder 3" descr="geotaso_meas_schemati 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27" b="-1332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2679" y="2264134"/>
            <a:ext cx="3924121" cy="4133617"/>
          </a:xfrm>
        </p:spPr>
        <p:txBody>
          <a:bodyPr>
            <a:normAutofit/>
          </a:bodyPr>
          <a:lstStyle/>
          <a:p>
            <a:r>
              <a:rPr lang="en-US" dirty="0"/>
              <a:t>Native resolution is ~</a:t>
            </a:r>
            <a:r>
              <a:rPr lang="en-US" dirty="0" smtClean="0"/>
              <a:t>9 m </a:t>
            </a:r>
            <a:r>
              <a:rPr lang="en-US" dirty="0"/>
              <a:t>x 50 </a:t>
            </a:r>
            <a:r>
              <a:rPr lang="en-US" dirty="0" smtClean="0"/>
              <a:t>m </a:t>
            </a:r>
            <a:r>
              <a:rPr lang="en-US" dirty="0"/>
              <a:t>with SNR=</a:t>
            </a:r>
            <a:r>
              <a:rPr lang="en-US" dirty="0" smtClean="0"/>
              <a:t>65 (NO</a:t>
            </a:r>
            <a:r>
              <a:rPr lang="en-US" baseline="-25000" dirty="0" smtClean="0"/>
              <a:t>2</a:t>
            </a:r>
            <a:r>
              <a:rPr lang="en-US" dirty="0" smtClean="0"/>
              <a:t>) and SNR=110 (HCHO)</a:t>
            </a:r>
          </a:p>
          <a:p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/>
              <a:t>Co-add to reduce noise 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For NO</a:t>
            </a:r>
            <a:r>
              <a:rPr lang="en-US" baseline="-25000" dirty="0" smtClean="0"/>
              <a:t>2</a:t>
            </a:r>
            <a:r>
              <a:rPr lang="en-US" dirty="0" smtClean="0"/>
              <a:t>, we provide data at 250 m x 250 m</a:t>
            </a:r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3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Gas Retrievals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over Downtown Houston</a:t>
            </a:r>
            <a:br>
              <a:rPr lang="en-US" dirty="0" smtClean="0"/>
            </a:br>
            <a:r>
              <a:rPr lang="en-US" dirty="0" smtClean="0"/>
              <a:t>13 September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92221" y="1615727"/>
            <a:ext cx="92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</a:p>
          <a:p>
            <a:r>
              <a:rPr lang="en-US" dirty="0" smtClean="0"/>
              <a:t>Column</a:t>
            </a:r>
            <a:endParaRPr lang="en-US" dirty="0"/>
          </a:p>
        </p:txBody>
      </p:sp>
      <p:pic>
        <p:nvPicPr>
          <p:cNvPr id="6" name="Picture 5" descr="no2_lege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15" y="2283714"/>
            <a:ext cx="955413" cy="4147033"/>
          </a:xfrm>
          <a:prstGeom prst="rect">
            <a:avLst/>
          </a:prstGeom>
        </p:spPr>
      </p:pic>
      <p:pic>
        <p:nvPicPr>
          <p:cNvPr id="4" name="Content Placeholder 3" descr="geotaso_houston_no2_vcd_map_geocape_2013091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5" r="-9305"/>
          <a:stretch>
            <a:fillRect/>
          </a:stretch>
        </p:blipFill>
        <p:spPr>
          <a:xfrm>
            <a:off x="-418860" y="1707641"/>
            <a:ext cx="8675484" cy="4876227"/>
          </a:xfrm>
        </p:spPr>
      </p:pic>
    </p:spTree>
    <p:extLst>
      <p:ext uri="{BB962C8B-B14F-4D97-AF65-F5344CB8AC3E}">
        <p14:creationId xmlns:p14="http://schemas.microsoft.com/office/powerpoint/2010/main" val="137035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36046</TotalTime>
  <Words>1232</Words>
  <Application>Microsoft Macintosh PowerPoint</Application>
  <PresentationFormat>On-screen Show (4:3)</PresentationFormat>
  <Paragraphs>197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GeoTASO: An airborne testbed for TEMPO and GEMS trace gas retrievals</vt:lpstr>
      <vt:lpstr>How GeoTASO Informs TEMPO</vt:lpstr>
      <vt:lpstr>GeoTASO Instrument</vt:lpstr>
      <vt:lpstr>GeoTASO Instrument</vt:lpstr>
      <vt:lpstr>GeoTASO Campaigns</vt:lpstr>
      <vt:lpstr>GeoTASO Spectrometer</vt:lpstr>
      <vt:lpstr>GeoTASO Observations</vt:lpstr>
      <vt:lpstr>Trace Gas Retrievals</vt:lpstr>
      <vt:lpstr>NO2 over Downtown Houston 13 September 2013</vt:lpstr>
      <vt:lpstr>NO2 over Downtown Houston 13 September 2013</vt:lpstr>
      <vt:lpstr>NO2 over Denver, Raster Scans 2 August 2014</vt:lpstr>
      <vt:lpstr>Colorado Formaldehyde</vt:lpstr>
      <vt:lpstr>Denver HCHO</vt:lpstr>
      <vt:lpstr>O3 Profiles</vt:lpstr>
      <vt:lpstr>GeoTASO SO2</vt:lpstr>
      <vt:lpstr>Calibration, Characterization and Level 2 Data Quality</vt:lpstr>
      <vt:lpstr>Characterization using Flight Data: Background</vt:lpstr>
      <vt:lpstr>Characterization using Flight Data: Slit Function</vt:lpstr>
      <vt:lpstr>Characterization using Flight Data: Wavelength Registration</vt:lpstr>
      <vt:lpstr>Level 0 to Level 1B Processing</vt:lpstr>
      <vt:lpstr>Level 0 to Level 1B Processing: Noise introduced by calibrations</vt:lpstr>
      <vt:lpstr>Level 0 to Level 1B Processing: Red field effect in NO2 retrievals</vt:lpstr>
      <vt:lpstr>Level 0 to Level 1B Processing: Along-Track Striping</vt:lpstr>
      <vt:lpstr>Effects of Slit Size</vt:lpstr>
      <vt:lpstr>Effects of Slit Size (NO2)</vt:lpstr>
      <vt:lpstr>Validation</vt:lpstr>
      <vt:lpstr>GeoTASO NO2 vs PANDORA NO2 Houston Urban Flights</vt:lpstr>
      <vt:lpstr>GeoTASO NO2 vs In Situ NO2 Houston Urban Flights</vt:lpstr>
      <vt:lpstr>Current Status and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Dry Deposition of Nitrogen Dioxide Inferred from Space-Based Measurements</dc:title>
  <dc:creator>Caroline</dc:creator>
  <cp:lastModifiedBy>Kelly Chance</cp:lastModifiedBy>
  <cp:revision>500</cp:revision>
  <dcterms:created xsi:type="dcterms:W3CDTF">2013-12-02T16:13:02Z</dcterms:created>
  <dcterms:modified xsi:type="dcterms:W3CDTF">2016-06-02T17:28:55Z</dcterms:modified>
</cp:coreProperties>
</file>