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2" r:id="rId2"/>
    <p:sldId id="263" r:id="rId3"/>
    <p:sldId id="288" r:id="rId4"/>
    <p:sldId id="265" r:id="rId5"/>
    <p:sldId id="286" r:id="rId6"/>
    <p:sldId id="289" r:id="rId7"/>
    <p:sldId id="284" r:id="rId8"/>
    <p:sldId id="290" r:id="rId9"/>
    <p:sldId id="267" r:id="rId10"/>
    <p:sldId id="269" r:id="rId11"/>
    <p:sldId id="266" r:id="rId12"/>
    <p:sldId id="273" r:id="rId13"/>
    <p:sldId id="280" r:id="rId14"/>
    <p:sldId id="274" r:id="rId15"/>
    <p:sldId id="261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A9"/>
    <a:srgbClr val="D0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6" autoAdjust="0"/>
    <p:restoredTop sz="94660"/>
  </p:normalViewPr>
  <p:slideViewPr>
    <p:cSldViewPr snapToGrid="0" snapToObjects="1">
      <p:cViewPr>
        <p:scale>
          <a:sx n="60" d="100"/>
          <a:sy n="60" d="100"/>
        </p:scale>
        <p:origin x="-792" y="-3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una\tempo\Meetings_Events\2016_06_02_Science_Team_meeting\SNRBar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TEMPO SNR Margin History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Sheet1!$E$4</c:f>
              <c:strCache>
                <c:ptCount val="1"/>
                <c:pt idx="0">
                  <c:v>PDR </c:v>
                </c:pt>
              </c:strCache>
            </c:strRef>
          </c:tx>
          <c:invertIfNegative val="0"/>
          <c:cat>
            <c:numRef>
              <c:f>Sheet1!$B$6:$B$21</c:f>
              <c:numCache>
                <c:formatCode>General</c:formatCode>
                <c:ptCount val="16"/>
                <c:pt idx="0">
                  <c:v>290</c:v>
                </c:pt>
                <c:pt idx="1">
                  <c:v>300</c:v>
                </c:pt>
                <c:pt idx="2">
                  <c:v>305</c:v>
                </c:pt>
                <c:pt idx="3">
                  <c:v>310</c:v>
                </c:pt>
                <c:pt idx="4">
                  <c:v>320</c:v>
                </c:pt>
                <c:pt idx="5">
                  <c:v>330</c:v>
                </c:pt>
                <c:pt idx="6">
                  <c:v>340</c:v>
                </c:pt>
                <c:pt idx="7">
                  <c:v>350</c:v>
                </c:pt>
                <c:pt idx="8">
                  <c:v>420</c:v>
                </c:pt>
                <c:pt idx="9">
                  <c:v>430</c:v>
                </c:pt>
                <c:pt idx="10">
                  <c:v>450</c:v>
                </c:pt>
                <c:pt idx="11">
                  <c:v>490</c:v>
                </c:pt>
                <c:pt idx="12">
                  <c:v>540</c:v>
                </c:pt>
                <c:pt idx="13">
                  <c:v>600</c:v>
                </c:pt>
                <c:pt idx="14">
                  <c:v>650</c:v>
                </c:pt>
                <c:pt idx="15">
                  <c:v>690</c:v>
                </c:pt>
              </c:numCache>
            </c:numRef>
          </c:cat>
          <c:val>
            <c:numRef>
              <c:f>Sheet1!$E$6:$E$21</c:f>
              <c:numCache>
                <c:formatCode>0%</c:formatCode>
                <c:ptCount val="16"/>
                <c:pt idx="0">
                  <c:v>0.22</c:v>
                </c:pt>
                <c:pt idx="1">
                  <c:v>0.21</c:v>
                </c:pt>
                <c:pt idx="2">
                  <c:v>0.21</c:v>
                </c:pt>
                <c:pt idx="3">
                  <c:v>0.21</c:v>
                </c:pt>
                <c:pt idx="4">
                  <c:v>0.21</c:v>
                </c:pt>
                <c:pt idx="5">
                  <c:v>0.21</c:v>
                </c:pt>
                <c:pt idx="6">
                  <c:v>0.21</c:v>
                </c:pt>
                <c:pt idx="7">
                  <c:v>0.63</c:v>
                </c:pt>
                <c:pt idx="8">
                  <c:v>1.07</c:v>
                </c:pt>
                <c:pt idx="9">
                  <c:v>1.08</c:v>
                </c:pt>
                <c:pt idx="10">
                  <c:v>1.08</c:v>
                </c:pt>
                <c:pt idx="11">
                  <c:v>0.2</c:v>
                </c:pt>
                <c:pt idx="12">
                  <c:v>0.21</c:v>
                </c:pt>
                <c:pt idx="13">
                  <c:v>0.21</c:v>
                </c:pt>
                <c:pt idx="14">
                  <c:v>0.21</c:v>
                </c:pt>
                <c:pt idx="15">
                  <c:v>0.2</c:v>
                </c:pt>
              </c:numCache>
            </c:numRef>
          </c:val>
        </c:ser>
        <c:ser>
          <c:idx val="1"/>
          <c:order val="1"/>
          <c:invertIfNegative val="0"/>
          <c:cat>
            <c:numRef>
              <c:f>Sheet1!$B$6:$B$21</c:f>
              <c:numCache>
                <c:formatCode>General</c:formatCode>
                <c:ptCount val="16"/>
                <c:pt idx="0">
                  <c:v>290</c:v>
                </c:pt>
                <c:pt idx="1">
                  <c:v>300</c:v>
                </c:pt>
                <c:pt idx="2">
                  <c:v>305</c:v>
                </c:pt>
                <c:pt idx="3">
                  <c:v>310</c:v>
                </c:pt>
                <c:pt idx="4">
                  <c:v>320</c:v>
                </c:pt>
                <c:pt idx="5">
                  <c:v>330</c:v>
                </c:pt>
                <c:pt idx="6">
                  <c:v>340</c:v>
                </c:pt>
                <c:pt idx="7">
                  <c:v>350</c:v>
                </c:pt>
                <c:pt idx="8">
                  <c:v>420</c:v>
                </c:pt>
                <c:pt idx="9">
                  <c:v>430</c:v>
                </c:pt>
                <c:pt idx="10">
                  <c:v>450</c:v>
                </c:pt>
                <c:pt idx="11">
                  <c:v>490</c:v>
                </c:pt>
                <c:pt idx="12">
                  <c:v>540</c:v>
                </c:pt>
                <c:pt idx="13">
                  <c:v>600</c:v>
                </c:pt>
                <c:pt idx="14">
                  <c:v>650</c:v>
                </c:pt>
                <c:pt idx="15">
                  <c:v>690</c:v>
                </c:pt>
              </c:numCache>
            </c:numRef>
          </c:cat>
          <c:val>
            <c:numRef>
              <c:f>Sheet1!$F$6:$F$21</c:f>
            </c:numRef>
          </c:val>
        </c:ser>
        <c:ser>
          <c:idx val="2"/>
          <c:order val="2"/>
          <c:invertIfNegative val="0"/>
          <c:cat>
            <c:numRef>
              <c:f>Sheet1!$B$6:$B$21</c:f>
              <c:numCache>
                <c:formatCode>General</c:formatCode>
                <c:ptCount val="16"/>
                <c:pt idx="0">
                  <c:v>290</c:v>
                </c:pt>
                <c:pt idx="1">
                  <c:v>300</c:v>
                </c:pt>
                <c:pt idx="2">
                  <c:v>305</c:v>
                </c:pt>
                <c:pt idx="3">
                  <c:v>310</c:v>
                </c:pt>
                <c:pt idx="4">
                  <c:v>320</c:v>
                </c:pt>
                <c:pt idx="5">
                  <c:v>330</c:v>
                </c:pt>
                <c:pt idx="6">
                  <c:v>340</c:v>
                </c:pt>
                <c:pt idx="7">
                  <c:v>350</c:v>
                </c:pt>
                <c:pt idx="8">
                  <c:v>420</c:v>
                </c:pt>
                <c:pt idx="9">
                  <c:v>430</c:v>
                </c:pt>
                <c:pt idx="10">
                  <c:v>450</c:v>
                </c:pt>
                <c:pt idx="11">
                  <c:v>490</c:v>
                </c:pt>
                <c:pt idx="12">
                  <c:v>540</c:v>
                </c:pt>
                <c:pt idx="13">
                  <c:v>600</c:v>
                </c:pt>
                <c:pt idx="14">
                  <c:v>650</c:v>
                </c:pt>
                <c:pt idx="15">
                  <c:v>690</c:v>
                </c:pt>
              </c:numCache>
            </c:numRef>
          </c:cat>
          <c:val>
            <c:numRef>
              <c:f>Sheet1!$G$6:$G$21</c:f>
            </c:numRef>
          </c:val>
        </c:ser>
        <c:ser>
          <c:idx val="3"/>
          <c:order val="3"/>
          <c:tx>
            <c:strRef>
              <c:f>Sheet1!$H$4</c:f>
              <c:strCache>
                <c:ptCount val="1"/>
                <c:pt idx="0">
                  <c:v>CDR </c:v>
                </c:pt>
              </c:strCache>
            </c:strRef>
          </c:tx>
          <c:invertIfNegative val="0"/>
          <c:cat>
            <c:numRef>
              <c:f>Sheet1!$B$6:$B$21</c:f>
              <c:numCache>
                <c:formatCode>General</c:formatCode>
                <c:ptCount val="16"/>
                <c:pt idx="0">
                  <c:v>290</c:v>
                </c:pt>
                <c:pt idx="1">
                  <c:v>300</c:v>
                </c:pt>
                <c:pt idx="2">
                  <c:v>305</c:v>
                </c:pt>
                <c:pt idx="3">
                  <c:v>310</c:v>
                </c:pt>
                <c:pt idx="4">
                  <c:v>320</c:v>
                </c:pt>
                <c:pt idx="5">
                  <c:v>330</c:v>
                </c:pt>
                <c:pt idx="6">
                  <c:v>340</c:v>
                </c:pt>
                <c:pt idx="7">
                  <c:v>350</c:v>
                </c:pt>
                <c:pt idx="8">
                  <c:v>420</c:v>
                </c:pt>
                <c:pt idx="9">
                  <c:v>430</c:v>
                </c:pt>
                <c:pt idx="10">
                  <c:v>450</c:v>
                </c:pt>
                <c:pt idx="11">
                  <c:v>490</c:v>
                </c:pt>
                <c:pt idx="12">
                  <c:v>540</c:v>
                </c:pt>
                <c:pt idx="13">
                  <c:v>600</c:v>
                </c:pt>
                <c:pt idx="14">
                  <c:v>650</c:v>
                </c:pt>
                <c:pt idx="15">
                  <c:v>690</c:v>
                </c:pt>
              </c:numCache>
            </c:numRef>
          </c:cat>
          <c:val>
            <c:numRef>
              <c:f>Sheet1!$H$6:$H$21</c:f>
              <c:numCache>
                <c:formatCode>0%</c:formatCode>
                <c:ptCount val="16"/>
                <c:pt idx="0">
                  <c:v>-0.03</c:v>
                </c:pt>
                <c:pt idx="1">
                  <c:v>-0.01</c:v>
                </c:pt>
                <c:pt idx="2">
                  <c:v>0.02</c:v>
                </c:pt>
                <c:pt idx="3">
                  <c:v>7.0000000000000007E-2</c:v>
                </c:pt>
                <c:pt idx="4">
                  <c:v>0.14000000000000001</c:v>
                </c:pt>
                <c:pt idx="5">
                  <c:v>0.16</c:v>
                </c:pt>
                <c:pt idx="6">
                  <c:v>0.16</c:v>
                </c:pt>
                <c:pt idx="7">
                  <c:v>0.56000000000000005</c:v>
                </c:pt>
                <c:pt idx="8">
                  <c:v>0.96</c:v>
                </c:pt>
                <c:pt idx="9">
                  <c:v>0.94</c:v>
                </c:pt>
                <c:pt idx="10">
                  <c:v>0.93</c:v>
                </c:pt>
                <c:pt idx="11">
                  <c:v>0.1</c:v>
                </c:pt>
                <c:pt idx="12">
                  <c:v>0.11</c:v>
                </c:pt>
                <c:pt idx="13">
                  <c:v>0.11</c:v>
                </c:pt>
                <c:pt idx="14">
                  <c:v>0.11</c:v>
                </c:pt>
                <c:pt idx="15">
                  <c:v>0.1</c:v>
                </c:pt>
              </c:numCache>
            </c:numRef>
          </c:val>
        </c:ser>
        <c:ser>
          <c:idx val="4"/>
          <c:order val="4"/>
          <c:invertIfNegative val="0"/>
          <c:cat>
            <c:numRef>
              <c:f>Sheet1!$B$6:$B$21</c:f>
              <c:numCache>
                <c:formatCode>General</c:formatCode>
                <c:ptCount val="16"/>
                <c:pt idx="0">
                  <c:v>290</c:v>
                </c:pt>
                <c:pt idx="1">
                  <c:v>300</c:v>
                </c:pt>
                <c:pt idx="2">
                  <c:v>305</c:v>
                </c:pt>
                <c:pt idx="3">
                  <c:v>310</c:v>
                </c:pt>
                <c:pt idx="4">
                  <c:v>320</c:v>
                </c:pt>
                <c:pt idx="5">
                  <c:v>330</c:v>
                </c:pt>
                <c:pt idx="6">
                  <c:v>340</c:v>
                </c:pt>
                <c:pt idx="7">
                  <c:v>350</c:v>
                </c:pt>
                <c:pt idx="8">
                  <c:v>420</c:v>
                </c:pt>
                <c:pt idx="9">
                  <c:v>430</c:v>
                </c:pt>
                <c:pt idx="10">
                  <c:v>450</c:v>
                </c:pt>
                <c:pt idx="11">
                  <c:v>490</c:v>
                </c:pt>
                <c:pt idx="12">
                  <c:v>540</c:v>
                </c:pt>
                <c:pt idx="13">
                  <c:v>600</c:v>
                </c:pt>
                <c:pt idx="14">
                  <c:v>650</c:v>
                </c:pt>
                <c:pt idx="15">
                  <c:v>690</c:v>
                </c:pt>
              </c:numCache>
            </c:numRef>
          </c:cat>
          <c:val>
            <c:numRef>
              <c:f>Sheet1!$I$6:$I$21</c:f>
            </c:numRef>
          </c:val>
        </c:ser>
        <c:ser>
          <c:idx val="5"/>
          <c:order val="5"/>
          <c:invertIfNegative val="0"/>
          <c:cat>
            <c:numRef>
              <c:f>Sheet1!$B$6:$B$21</c:f>
              <c:numCache>
                <c:formatCode>General</c:formatCode>
                <c:ptCount val="16"/>
                <c:pt idx="0">
                  <c:v>290</c:v>
                </c:pt>
                <c:pt idx="1">
                  <c:v>300</c:v>
                </c:pt>
                <c:pt idx="2">
                  <c:v>305</c:v>
                </c:pt>
                <c:pt idx="3">
                  <c:v>310</c:v>
                </c:pt>
                <c:pt idx="4">
                  <c:v>320</c:v>
                </c:pt>
                <c:pt idx="5">
                  <c:v>330</c:v>
                </c:pt>
                <c:pt idx="6">
                  <c:v>340</c:v>
                </c:pt>
                <c:pt idx="7">
                  <c:v>350</c:v>
                </c:pt>
                <c:pt idx="8">
                  <c:v>420</c:v>
                </c:pt>
                <c:pt idx="9">
                  <c:v>430</c:v>
                </c:pt>
                <c:pt idx="10">
                  <c:v>450</c:v>
                </c:pt>
                <c:pt idx="11">
                  <c:v>490</c:v>
                </c:pt>
                <c:pt idx="12">
                  <c:v>540</c:v>
                </c:pt>
                <c:pt idx="13">
                  <c:v>600</c:v>
                </c:pt>
                <c:pt idx="14">
                  <c:v>650</c:v>
                </c:pt>
                <c:pt idx="15">
                  <c:v>690</c:v>
                </c:pt>
              </c:numCache>
            </c:numRef>
          </c:cat>
          <c:val>
            <c:numRef>
              <c:f>Sheet1!$J$6:$J$21</c:f>
            </c:numRef>
          </c:val>
        </c:ser>
        <c:ser>
          <c:idx val="6"/>
          <c:order val="6"/>
          <c:tx>
            <c:strRef>
              <c:f>Sheet1!$K$4</c:f>
              <c:strCache>
                <c:ptCount val="1"/>
                <c:pt idx="0">
                  <c:v>Current Margin</c:v>
                </c:pt>
              </c:strCache>
            </c:strRef>
          </c:tx>
          <c:invertIfNegative val="0"/>
          <c:cat>
            <c:numRef>
              <c:f>Sheet1!$B$6:$B$21</c:f>
              <c:numCache>
                <c:formatCode>General</c:formatCode>
                <c:ptCount val="16"/>
                <c:pt idx="0">
                  <c:v>290</c:v>
                </c:pt>
                <c:pt idx="1">
                  <c:v>300</c:v>
                </c:pt>
                <c:pt idx="2">
                  <c:v>305</c:v>
                </c:pt>
                <c:pt idx="3">
                  <c:v>310</c:v>
                </c:pt>
                <c:pt idx="4">
                  <c:v>320</c:v>
                </c:pt>
                <c:pt idx="5">
                  <c:v>330</c:v>
                </c:pt>
                <c:pt idx="6">
                  <c:v>340</c:v>
                </c:pt>
                <c:pt idx="7">
                  <c:v>350</c:v>
                </c:pt>
                <c:pt idx="8">
                  <c:v>420</c:v>
                </c:pt>
                <c:pt idx="9">
                  <c:v>430</c:v>
                </c:pt>
                <c:pt idx="10">
                  <c:v>450</c:v>
                </c:pt>
                <c:pt idx="11">
                  <c:v>490</c:v>
                </c:pt>
                <c:pt idx="12">
                  <c:v>540</c:v>
                </c:pt>
                <c:pt idx="13">
                  <c:v>600</c:v>
                </c:pt>
                <c:pt idx="14">
                  <c:v>650</c:v>
                </c:pt>
                <c:pt idx="15">
                  <c:v>690</c:v>
                </c:pt>
              </c:numCache>
            </c:numRef>
          </c:cat>
          <c:val>
            <c:numRef>
              <c:f>Sheet1!$K$6:$K$21</c:f>
              <c:numCache>
                <c:formatCode>0%</c:formatCode>
                <c:ptCount val="16"/>
                <c:pt idx="0">
                  <c:v>0.25</c:v>
                </c:pt>
                <c:pt idx="1">
                  <c:v>0.34</c:v>
                </c:pt>
                <c:pt idx="2">
                  <c:v>0.32</c:v>
                </c:pt>
                <c:pt idx="3">
                  <c:v>0.32</c:v>
                </c:pt>
                <c:pt idx="4">
                  <c:v>0.36</c:v>
                </c:pt>
                <c:pt idx="5">
                  <c:v>0.37</c:v>
                </c:pt>
                <c:pt idx="6">
                  <c:v>0.36</c:v>
                </c:pt>
                <c:pt idx="7">
                  <c:v>0.81</c:v>
                </c:pt>
                <c:pt idx="8">
                  <c:v>1.41</c:v>
                </c:pt>
                <c:pt idx="9">
                  <c:v>1.37</c:v>
                </c:pt>
                <c:pt idx="10">
                  <c:v>1.3</c:v>
                </c:pt>
                <c:pt idx="11">
                  <c:v>0.32</c:v>
                </c:pt>
                <c:pt idx="12">
                  <c:v>0.41</c:v>
                </c:pt>
                <c:pt idx="13">
                  <c:v>0.59</c:v>
                </c:pt>
                <c:pt idx="14">
                  <c:v>0.39</c:v>
                </c:pt>
                <c:pt idx="15">
                  <c:v>0.28000000000000003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690496"/>
        <c:axId val="105308928"/>
      </c:barChart>
      <c:catAx>
        <c:axId val="93690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Wavelength (nm)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5308928"/>
        <c:crosses val="autoZero"/>
        <c:auto val="1"/>
        <c:lblAlgn val="ctr"/>
        <c:lblOffset val="100"/>
        <c:noMultiLvlLbl val="0"/>
      </c:catAx>
      <c:valAx>
        <c:axId val="1053089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Margin over Requirement </a:t>
                </a:r>
              </a:p>
            </c:rich>
          </c:tx>
          <c:layout/>
          <c:overlay val="0"/>
        </c:title>
        <c:numFmt formatCode="0%" sourceLinked="1"/>
        <c:majorTickMark val="none"/>
        <c:minorTickMark val="none"/>
        <c:tickLblPos val="nextTo"/>
        <c:crossAx val="936904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954EF2A-7621-8F46-910E-12197C4F5F89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9339667-9D96-F84B-A561-C997F3B14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084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056EC8-8B2E-3845-A103-01829C2BF768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C8E3CDB-7796-0C48-9D8B-BEBD79E33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217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O PPT Cover Image B v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5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O ppt Banner v7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05"/>
            <a:ext cx="9144000" cy="10637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97219" y="274638"/>
            <a:ext cx="5105182" cy="638108"/>
          </a:xfrm>
          <a:prstGeom prst="rect">
            <a:avLst/>
          </a:prstGeom>
        </p:spPr>
        <p:txBody>
          <a:bodyPr vert="horz"/>
          <a:lstStyle>
            <a:lvl1pPr>
              <a:defRPr sz="2600">
                <a:solidFill>
                  <a:srgbClr val="D9D9D9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5/26/2015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504025"/>
            <a:ext cx="2895600" cy="365125"/>
          </a:xfrm>
        </p:spPr>
        <p:txBody>
          <a:bodyPr/>
          <a:lstStyle/>
          <a:p>
            <a:r>
              <a:rPr lang="en-US" smtClean="0"/>
              <a:t>File Name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1D65-9821-2B49-88CD-D477606C3E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6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5410200"/>
          </a:xfrm>
          <a:prstGeom prst="rect">
            <a:avLst/>
          </a:prstGeom>
        </p:spPr>
        <p:txBody>
          <a:bodyPr/>
          <a:lstStyle>
            <a:lvl1pPr marL="342900" indent="-342900">
              <a:buClrTx/>
              <a:buFont typeface="Wingdings" charset="2"/>
              <a:buChar char="Ø"/>
              <a:defRPr b="1">
                <a:latin typeface="+mn-lt"/>
              </a:defRPr>
            </a:lvl1pPr>
            <a:lvl2pPr marL="742950" indent="-285750">
              <a:buClr>
                <a:srgbClr val="0000A9"/>
              </a:buClr>
              <a:buFont typeface="Arial"/>
              <a:buChar char="•"/>
              <a:defRPr b="0">
                <a:latin typeface="+mn-lt"/>
              </a:defRPr>
            </a:lvl2pPr>
            <a:lvl3pPr>
              <a:defRPr b="0">
                <a:latin typeface="+mn-lt"/>
              </a:defRPr>
            </a:lvl3pPr>
            <a:lvl4pPr>
              <a:defRPr b="0">
                <a:latin typeface="+mn-lt"/>
              </a:defRPr>
            </a:lvl4pPr>
            <a:lvl5pPr>
              <a:defRPr b="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48" y="274638"/>
            <a:ext cx="6270455" cy="638108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D9D9D9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5/26/2015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1D65-9821-2B49-88CD-D477606C3E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6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04948" y="274638"/>
            <a:ext cx="6270455" cy="638108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D9D9D9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5/26/2015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04025"/>
            <a:ext cx="2895600" cy="365125"/>
          </a:xfrm>
        </p:spPr>
        <p:txBody>
          <a:bodyPr/>
          <a:lstStyle/>
          <a:p>
            <a:r>
              <a:rPr lang="en-US" smtClean="0"/>
              <a:t>File Name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1D65-9821-2B49-88CD-D477606C3E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90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0"/>
          <p:cNvSpPr txBox="1">
            <a:spLocks/>
          </p:cNvSpPr>
          <p:nvPr userDrawn="1"/>
        </p:nvSpPr>
        <p:spPr>
          <a:xfrm>
            <a:off x="0" y="3101187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FFFF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800" b="1" dirty="0" smtClean="0">
                <a:solidFill>
                  <a:srgbClr val="000090"/>
                </a:solidFill>
                <a:latin typeface="Arial Rounded MT Bold"/>
                <a:cs typeface="Arial Rounded MT Bold"/>
              </a:rPr>
              <a:t>BACKUP</a:t>
            </a:r>
            <a:endParaRPr lang="en-US" sz="4800" b="1" dirty="0">
              <a:solidFill>
                <a:srgbClr val="00009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5/26/2015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04025"/>
            <a:ext cx="2895600" cy="365125"/>
          </a:xfrm>
        </p:spPr>
        <p:txBody>
          <a:bodyPr/>
          <a:lstStyle/>
          <a:p>
            <a:r>
              <a:rPr lang="en-US" smtClean="0"/>
              <a:t>File Name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1D65-9821-2B49-88CD-D477606C3E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6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115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MPO Logo FINAL med re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804" y="2512038"/>
            <a:ext cx="1926392" cy="18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0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7680" y="285163"/>
            <a:ext cx="692912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642576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O ppt Banner v6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6375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12609" y="65040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5/26/2015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040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File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7330" y="65040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11D65-9821-2B49-88CD-D477606C3E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2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1" r:id="rId3"/>
    <p:sldLayoutId id="2147483652" r:id="rId4"/>
    <p:sldLayoutId id="2147483653" r:id="rId5"/>
    <p:sldLayoutId id="2147483654" r:id="rId6"/>
    <p:sldLayoutId id="2147483658" r:id="rId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3843338" y="1541463"/>
            <a:ext cx="4879975" cy="22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r>
              <a:rPr lang="en-US" sz="2800" b="1" dirty="0" smtClean="0">
                <a:solidFill>
                  <a:srgbClr val="000090"/>
                </a:solidFill>
                <a:cs typeface="Arial" charset="0"/>
              </a:rPr>
              <a:t>TEMPO Instrument Update</a:t>
            </a:r>
            <a:endParaRPr lang="en-US" sz="2800" b="1" dirty="0">
              <a:solidFill>
                <a:srgbClr val="000090"/>
              </a:solidFill>
              <a:cs typeface="Arial" charset="0"/>
            </a:endParaRPr>
          </a:p>
          <a:p>
            <a:pPr algn="r" eaLnBrk="1" hangingPunct="1">
              <a:spcBef>
                <a:spcPts val="600"/>
              </a:spcBef>
            </a:pPr>
            <a:r>
              <a:rPr lang="en-US" b="1" dirty="0">
                <a:solidFill>
                  <a:srgbClr val="0000FF"/>
                </a:solidFill>
                <a:cs typeface="Arial" charset="0"/>
              </a:rPr>
              <a:t>  </a:t>
            </a:r>
            <a:r>
              <a:rPr lang="en-US" sz="2000" b="1" dirty="0" smtClean="0">
                <a:cs typeface="Arial" charset="0"/>
              </a:rPr>
              <a:t>Dennis Nicks, Program Manager</a:t>
            </a:r>
          </a:p>
          <a:p>
            <a:pPr algn="r" eaLnBrk="1" hangingPunct="1">
              <a:spcBef>
                <a:spcPts val="600"/>
              </a:spcBef>
            </a:pPr>
            <a:r>
              <a:rPr lang="en-US" sz="2000" b="1" i="1" dirty="0" smtClean="0">
                <a:cs typeface="Arial" charset="0"/>
              </a:rPr>
              <a:t>TEMPO Science Team Meeting</a:t>
            </a:r>
            <a:endParaRPr lang="en-US" sz="2000" i="1" dirty="0">
              <a:cs typeface="Arial" charset="0"/>
            </a:endParaRPr>
          </a:p>
          <a:p>
            <a:pPr algn="r" eaLnBrk="1" hangingPunct="1">
              <a:spcBef>
                <a:spcPts val="600"/>
              </a:spcBef>
            </a:pPr>
            <a:r>
              <a:rPr lang="en-US" sz="1600" b="1" dirty="0" smtClean="0">
                <a:solidFill>
                  <a:srgbClr val="000090"/>
                </a:solidFill>
                <a:cs typeface="Arial" charset="0"/>
              </a:rPr>
              <a:t>June 1-2, 2016</a:t>
            </a:r>
            <a:endParaRPr lang="en-US" sz="1600" b="1" dirty="0">
              <a:solidFill>
                <a:srgbClr val="000090"/>
              </a:solidFill>
              <a:cs typeface="Arial" charset="0"/>
            </a:endParaRPr>
          </a:p>
          <a:p>
            <a:pPr algn="r" eaLnBrk="1" hangingPunct="1">
              <a:spcBef>
                <a:spcPts val="600"/>
              </a:spcBef>
            </a:pPr>
            <a:r>
              <a:rPr lang="en-US" sz="1400" u="sng" dirty="0" smtClean="0">
                <a:solidFill>
                  <a:srgbClr val="000000"/>
                </a:solidFill>
                <a:cs typeface="Arial" charset="0"/>
              </a:rPr>
              <a:t>dnicks@ball.com</a:t>
            </a:r>
            <a:endParaRPr lang="en-US" sz="1400" u="sng" dirty="0">
              <a:solidFill>
                <a:srgbClr val="000000"/>
              </a:solidFill>
              <a:cs typeface="Arial" charset="0"/>
            </a:endParaRPr>
          </a:p>
          <a:p>
            <a:pPr algn="r" eaLnBrk="1" hangingPunct="1">
              <a:spcBef>
                <a:spcPts val="600"/>
              </a:spcBef>
            </a:pPr>
            <a:endParaRPr lang="en-US" sz="1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4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The TEMPO radiometric model </a:t>
            </a:r>
            <a:r>
              <a:rPr lang="en-US" sz="1800" dirty="0" smtClean="0"/>
              <a:t>has </a:t>
            </a:r>
            <a:r>
              <a:rPr lang="en-US" sz="1800" dirty="0"/>
              <a:t>undergone several changes since </a:t>
            </a:r>
            <a:r>
              <a:rPr lang="en-US" sz="1800" dirty="0" smtClean="0"/>
              <a:t>CDR, </a:t>
            </a:r>
            <a:r>
              <a:rPr lang="en-US" sz="1800" dirty="0"/>
              <a:t>including: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/>
              <a:t>Include flight CCD performance for both dark current and QE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/>
              <a:t>As-tested </a:t>
            </a:r>
            <a:r>
              <a:rPr lang="en-US" sz="1600" dirty="0" err="1" smtClean="0"/>
              <a:t>EOL</a:t>
            </a:r>
            <a:r>
              <a:rPr lang="en-US" sz="1600" dirty="0" smtClean="0"/>
              <a:t> radiation degradation for CCDs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/>
              <a:t>CCD performance at -20C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/>
              <a:t>As measured spectral reflectivity at component level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/>
              <a:t>As measured grating performance at component level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/>
              <a:t>Updated detector read noise, full well and CTE values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/>
              <a:t>Updated </a:t>
            </a:r>
            <a:r>
              <a:rPr lang="en-US" sz="1600" dirty="0"/>
              <a:t>the number of worst-case pixel </a:t>
            </a:r>
            <a:r>
              <a:rPr lang="en-US" sz="1600" dirty="0" smtClean="0"/>
              <a:t>transfers</a:t>
            </a:r>
            <a:endParaRPr lang="en-US" sz="16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/>
              <a:t>Updated </a:t>
            </a:r>
            <a:r>
              <a:rPr lang="en-US" sz="1600" dirty="0"/>
              <a:t>Detector full well, read noise and CTE values</a:t>
            </a:r>
          </a:p>
          <a:p>
            <a:r>
              <a:rPr lang="en-US" sz="1800" dirty="0" smtClean="0"/>
              <a:t>SNR </a:t>
            </a:r>
            <a:r>
              <a:rPr lang="en-US" sz="1800" dirty="0"/>
              <a:t>estimates assume the TEMPO EOL CTE </a:t>
            </a:r>
            <a:r>
              <a:rPr lang="en-US" sz="1800" dirty="0" smtClean="0"/>
              <a:t>as called out in </a:t>
            </a:r>
            <a:r>
              <a:rPr lang="en-US" sz="1800" dirty="0"/>
              <a:t>the TEMPO FPS </a:t>
            </a:r>
            <a:r>
              <a:rPr lang="en-US" sz="1800" dirty="0" smtClean="0"/>
              <a:t>specification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SNR Model Updates Since CDR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1D65-9821-2B49-88CD-D477606C3ED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1009" y="6504025"/>
            <a:ext cx="2133600" cy="365125"/>
          </a:xfrm>
        </p:spPr>
        <p:txBody>
          <a:bodyPr/>
          <a:lstStyle/>
          <a:p>
            <a:r>
              <a:rPr lang="en-US" dirty="0" smtClean="0"/>
              <a:t>6/1/2016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02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149" y="139694"/>
            <a:ext cx="6057952" cy="787406"/>
          </a:xfrm>
        </p:spPr>
        <p:txBody>
          <a:bodyPr/>
          <a:lstStyle/>
          <a:p>
            <a:r>
              <a:rPr lang="en-US" sz="2400" dirty="0" smtClean="0"/>
              <a:t>SNR Performance Vs Requirements Over Time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1D65-9821-2B49-88CD-D477606C3ED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9109" y="1054918"/>
            <a:ext cx="2846491" cy="5612581"/>
          </a:xfrm>
        </p:spPr>
        <p:txBody>
          <a:bodyPr/>
          <a:lstStyle/>
          <a:p>
            <a:r>
              <a:rPr lang="en-US" sz="1800" dirty="0" smtClean="0"/>
              <a:t>All SNR estimates represent </a:t>
            </a:r>
            <a:r>
              <a:rPr lang="en-US" sz="1800" dirty="0" err="1" smtClean="0"/>
              <a:t>EOL</a:t>
            </a:r>
            <a:r>
              <a:rPr lang="en-US" sz="1800" dirty="0" smtClean="0"/>
              <a:t> performance</a:t>
            </a:r>
          </a:p>
          <a:p>
            <a:r>
              <a:rPr lang="en-US" sz="1800" dirty="0"/>
              <a:t>CDR estimate incorporated Lot 1 Dark Current </a:t>
            </a:r>
            <a:r>
              <a:rPr lang="en-US" sz="1800" dirty="0" smtClean="0"/>
              <a:t>estimates</a:t>
            </a:r>
          </a:p>
          <a:p>
            <a:r>
              <a:rPr lang="en-US" sz="1800" dirty="0" smtClean="0"/>
              <a:t>Current estimate incorporates Lot 3B Dark current measurements</a:t>
            </a:r>
          </a:p>
          <a:p>
            <a:r>
              <a:rPr lang="en-US" sz="1800" dirty="0" smtClean="0"/>
              <a:t>SNR minimum margin is now 25%</a:t>
            </a:r>
          </a:p>
          <a:p>
            <a:r>
              <a:rPr lang="en-US" sz="1800" dirty="0" smtClean="0"/>
              <a:t>In all cases, current SNR predictions are better than PDR estimates</a:t>
            </a:r>
          </a:p>
          <a:p>
            <a:r>
              <a:rPr lang="en-US" sz="1800" dirty="0" smtClean="0"/>
              <a:t>Next update will be during instrument throughput testing at instrument level</a:t>
            </a:r>
            <a:endParaRPr lang="en-US" sz="1400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1009" y="6504025"/>
            <a:ext cx="2133600" cy="365125"/>
          </a:xfrm>
        </p:spPr>
        <p:txBody>
          <a:bodyPr/>
          <a:lstStyle/>
          <a:p>
            <a:r>
              <a:rPr lang="en-US" dirty="0" smtClean="0"/>
              <a:t>6/1/2016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9701497"/>
              </p:ext>
            </p:extLst>
          </p:nvPr>
        </p:nvGraphicFramePr>
        <p:xfrm>
          <a:off x="2661170" y="1778000"/>
          <a:ext cx="6482830" cy="393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845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>
                <a:solidFill>
                  <a:prstClr val="white"/>
                </a:solidFill>
                <a:latin typeface="Calibri"/>
                <a:cs typeface="+mj-cs"/>
              </a:rPr>
              <a:t>KTP Summary: Science </a:t>
            </a:r>
            <a:r>
              <a:rPr lang="en-US" sz="2600" dirty="0" smtClean="0">
                <a:solidFill>
                  <a:prstClr val="white"/>
                </a:solidFill>
                <a:latin typeface="Calibri"/>
                <a:cs typeface="+mj-cs"/>
              </a:rPr>
              <a:t>Performance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1D65-9821-2B49-88CD-D477606C3EDA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110756"/>
              </p:ext>
            </p:extLst>
          </p:nvPr>
        </p:nvGraphicFramePr>
        <p:xfrm>
          <a:off x="105640" y="1163324"/>
          <a:ext cx="8955290" cy="525640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66555"/>
                <a:gridCol w="1413905"/>
                <a:gridCol w="1854200"/>
                <a:gridCol w="1841500"/>
                <a:gridCol w="683909"/>
                <a:gridCol w="1595221"/>
              </a:tblGrid>
              <a:tr h="33690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KTP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Reqt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This Month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Last Month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Trend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Notes</a:t>
                      </a:r>
                      <a:endParaRPr lang="en-US" sz="1600" dirty="0"/>
                    </a:p>
                  </a:txBody>
                  <a:tcPr/>
                </a:tc>
              </a:tr>
              <a:tr h="51124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Bandwidth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+mn-cs"/>
                        </a:rPr>
                        <a:t>&lt; 0.6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0.599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0.599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2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No</a:t>
                      </a:r>
                      <a:r>
                        <a:rPr lang="en-US" sz="1200" baseline="0" dirty="0" smtClean="0"/>
                        <a:t> Change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2099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Bandwidth Symmetry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+mn-cs"/>
                        </a:rPr>
                        <a:t>&lt; 6%</a:t>
                      </a:r>
                      <a:endParaRPr lang="en-US" sz="1200" kern="1200" dirty="0">
                        <a:solidFill>
                          <a:srgbClr val="0099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≤ 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≤ 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</a:t>
                      </a:r>
                      <a:r>
                        <a:rPr lang="en-US" sz="1200" baseline="0" dirty="0" smtClean="0"/>
                        <a:t> Change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887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Radiometric Calibration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Accuracy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&lt; 4% (1-sigma)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7.5% (1-sigma) Radiance at 290 nm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3.9% (1-sigma) Radiance at 300.0 nm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2.99% (1-sigma) Irradiance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Best Case  = </a:t>
                      </a:r>
                      <a:r>
                        <a:rPr lang="en-US" sz="12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 compliant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7.5% (1-sigma) Radiance at 290 nm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3.9% (1-sigma) Radiance at 300.0 nm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2.99% (1-sigma) Irradiance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Best case = all compliant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</a:t>
                      </a:r>
                      <a:r>
                        <a:rPr lang="en-US" sz="1200" baseline="0" dirty="0" smtClean="0"/>
                        <a:t> Change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Assumes  worst case, with no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storage region dark current monitor used (would improve performance)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Baseline Level 1 Science Requirements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still met with margin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8874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Radiance Stray Light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+mn-cs"/>
                        </a:rPr>
                        <a:t>300 nm: &lt; 30%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+mn-cs"/>
                        </a:rPr>
                        <a:t>310 nm: &lt; 15%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+mn-cs"/>
                        </a:rPr>
                        <a:t>320 – 740 nm: &lt; 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300 nm: 11.6%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310 nm: 2.2%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320 – 740 nm: &lt; 3.0%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300 nm: 11.6%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310 nm: 2.2%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320 – 740 nm: &lt; 3.0%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8874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Albedo Stray Light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r>
                        <a:rPr lang="en-US" sz="1200" kern="1200" baseline="0" dirty="0" smtClean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+mn-cs"/>
                        </a:rPr>
                        <a:t> nm: &lt; 15%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+mn-cs"/>
                        </a:rPr>
                        <a:t>310 – 740 nm: &lt; 3%</a:t>
                      </a:r>
                      <a:endParaRPr lang="en-US" sz="1200" kern="1200" dirty="0" smtClean="0">
                        <a:solidFill>
                          <a:srgbClr val="0099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300 nm: 2.2%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310 – 740 nm: &lt;1%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300 nm: 2.2%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310 – 740 nm: &lt;1%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No</a:t>
                      </a:r>
                      <a:r>
                        <a:rPr lang="en-US" sz="1200" baseline="0" dirty="0" smtClean="0"/>
                        <a:t> Change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7242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Structured Stray Light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+mn-cs"/>
                        </a:rPr>
                        <a:t>&lt; 5e-4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 5e-4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 5e-4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 Change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Date Placeholder 3"/>
          <p:cNvSpPr txBox="1">
            <a:spLocks/>
          </p:cNvSpPr>
          <p:nvPr/>
        </p:nvSpPr>
        <p:spPr>
          <a:xfrm>
            <a:off x="0" y="65040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6/1/2016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6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82058" tIns="41029" rIns="82058" bIns="41029"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KTP Summary: Science Performance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90154" y="6080321"/>
            <a:ext cx="3545362" cy="282914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US" sz="1300" b="1" dirty="0"/>
              <a:t>* C.F. = Chance Farm at Geodetic 36.5° N, 100° W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69832"/>
              </p:ext>
            </p:extLst>
          </p:nvPr>
        </p:nvGraphicFramePr>
        <p:xfrm>
          <a:off x="126965" y="1108243"/>
          <a:ext cx="8850326" cy="458726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64773"/>
                <a:gridCol w="1992630"/>
                <a:gridCol w="1884680"/>
                <a:gridCol w="1884680"/>
                <a:gridCol w="609600"/>
                <a:gridCol w="1013963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KTP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Reqt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This Month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Last Month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Trend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Notes</a:t>
                      </a:r>
                      <a:endParaRPr lang="en-US" sz="1200" dirty="0"/>
                    </a:p>
                  </a:txBody>
                  <a:tcPr/>
                </a:tc>
              </a:tr>
              <a:tr h="237091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FOR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+mn-cs"/>
                        </a:rPr>
                        <a:t>4.61° N/S FOR (derived)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+mn-cs"/>
                        </a:rPr>
                        <a:t>8.35° E/W FOR (derived)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/>
                        <a:t>4.76° N/S</a:t>
                      </a:r>
                      <a:r>
                        <a:rPr lang="en-US" sz="1050" b="0" baseline="0" dirty="0" smtClean="0"/>
                        <a:t> FOR</a:t>
                      </a:r>
                    </a:p>
                    <a:p>
                      <a:pPr algn="ctr"/>
                      <a:r>
                        <a:rPr lang="en-US" sz="1050" b="0" baseline="0" dirty="0" smtClean="0"/>
                        <a:t>8.951</a:t>
                      </a:r>
                      <a:r>
                        <a:rPr lang="en-US" sz="1050" b="0" dirty="0" smtClean="0"/>
                        <a:t>° E/W FOR</a:t>
                      </a:r>
                      <a:endParaRPr lang="en-US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/>
                        <a:t>4.76° N/S</a:t>
                      </a:r>
                      <a:r>
                        <a:rPr lang="en-US" sz="1050" b="0" baseline="0" dirty="0" smtClean="0"/>
                        <a:t> FOR</a:t>
                      </a:r>
                    </a:p>
                    <a:p>
                      <a:pPr algn="ctr"/>
                      <a:r>
                        <a:rPr lang="en-US" sz="1050" b="0" baseline="0" dirty="0" smtClean="0"/>
                        <a:t>8.951</a:t>
                      </a:r>
                      <a:r>
                        <a:rPr lang="en-US" sz="1050" b="0" dirty="0" smtClean="0"/>
                        <a:t>° E/W FOR</a:t>
                      </a:r>
                      <a:endParaRPr lang="en-US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2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No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GSD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kern="1200" dirty="0" smtClean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+mn-cs"/>
                        </a:rPr>
                        <a:t>≤ 2.22 km, ≤ 5.15 km  @ C.F.*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2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2.21 km, 4.97</a:t>
                      </a:r>
                      <a:r>
                        <a:rPr lang="en-US" sz="105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km @ C.F.*</a:t>
                      </a:r>
                      <a:endParaRPr lang="en-US" sz="105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2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2.21 km, 4.97</a:t>
                      </a:r>
                      <a:r>
                        <a:rPr lang="en-US" sz="105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km @ C.F.*</a:t>
                      </a:r>
                      <a:endParaRPr lang="en-US" sz="105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2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No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E/W Step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 Overlap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dirty="0" smtClean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+mn-cs"/>
                        </a:rPr>
                        <a:t>6 µrad</a:t>
                      </a:r>
                      <a:endParaRPr lang="en-US" sz="1050" kern="1200" dirty="0">
                        <a:solidFill>
                          <a:srgbClr val="0099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2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 smtClean="0"/>
                        <a:t>6 µrad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2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 smtClean="0"/>
                        <a:t>6 µrad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2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No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2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9550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MTF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0.16 @ 0.5 </a:t>
                      </a:r>
                      <a:r>
                        <a:rPr lang="en-US" sz="1050" kern="1200" dirty="0" err="1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cyc</a:t>
                      </a:r>
                      <a:r>
                        <a:rPr lang="en-US" sz="1050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/N-S GSD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+mn-cs"/>
                        </a:rPr>
                        <a:t>&gt; 0.3 @ 0.5 </a:t>
                      </a:r>
                      <a:r>
                        <a:rPr lang="en-US" sz="1050" kern="1200" dirty="0" err="1" smtClean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+mn-cs"/>
                        </a:rPr>
                        <a:t>cyc</a:t>
                      </a:r>
                      <a:r>
                        <a:rPr lang="en-US" sz="1050" kern="1200" dirty="0" smtClean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+mn-cs"/>
                        </a:rPr>
                        <a:t>/E-W GSD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0.19 @ 0.5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cyc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/N-S GSD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0.44 @ 0.5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cyc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/E-W GSD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0.19 @ 0.5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cyc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/N-S GSD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0.44 @ 0.5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cyc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/E-W GSD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2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No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9550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Spectral Sampling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dirty="0" smtClean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+mn-cs"/>
                        </a:rPr>
                        <a:t>≥ 2.7 pixels / FWHM</a:t>
                      </a:r>
                      <a:endParaRPr lang="en-US" sz="1050" kern="1200" dirty="0">
                        <a:solidFill>
                          <a:srgbClr val="0099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2.9</a:t>
                      </a:r>
                      <a:r>
                        <a:rPr lang="en-US" sz="105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pixels / FWHM</a:t>
                      </a:r>
                      <a:endParaRPr lang="en-US" sz="105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2.9</a:t>
                      </a:r>
                      <a:r>
                        <a:rPr lang="en-US" sz="105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pixels / FWHM</a:t>
                      </a:r>
                      <a:endParaRPr lang="en-US" sz="105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2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No</a:t>
                      </a:r>
                      <a:r>
                        <a:rPr lang="en-US" sz="1050" baseline="0" dirty="0" smtClean="0"/>
                        <a:t> Change</a:t>
                      </a:r>
                      <a:endParaRPr lang="en-US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41042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LPS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+mn-cs"/>
                        </a:rPr>
                        <a:t>290 – 490 nm: &lt; 5% (1-sigma)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+mn-cs"/>
                        </a:rPr>
                        <a:t>540 – 690 nm: &lt; 20% (1-sigma)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290 – 490 nm: &lt; 4% (1-sigma)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540 – 690 nm: &lt; 15% (1-sigma)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290 – 490 nm: &lt; 4% (1-sigma)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540 – 690 nm: &lt; 15% (1-sigma)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2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No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955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SNR</a:t>
                      </a:r>
                      <a:endParaRPr lang="en-US" sz="1200" b="1" baseline="30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See SNR chart</a:t>
                      </a:r>
                      <a:endParaRPr lang="en-US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See SNR chart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See SNR chart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2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No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41042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Alignment Knowledge</a:t>
                      </a:r>
                    </a:p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(0</a:t>
                      </a:r>
                      <a:r>
                        <a:rPr lang="en-US" sz="1050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 1</a:t>
                      </a:r>
                      <a:r>
                        <a:rPr lang="en-US" sz="1050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, 2</a:t>
                      </a:r>
                      <a:r>
                        <a:rPr lang="en-US" sz="1050" baseline="30000" dirty="0" smtClean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, 3</a:t>
                      </a:r>
                      <a:r>
                        <a:rPr lang="en-US" sz="1050" baseline="30000" dirty="0" smtClean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 +)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dirty="0" smtClean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050" kern="1200" baseline="30000" dirty="0" smtClean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050" kern="1200" dirty="0" smtClean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+mn-cs"/>
                        </a:rPr>
                        <a:t>: &lt; 40 µrad over 1 hour, </a:t>
                      </a:r>
                    </a:p>
                    <a:p>
                      <a:pPr algn="ctr"/>
                      <a:r>
                        <a:rPr lang="en-US" sz="1050" kern="1200" dirty="0" smtClean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050" kern="1200" baseline="30000" dirty="0" smtClean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050" kern="1200" dirty="0" smtClean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+mn-cs"/>
                        </a:rPr>
                        <a:t>: &lt; ±0.0015 over one orbit ,</a:t>
                      </a:r>
                    </a:p>
                    <a:p>
                      <a:pPr algn="ctr"/>
                      <a:r>
                        <a:rPr lang="en-US" sz="1050" kern="1200" dirty="0" smtClean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050" kern="1200" baseline="30000" dirty="0" smtClean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en-US" sz="1050" kern="1200" dirty="0" smtClean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+mn-cs"/>
                        </a:rPr>
                        <a:t>: &lt; ±0.01</a:t>
                      </a:r>
                      <a:r>
                        <a:rPr lang="en-US" sz="1050" kern="1200" baseline="0" dirty="0" smtClean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+mn-cs"/>
                        </a:rPr>
                        <a:t> /rad over one orbit,</a:t>
                      </a:r>
                    </a:p>
                    <a:p>
                      <a:pPr algn="ctr"/>
                      <a:r>
                        <a:rPr lang="en-US" sz="1050" kern="1200" dirty="0" smtClean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+mn-cs"/>
                        </a:rPr>
                        <a:t>3rd +: &lt; 20 µrad (3</a:t>
                      </a:r>
                      <a:r>
                        <a:rPr lang="el-GR" sz="1050" kern="1200" dirty="0" smtClean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en-US" sz="1050" kern="1200" dirty="0" smtClean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+mn-cs"/>
                        </a:rPr>
                        <a:t>) over FOR</a:t>
                      </a:r>
                      <a:endParaRPr lang="en-US" sz="1050" kern="1200" dirty="0">
                        <a:solidFill>
                          <a:srgbClr val="0099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18.62 </a:t>
                      </a:r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µrad</a:t>
                      </a:r>
                      <a:endParaRPr lang="en-US" sz="105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0.0007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0.0078 / rad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18.20 </a:t>
                      </a:r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µrad</a:t>
                      </a:r>
                      <a:endParaRPr lang="en-US" sz="105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18.62 </a:t>
                      </a:r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µrad</a:t>
                      </a:r>
                      <a:endParaRPr lang="en-US" sz="105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0.0007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0.0078 / rad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18.20 </a:t>
                      </a:r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µrad</a:t>
                      </a:r>
                      <a:endParaRPr lang="en-US" sz="105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2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No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2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9550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Alignment Knowledge over Two Adjacent N-S Swaths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+mn-cs"/>
                        </a:rPr>
                        <a:t>&lt; 2.5 </a:t>
                      </a:r>
                      <a:r>
                        <a:rPr lang="en-US" sz="1050" kern="1200" dirty="0" err="1" smtClean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+mn-cs"/>
                        </a:rPr>
                        <a:t>urad</a:t>
                      </a:r>
                      <a:r>
                        <a:rPr lang="en-US" sz="1050" kern="1200" dirty="0" smtClean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+mn-cs"/>
                        </a:rPr>
                        <a:t> (3-sigma, per-axis)</a:t>
                      </a:r>
                      <a:endParaRPr lang="en-US" sz="1050" kern="1200" dirty="0">
                        <a:solidFill>
                          <a:srgbClr val="0099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2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0.30 µrad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2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0.30 µrad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2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No</a:t>
                      </a:r>
                      <a:r>
                        <a:rPr lang="en-US" sz="1050" baseline="0" dirty="0" smtClean="0"/>
                        <a:t> Change</a:t>
                      </a:r>
                      <a:endParaRPr lang="en-US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2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" y="6492875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1552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TEMPO Subsystem Manufacturing Completing</a:t>
            </a:r>
          </a:p>
          <a:p>
            <a:pPr lvl="1"/>
            <a:r>
              <a:rPr lang="en-US" sz="1800" dirty="0" smtClean="0"/>
              <a:t>Preparing for final assembly and test late this year</a:t>
            </a:r>
          </a:p>
          <a:p>
            <a:r>
              <a:rPr lang="en-US" sz="2000" dirty="0" smtClean="0"/>
              <a:t>Lot 3B detectors resulted in a 40% reduction in dark current</a:t>
            </a:r>
          </a:p>
          <a:p>
            <a:r>
              <a:rPr lang="en-US" sz="2000" dirty="0" smtClean="0"/>
              <a:t>Minimum SNR margin to </a:t>
            </a:r>
            <a:r>
              <a:rPr lang="en-US" sz="2000" dirty="0" err="1" smtClean="0"/>
              <a:t>EOL</a:t>
            </a:r>
            <a:r>
              <a:rPr lang="en-US" sz="2000" dirty="0" smtClean="0"/>
              <a:t> performance estimates is greater than 20%</a:t>
            </a:r>
          </a:p>
          <a:p>
            <a:pPr lvl="1"/>
            <a:r>
              <a:rPr lang="en-US" sz="1800" dirty="0" smtClean="0"/>
              <a:t>Incorporates as-manufactured component level spectral reflectivity measurements, as-measured component level grating performance and as-measured component level CCD performance at -20 C</a:t>
            </a:r>
          </a:p>
          <a:p>
            <a:r>
              <a:rPr lang="en-US" sz="2000" dirty="0" smtClean="0"/>
              <a:t>Baseline Level 1 Science Requirements met with margin, using current instrument performance predictions</a:t>
            </a:r>
          </a:p>
          <a:p>
            <a:pPr lvl="1"/>
            <a:r>
              <a:rPr lang="en-US" sz="1800" dirty="0" smtClean="0"/>
              <a:t>Continue to discuss risks and opportunities</a:t>
            </a:r>
          </a:p>
          <a:p>
            <a:r>
              <a:rPr lang="en-US" sz="2000" dirty="0" smtClean="0"/>
              <a:t>Communicate early and often with NASA LaRC and SAO</a:t>
            </a:r>
          </a:p>
          <a:p>
            <a:pPr lvl="1"/>
            <a:r>
              <a:rPr lang="en-US" sz="1800" dirty="0" smtClean="0"/>
              <a:t>Better understanding of dependence of algorithm performance and instrument performance results in sensible trades and optimal performance</a:t>
            </a:r>
          </a:p>
          <a:p>
            <a:pPr lvl="1"/>
            <a:r>
              <a:rPr lang="en-US" sz="1800" dirty="0" smtClean="0"/>
              <a:t>SAO, LaRC and Ball teams are focused on providing the best science performance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1D65-9821-2B49-88CD-D477606C3ED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1009" y="6504025"/>
            <a:ext cx="2133600" cy="365125"/>
          </a:xfrm>
        </p:spPr>
        <p:txBody>
          <a:bodyPr/>
          <a:lstStyle/>
          <a:p>
            <a:r>
              <a:rPr lang="en-US" dirty="0" smtClean="0"/>
              <a:t>6/1/2016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9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49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Instrument CDR completed in June 2015</a:t>
            </a:r>
          </a:p>
          <a:p>
            <a:pPr lvl="1"/>
            <a:r>
              <a:rPr lang="en-US" sz="2000" dirty="0" smtClean="0"/>
              <a:t>Successful review with positive comments from review board</a:t>
            </a:r>
          </a:p>
          <a:p>
            <a:pPr lvl="1"/>
            <a:r>
              <a:rPr lang="en-US" sz="2000" dirty="0" smtClean="0"/>
              <a:t>All instrument action items closed</a:t>
            </a:r>
            <a:endParaRPr lang="en-US" sz="2400" dirty="0"/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400" dirty="0" smtClean="0"/>
              <a:t>Flight CCDs selected in February 2016</a:t>
            </a:r>
          </a:p>
          <a:p>
            <a:pPr lvl="1"/>
            <a:r>
              <a:rPr lang="en-US" sz="2000" dirty="0" smtClean="0"/>
              <a:t>New Lot 3B parts with extended etch process resulted in lower dark current over Lot 1 parts</a:t>
            </a:r>
          </a:p>
          <a:p>
            <a:pPr lvl="1"/>
            <a:r>
              <a:rPr lang="en-US" sz="2000" dirty="0" smtClean="0"/>
              <a:t>Predicted instrument performance achieves Level 1 Baseline Science requirements</a:t>
            </a:r>
            <a:endParaRPr lang="en-US" sz="1600" dirty="0" smtClean="0"/>
          </a:p>
          <a:p>
            <a:pPr lvl="2"/>
            <a:endParaRPr lang="en-US" sz="1600" dirty="0"/>
          </a:p>
          <a:p>
            <a:r>
              <a:rPr lang="en-US" sz="2400" dirty="0" smtClean="0"/>
              <a:t>Subsystems are completed or in processing / final test</a:t>
            </a:r>
          </a:p>
          <a:p>
            <a:pPr lvl="1"/>
            <a:r>
              <a:rPr lang="en-US" sz="2000" dirty="0" smtClean="0"/>
              <a:t>Subsystems either meet requirements, or have acceptable performance when considering system level margin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lvl="1"/>
            <a:endParaRPr lang="en-US" sz="1800" dirty="0" smtClean="0"/>
          </a:p>
          <a:p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 TEMPO Program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1D65-9821-2B49-88CD-D477606C3ED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0" y="64738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6/1/2016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09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4948" y="50800"/>
            <a:ext cx="6270455" cy="798446"/>
          </a:xfrm>
        </p:spPr>
        <p:txBody>
          <a:bodyPr/>
          <a:lstStyle/>
          <a:p>
            <a:r>
              <a:rPr lang="en-US" dirty="0" smtClean="0"/>
              <a:t>TEMPO Operations: Step / Stare Imaging over Field of Regard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1D65-9821-2B49-88CD-D477606C3ED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30" y="1289050"/>
            <a:ext cx="1990635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4696">
            <a:off x="5242720" y="2470056"/>
            <a:ext cx="1554163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767" y="2794000"/>
            <a:ext cx="1782763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4728870"/>
            <a:ext cx="1885430" cy="177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380" y="4899071"/>
            <a:ext cx="27051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4622800" y="1574800"/>
            <a:ext cx="863600" cy="1219200"/>
          </a:xfrm>
          <a:prstGeom prst="line">
            <a:avLst/>
          </a:pr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94200" y="2971800"/>
            <a:ext cx="899514" cy="141288"/>
          </a:xfrm>
          <a:prstGeom prst="line">
            <a:avLst/>
          </a:pr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urved Left Arrow 14"/>
          <p:cNvSpPr/>
          <p:nvPr/>
        </p:nvSpPr>
        <p:spPr>
          <a:xfrm>
            <a:off x="8654530" y="3426618"/>
            <a:ext cx="406400" cy="1793082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Lightning Bolt 15"/>
          <p:cNvSpPr/>
          <p:nvPr/>
        </p:nvSpPr>
        <p:spPr>
          <a:xfrm rot="5400000">
            <a:off x="5778240" y="4714661"/>
            <a:ext cx="419100" cy="1575320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200130" y="1289050"/>
            <a:ext cx="3454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TEMPO step / stares over </a:t>
            </a:r>
            <a:r>
              <a:rPr lang="en-US" sz="1600" dirty="0" err="1" smtClean="0"/>
              <a:t>GNA</a:t>
            </a:r>
            <a:r>
              <a:rPr lang="en-US" sz="1600" dirty="0" smtClean="0"/>
              <a:t> in</a:t>
            </a:r>
          </a:p>
          <a:p>
            <a:r>
              <a:rPr lang="en-US" sz="1600" dirty="0" smtClean="0"/>
              <a:t>1283 steps from East to West over 59.1 min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14309" y="4175908"/>
            <a:ext cx="2918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Images from each scan mirror position are co-added on board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72179" y="4175908"/>
            <a:ext cx="2621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Ground processing spatially bins and geo-locates image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14788" y="5729219"/>
            <a:ext cx="1812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Transmit co-added images to ground</a:t>
            </a:r>
          </a:p>
        </p:txBody>
      </p:sp>
      <p:graphicFrame>
        <p:nvGraphicFramePr>
          <p:cNvPr id="29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918505"/>
              </p:ext>
            </p:extLst>
          </p:nvPr>
        </p:nvGraphicFramePr>
        <p:xfrm>
          <a:off x="138009" y="1148435"/>
          <a:ext cx="2108200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191"/>
                <a:gridCol w="10270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Parameter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Current Best Estimate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Frame Integration Time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118 </a:t>
                      </a:r>
                      <a:r>
                        <a:rPr lang="en-US" sz="1400" dirty="0" err="1" smtClean="0"/>
                        <a:t>ms</a:t>
                      </a:r>
                      <a:endParaRPr lang="en-US" sz="1400" dirty="0" smtClean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Image Frame Rate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7.92 Hz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Image Frame Time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2.65 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 of Coadds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Scan</a:t>
                      </a:r>
                      <a:r>
                        <a:rPr lang="en-US" sz="1400" baseline="0" dirty="0" smtClean="0"/>
                        <a:t> Mirror Step Size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114 µrad</a:t>
                      </a: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 of Scan Mirror Steps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1283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Coverage Time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59.1 min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>
          <a:xfrm>
            <a:off x="11009" y="6504025"/>
            <a:ext cx="2133600" cy="365125"/>
          </a:xfrm>
        </p:spPr>
        <p:txBody>
          <a:bodyPr/>
          <a:lstStyle/>
          <a:p>
            <a:r>
              <a:rPr lang="en-US" dirty="0" smtClean="0"/>
              <a:t>6/1/2016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526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4948" y="74606"/>
            <a:ext cx="6270455" cy="903294"/>
          </a:xfrm>
        </p:spPr>
        <p:txBody>
          <a:bodyPr/>
          <a:lstStyle/>
          <a:p>
            <a:r>
              <a:rPr lang="en-US" dirty="0" smtClean="0"/>
              <a:t>TEMPO Mechanical Design Changes from PDR to CDR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7330" y="6504025"/>
            <a:ext cx="2133600" cy="365125"/>
          </a:xfrm>
        </p:spPr>
        <p:txBody>
          <a:bodyPr/>
          <a:lstStyle/>
          <a:p>
            <a:fld id="{AEC11D65-9821-2B49-88CD-D477606C3ED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02" y="1304924"/>
            <a:ext cx="8329659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>
          <a:xfrm>
            <a:off x="11009" y="6504025"/>
            <a:ext cx="2133600" cy="365125"/>
          </a:xfrm>
        </p:spPr>
        <p:txBody>
          <a:bodyPr/>
          <a:lstStyle/>
          <a:p>
            <a:r>
              <a:rPr lang="en-US" dirty="0" smtClean="0"/>
              <a:t>6/1/2016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7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4948" y="49917"/>
            <a:ext cx="6270455" cy="638108"/>
          </a:xfrm>
        </p:spPr>
        <p:txBody>
          <a:bodyPr/>
          <a:lstStyle/>
          <a:p>
            <a:r>
              <a:rPr lang="en-US" dirty="0" smtClean="0"/>
              <a:t>TEMPO Instrument: </a:t>
            </a:r>
            <a:br>
              <a:rPr lang="en-US" dirty="0" smtClean="0"/>
            </a:br>
            <a:r>
              <a:rPr lang="en-US" dirty="0" smtClean="0"/>
              <a:t>Expanded 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1D65-9821-2B49-88CD-D477606C3ED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608" y="1123352"/>
            <a:ext cx="6101237" cy="525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-1691" y="6504025"/>
            <a:ext cx="2133600" cy="365125"/>
          </a:xfrm>
        </p:spPr>
        <p:txBody>
          <a:bodyPr/>
          <a:lstStyle/>
          <a:p>
            <a:r>
              <a:rPr lang="en-US" dirty="0" smtClean="0"/>
              <a:t>6/1/2016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8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Subsystems In Work, or Completed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1691" y="6504025"/>
            <a:ext cx="2133600" cy="365125"/>
          </a:xfrm>
        </p:spPr>
        <p:txBody>
          <a:bodyPr/>
          <a:lstStyle/>
          <a:p>
            <a:r>
              <a:rPr lang="en-US" dirty="0" smtClean="0"/>
              <a:t>6/1/2016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1D65-9821-2B49-88CD-D477606C3ED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10" y="1080296"/>
            <a:ext cx="6832600" cy="542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910" y="2519580"/>
            <a:ext cx="1866900" cy="199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7084910" y="1929714"/>
            <a:ext cx="196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Instrument Control Electronics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41409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 </a:t>
            </a:r>
            <a:r>
              <a:rPr lang="en-US" sz="2400" dirty="0" smtClean="0"/>
              <a:t>Optical bench design changes for launch loads</a:t>
            </a:r>
          </a:p>
          <a:p>
            <a:pPr lvl="1"/>
            <a:r>
              <a:rPr lang="en-US" sz="1800" dirty="0" smtClean="0"/>
              <a:t>Installed fasteners to augment composite bonds for strength</a:t>
            </a:r>
          </a:p>
          <a:p>
            <a:pPr marL="0" indent="0">
              <a:buNone/>
            </a:pPr>
            <a:r>
              <a:rPr lang="en-US" sz="2400" dirty="0" smtClean="0"/>
              <a:t> 	</a:t>
            </a:r>
          </a:p>
          <a:p>
            <a:r>
              <a:rPr lang="en-US" sz="2400" dirty="0" smtClean="0"/>
              <a:t>“Extended Etch” process for CCDs</a:t>
            </a:r>
          </a:p>
          <a:p>
            <a:pPr lvl="1"/>
            <a:r>
              <a:rPr lang="en-US" sz="2000" dirty="0" smtClean="0"/>
              <a:t>Reduce dark current seen in Lot 1 CCDs</a:t>
            </a:r>
          </a:p>
          <a:p>
            <a:pPr lvl="1"/>
            <a:r>
              <a:rPr lang="en-US" sz="2000" dirty="0" smtClean="0"/>
              <a:t>Lot 3B “Extended Etch” resulted in 40% reduction in dark current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CCD Flight Temperature cooled to -20 C</a:t>
            </a:r>
          </a:p>
          <a:p>
            <a:pPr lvl="1"/>
            <a:r>
              <a:rPr lang="en-US" sz="1800" dirty="0" smtClean="0"/>
              <a:t>Was -17 C</a:t>
            </a:r>
          </a:p>
          <a:p>
            <a:pPr lvl="1"/>
            <a:r>
              <a:rPr lang="en-US" sz="1800" dirty="0" smtClean="0"/>
              <a:t>Additional dark current reduction of ~25%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Changes Since CDR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1D65-9821-2B49-88CD-D477606C3ED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009" y="6504025"/>
            <a:ext cx="2133600" cy="365125"/>
          </a:xfrm>
        </p:spPr>
        <p:txBody>
          <a:bodyPr/>
          <a:lstStyle/>
          <a:p>
            <a:r>
              <a:rPr lang="en-US" dirty="0" smtClean="0"/>
              <a:t>6/1/2016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52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CCD Dark Current Improvement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7262" y="5454370"/>
            <a:ext cx="2133600" cy="365125"/>
          </a:xfrm>
        </p:spPr>
        <p:txBody>
          <a:bodyPr/>
          <a:lstStyle/>
          <a:p>
            <a:fld id="{AEC11D65-9821-2B49-88CD-D477606C3ED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197" y="1180415"/>
            <a:ext cx="2803861" cy="210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014" y="3653189"/>
            <a:ext cx="2799080" cy="209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1" y="1682927"/>
            <a:ext cx="3898901" cy="194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281" y="3682381"/>
            <a:ext cx="2666816" cy="20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-8340" y="1508598"/>
            <a:ext cx="32657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FT6BS-007 – Best part from Lot 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347629" y="3818137"/>
            <a:ext cx="665034" cy="89255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96.4% </a:t>
            </a:r>
            <a:r>
              <a:rPr lang="en-US" sz="800" b="1" dirty="0" smtClean="0"/>
              <a:t>of CCD Pixels Exceed the </a:t>
            </a:r>
            <a:r>
              <a:rPr lang="en-US" sz="800" b="1" dirty="0"/>
              <a:t>reasonable </a:t>
            </a:r>
            <a:r>
              <a:rPr lang="en-US" sz="800" b="1" dirty="0" err="1"/>
              <a:t>EOL</a:t>
            </a:r>
            <a:r>
              <a:rPr lang="en-US" sz="800" b="1" dirty="0"/>
              <a:t> DC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1955748" y="4056977"/>
            <a:ext cx="627637" cy="260983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77699" y="4187468"/>
            <a:ext cx="12703" cy="13022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76300" y="3926603"/>
            <a:ext cx="1011272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Threshold for reasonable </a:t>
            </a:r>
            <a:r>
              <a:rPr lang="en-US" sz="800" b="1" dirty="0" err="1" smtClean="0"/>
              <a:t>EOL</a:t>
            </a:r>
            <a:r>
              <a:rPr lang="en-US" sz="800" b="1" dirty="0" smtClean="0"/>
              <a:t> DC</a:t>
            </a:r>
            <a:endParaRPr lang="en-US" sz="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8347710" y="3848392"/>
            <a:ext cx="665034" cy="89255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0.04% </a:t>
            </a:r>
            <a:r>
              <a:rPr lang="en-US" sz="800" b="1" dirty="0" smtClean="0"/>
              <a:t>of CCD Pixels Exceed reasonable </a:t>
            </a:r>
            <a:r>
              <a:rPr lang="en-US" sz="800" b="1" dirty="0" err="1" smtClean="0"/>
              <a:t>EOL</a:t>
            </a:r>
            <a:r>
              <a:rPr lang="en-US" sz="800" b="1" dirty="0" smtClean="0"/>
              <a:t> DC</a:t>
            </a:r>
            <a:endParaRPr lang="en-US" sz="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8379819" y="1519522"/>
            <a:ext cx="665034" cy="7694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0.03% </a:t>
            </a:r>
            <a:r>
              <a:rPr lang="en-US" sz="800" b="1" dirty="0" smtClean="0"/>
              <a:t>of CCD Pixels </a:t>
            </a:r>
            <a:r>
              <a:rPr lang="en-US" sz="800" b="1" dirty="0"/>
              <a:t>reasonable </a:t>
            </a:r>
            <a:r>
              <a:rPr lang="en-US" sz="800" b="1" dirty="0" err="1"/>
              <a:t>EOL</a:t>
            </a:r>
            <a:r>
              <a:rPr lang="en-US" sz="800" b="1" dirty="0"/>
              <a:t> DC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8138269" y="1654876"/>
            <a:ext cx="6352" cy="1427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353299" y="1341722"/>
            <a:ext cx="1110691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Threshold for reasonable </a:t>
            </a:r>
            <a:r>
              <a:rPr lang="en-US" sz="800" b="1" dirty="0" err="1"/>
              <a:t>EOL</a:t>
            </a:r>
            <a:r>
              <a:rPr lang="en-US" sz="800" b="1" dirty="0"/>
              <a:t> DC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8093260" y="4147972"/>
            <a:ext cx="12703" cy="1376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378699" y="3809418"/>
            <a:ext cx="1072033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Threshold for reasonable </a:t>
            </a:r>
            <a:r>
              <a:rPr lang="en-US" sz="800" b="1" dirty="0" err="1"/>
              <a:t>EOL</a:t>
            </a:r>
            <a:r>
              <a:rPr lang="en-US" sz="800" b="1" dirty="0"/>
              <a:t> DC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863" y="1316322"/>
            <a:ext cx="4041667" cy="202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830" y="3671759"/>
            <a:ext cx="4050700" cy="202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3638002" y="1104215"/>
            <a:ext cx="29274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FT6BS-014 – Lot 3B – UV CCD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541659" y="3476328"/>
            <a:ext cx="29225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FT6BS-017 – Lot 3B – Vis CCD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-1691" y="6504025"/>
            <a:ext cx="2133600" cy="365125"/>
          </a:xfrm>
        </p:spPr>
        <p:txBody>
          <a:bodyPr/>
          <a:lstStyle/>
          <a:p>
            <a:r>
              <a:rPr lang="en-US" dirty="0" smtClean="0"/>
              <a:t>6/1/2016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17567" y="5752499"/>
            <a:ext cx="8754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/>
              <a:t>Dark current images and data from CCDs are all taken under same temperature and integration time, and plotted on the same scale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2544217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4139416"/>
              </p:ext>
            </p:extLst>
          </p:nvPr>
        </p:nvGraphicFramePr>
        <p:xfrm>
          <a:off x="251122" y="1143000"/>
          <a:ext cx="8702040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529"/>
                <a:gridCol w="1264257"/>
                <a:gridCol w="1216550"/>
                <a:gridCol w="1335819"/>
                <a:gridCol w="29578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SRR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PDR </a:t>
                      </a:r>
                    </a:p>
                    <a:p>
                      <a:pPr algn="ctr"/>
                      <a:r>
                        <a:rPr lang="en-US" dirty="0" smtClean="0"/>
                        <a:t>Baseline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CDR</a:t>
                      </a:r>
                    </a:p>
                    <a:p>
                      <a:pPr algn="ctr"/>
                      <a:r>
                        <a:rPr lang="en-US" dirty="0" smtClean="0"/>
                        <a:t>Baseline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Frame Integration Time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95.83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118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118 </a:t>
                      </a:r>
                      <a:r>
                        <a:rPr lang="en-US" dirty="0" err="1" smtClean="0"/>
                        <a:t>ms</a:t>
                      </a:r>
                      <a:endParaRPr lang="en-US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Image Frame Rate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0" dirty="0" smtClean="0"/>
                        <a:t> Hz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8.19 Hz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7.92 Hz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Image Frame Time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2.70 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2.69 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2.65 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Coadds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Scan</a:t>
                      </a:r>
                      <a:r>
                        <a:rPr lang="en-US" baseline="0" dirty="0" smtClean="0"/>
                        <a:t> Mirror Step Size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115 </a:t>
                      </a:r>
                      <a:r>
                        <a:rPr lang="en-US" dirty="0" err="1" smtClean="0"/>
                        <a:t>urad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114 µrad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114 µrad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Scan Mirror Steps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1267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1278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1283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Coverage Time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59.14 min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59.39 min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59.1 min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 Parameters are Stable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1D65-9821-2B49-88CD-D477606C3ED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009" y="6504025"/>
            <a:ext cx="2133600" cy="365125"/>
          </a:xfrm>
        </p:spPr>
        <p:txBody>
          <a:bodyPr/>
          <a:lstStyle/>
          <a:p>
            <a:r>
              <a:rPr lang="en-US" dirty="0" smtClean="0"/>
              <a:t>6/1/2016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5741431"/>
            <a:ext cx="711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Parameters assume TEMPO orbit at the extremes of the orbit arc range</a:t>
            </a:r>
          </a:p>
          <a:p>
            <a:pPr algn="ctr"/>
            <a:r>
              <a:rPr lang="en-US" b="1" i="1" dirty="0" smtClean="0"/>
              <a:t>An orbit toward center of </a:t>
            </a:r>
            <a:r>
              <a:rPr lang="en-US" b="1" i="1" dirty="0" err="1" smtClean="0"/>
              <a:t>GNA</a:t>
            </a:r>
            <a:r>
              <a:rPr lang="en-US" b="1" i="1" dirty="0"/>
              <a:t> </a:t>
            </a:r>
            <a:r>
              <a:rPr lang="en-US" b="1" i="1" dirty="0" smtClean="0"/>
              <a:t>improves performance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01692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5505</TotalTime>
  <Words>1290</Words>
  <Application>Microsoft Office PowerPoint</Application>
  <PresentationFormat>On-screen Show (4:3)</PresentationFormat>
  <Paragraphs>290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Ball TEMPO Program Status</vt:lpstr>
      <vt:lpstr>TEMPO Operations: Step / Stare Imaging over Field of Regard</vt:lpstr>
      <vt:lpstr>TEMPO Mechanical Design Changes from PDR to CDR</vt:lpstr>
      <vt:lpstr>TEMPO Instrument:  Expanded View</vt:lpstr>
      <vt:lpstr>Subsystems In Work, or Completed</vt:lpstr>
      <vt:lpstr>Design Changes Since CDR</vt:lpstr>
      <vt:lpstr>CCD Dark Current Improvement</vt:lpstr>
      <vt:lpstr>TEMPO Parameters are Stable</vt:lpstr>
      <vt:lpstr>SNR Model Updates Since CDR</vt:lpstr>
      <vt:lpstr>SNR Performance Vs Requirements Over Time</vt:lpstr>
      <vt:lpstr>KTP Summary: Science Performance</vt:lpstr>
      <vt:lpstr>KTP Summary: Science Performance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NASA ODIN</dc:creator>
  <cp:lastModifiedBy>Ball Aerospace &amp; Technologies Corp.</cp:lastModifiedBy>
  <cp:revision>115</cp:revision>
  <cp:lastPrinted>2016-05-26T20:58:35Z</cp:lastPrinted>
  <dcterms:created xsi:type="dcterms:W3CDTF">2013-01-29T19:06:19Z</dcterms:created>
  <dcterms:modified xsi:type="dcterms:W3CDTF">2016-05-26T21:05:02Z</dcterms:modified>
</cp:coreProperties>
</file>