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14"/>
  </p:sldMasterIdLst>
  <p:notesMasterIdLst>
    <p:notesMasterId r:id="rId32"/>
  </p:notesMasterIdLst>
  <p:handoutMasterIdLst>
    <p:handoutMasterId r:id="rId33"/>
  </p:handoutMasterIdLst>
  <p:sldIdLst>
    <p:sldId id="394" r:id="rId15"/>
    <p:sldId id="429" r:id="rId16"/>
    <p:sldId id="439" r:id="rId17"/>
    <p:sldId id="430" r:id="rId18"/>
    <p:sldId id="409" r:id="rId19"/>
    <p:sldId id="410" r:id="rId20"/>
    <p:sldId id="427" r:id="rId21"/>
    <p:sldId id="413" r:id="rId22"/>
    <p:sldId id="414" r:id="rId23"/>
    <p:sldId id="437" r:id="rId24"/>
    <p:sldId id="432" r:id="rId25"/>
    <p:sldId id="440" r:id="rId26"/>
    <p:sldId id="433" r:id="rId27"/>
    <p:sldId id="435" r:id="rId28"/>
    <p:sldId id="434" r:id="rId29"/>
    <p:sldId id="436" r:id="rId30"/>
    <p:sldId id="441" r:id="rId31"/>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 Dolwick" initials="pdd" lastIdx="3" clrIdx="0"/>
  <p:cmAuthor id="1" name="Karen Martin" initials="KM" lastIdx="5" clrIdx="1"/>
  <p:cmAuthor id="2" name="Phil Lorang" initials="PL" lastIdx="5" clrIdx="2">
    <p:extLst>
      <p:ext uri="{19B8F6BF-5375-455C-9EA6-DF929625EA0E}">
        <p15:presenceInfo xmlns:p15="http://schemas.microsoft.com/office/powerpoint/2012/main" userId="Phil Lor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5" autoAdjust="0"/>
    <p:restoredTop sz="88485" autoAdjust="0"/>
  </p:normalViewPr>
  <p:slideViewPr>
    <p:cSldViewPr>
      <p:cViewPr varScale="1">
        <p:scale>
          <a:sx n="67" d="100"/>
          <a:sy n="67" d="100"/>
        </p:scale>
        <p:origin x="906" y="72"/>
      </p:cViewPr>
      <p:guideLst>
        <p:guide orient="horz" pos="2160"/>
        <p:guide pos="2880"/>
      </p:guideLst>
    </p:cSldViewPr>
  </p:slideViewPr>
  <p:outlineViewPr>
    <p:cViewPr>
      <p:scale>
        <a:sx n="100" d="100"/>
        <a:sy n="100"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3" d="100"/>
          <a:sy n="83" d="100"/>
        </p:scale>
        <p:origin x="2016"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commentAuthors" Target="commentAuthor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0"/>
            <a:ext cx="2972209" cy="465292"/>
          </a:xfrm>
          <a:prstGeom prst="rect">
            <a:avLst/>
          </a:prstGeom>
          <a:noFill/>
          <a:ln w="9525">
            <a:noFill/>
            <a:miter lim="800000"/>
            <a:headEnd/>
            <a:tailEnd/>
          </a:ln>
        </p:spPr>
        <p:txBody>
          <a:bodyPr vert="horz" wrap="square" lIns="92297" tIns="46148" rIns="92297" bIns="46148" numCol="1" anchor="t" anchorCtr="0" compatLnSpc="1">
            <a:prstTxWarp prst="textNoShape">
              <a:avLst/>
            </a:prstTxWarp>
          </a:bodyPr>
          <a:lstStyle>
            <a:lvl1pPr eaLnBrk="0" hangingPunct="0">
              <a:defRPr sz="1200">
                <a:ea typeface="ＭＳ Ｐゴシック" pitchFamily="84" charset="-128"/>
                <a:cs typeface="+mn-cs"/>
              </a:defRPr>
            </a:lvl1pPr>
          </a:lstStyle>
          <a:p>
            <a:pPr>
              <a:defRPr/>
            </a:pPr>
            <a:endParaRPr lang="en-US" dirty="0"/>
          </a:p>
        </p:txBody>
      </p:sp>
      <p:sp>
        <p:nvSpPr>
          <p:cNvPr id="10243" name="Rectangle 3"/>
          <p:cNvSpPr>
            <a:spLocks noGrp="1" noChangeArrowheads="1"/>
          </p:cNvSpPr>
          <p:nvPr>
            <p:ph type="dt" sz="quarter" idx="1"/>
          </p:nvPr>
        </p:nvSpPr>
        <p:spPr bwMode="auto">
          <a:xfrm>
            <a:off x="3885792" y="0"/>
            <a:ext cx="2972208" cy="465292"/>
          </a:xfrm>
          <a:prstGeom prst="rect">
            <a:avLst/>
          </a:prstGeom>
          <a:noFill/>
          <a:ln w="9525">
            <a:noFill/>
            <a:miter lim="800000"/>
            <a:headEnd/>
            <a:tailEnd/>
          </a:ln>
        </p:spPr>
        <p:txBody>
          <a:bodyPr vert="horz" wrap="square" lIns="92297" tIns="46148" rIns="92297" bIns="46148" numCol="1" anchor="t" anchorCtr="0" compatLnSpc="1">
            <a:prstTxWarp prst="textNoShape">
              <a:avLst/>
            </a:prstTxWarp>
          </a:bodyPr>
          <a:lstStyle>
            <a:lvl1pPr algn="r" eaLnBrk="0" hangingPunct="0">
              <a:defRPr sz="1200">
                <a:ea typeface="ＭＳ Ｐゴシック" pitchFamily="84" charset="-128"/>
                <a:cs typeface="+mn-cs"/>
              </a:defRPr>
            </a:lvl1pPr>
          </a:lstStyle>
          <a:p>
            <a:pPr>
              <a:defRPr/>
            </a:pPr>
            <a:endParaRPr lang="en-US" dirty="0"/>
          </a:p>
        </p:txBody>
      </p:sp>
      <p:sp>
        <p:nvSpPr>
          <p:cNvPr id="10244" name="Rectangle 4"/>
          <p:cNvSpPr>
            <a:spLocks noGrp="1" noChangeArrowheads="1"/>
          </p:cNvSpPr>
          <p:nvPr>
            <p:ph type="ftr" sz="quarter" idx="2"/>
          </p:nvPr>
        </p:nvSpPr>
        <p:spPr bwMode="auto">
          <a:xfrm>
            <a:off x="1" y="8831108"/>
            <a:ext cx="2972209" cy="465292"/>
          </a:xfrm>
          <a:prstGeom prst="rect">
            <a:avLst/>
          </a:prstGeom>
          <a:noFill/>
          <a:ln w="9525">
            <a:noFill/>
            <a:miter lim="800000"/>
            <a:headEnd/>
            <a:tailEnd/>
          </a:ln>
        </p:spPr>
        <p:txBody>
          <a:bodyPr vert="horz" wrap="square" lIns="92297" tIns="46148" rIns="92297" bIns="46148" numCol="1" anchor="b" anchorCtr="0" compatLnSpc="1">
            <a:prstTxWarp prst="textNoShape">
              <a:avLst/>
            </a:prstTxWarp>
          </a:bodyPr>
          <a:lstStyle>
            <a:lvl1pPr eaLnBrk="0" hangingPunct="0">
              <a:defRPr sz="1200">
                <a:ea typeface="ＭＳ Ｐゴシック" pitchFamily="84" charset="-128"/>
                <a:cs typeface="+mn-cs"/>
              </a:defRPr>
            </a:lvl1pPr>
          </a:lstStyle>
          <a:p>
            <a:pPr>
              <a:defRPr/>
            </a:pPr>
            <a:endParaRPr lang="en-US" dirty="0"/>
          </a:p>
        </p:txBody>
      </p:sp>
      <p:sp>
        <p:nvSpPr>
          <p:cNvPr id="10245" name="Rectangle 5"/>
          <p:cNvSpPr>
            <a:spLocks noGrp="1" noChangeArrowheads="1"/>
          </p:cNvSpPr>
          <p:nvPr>
            <p:ph type="sldNum" sz="quarter" idx="3"/>
          </p:nvPr>
        </p:nvSpPr>
        <p:spPr bwMode="auto">
          <a:xfrm>
            <a:off x="3885792" y="8831108"/>
            <a:ext cx="2972208" cy="465292"/>
          </a:xfrm>
          <a:prstGeom prst="rect">
            <a:avLst/>
          </a:prstGeom>
          <a:noFill/>
          <a:ln w="9525">
            <a:noFill/>
            <a:miter lim="800000"/>
            <a:headEnd/>
            <a:tailEnd/>
          </a:ln>
        </p:spPr>
        <p:txBody>
          <a:bodyPr vert="horz" wrap="square" lIns="92297" tIns="46148" rIns="92297" bIns="46148" numCol="1" anchor="b" anchorCtr="0" compatLnSpc="1">
            <a:prstTxWarp prst="textNoShape">
              <a:avLst/>
            </a:prstTxWarp>
          </a:bodyPr>
          <a:lstStyle>
            <a:lvl1pPr algn="r" eaLnBrk="0" hangingPunct="0">
              <a:defRPr sz="1200">
                <a:ea typeface="ＭＳ Ｐゴシック" pitchFamily="84" charset="-128"/>
                <a:cs typeface="+mn-cs"/>
              </a:defRPr>
            </a:lvl1pPr>
          </a:lstStyle>
          <a:p>
            <a:pPr>
              <a:defRPr/>
            </a:pPr>
            <a:fld id="{D0A16EC5-554E-4971-A704-9558E7EC29B4}" type="slidenum">
              <a:rPr lang="en-US"/>
              <a:pPr>
                <a:defRPr/>
              </a:pPr>
              <a:t>‹#›</a:t>
            </a:fld>
            <a:endParaRPr lang="en-US" dirty="0"/>
          </a:p>
        </p:txBody>
      </p:sp>
    </p:spTree>
    <p:extLst>
      <p:ext uri="{BB962C8B-B14F-4D97-AF65-F5344CB8AC3E}">
        <p14:creationId xmlns:p14="http://schemas.microsoft.com/office/powerpoint/2010/main" val="1983172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72209" cy="465292"/>
          </a:xfrm>
          <a:prstGeom prst="rect">
            <a:avLst/>
          </a:prstGeom>
          <a:noFill/>
          <a:ln w="9525">
            <a:noFill/>
            <a:miter lim="800000"/>
            <a:headEnd/>
            <a:tailEnd/>
          </a:ln>
        </p:spPr>
        <p:txBody>
          <a:bodyPr vert="horz" wrap="square" lIns="92297" tIns="46148" rIns="92297" bIns="46148" numCol="1" anchor="t" anchorCtr="0" compatLnSpc="1">
            <a:prstTxWarp prst="textNoShape">
              <a:avLst/>
            </a:prstTxWarp>
          </a:bodyPr>
          <a:lstStyle>
            <a:lvl1pPr eaLnBrk="0" hangingPunct="0">
              <a:defRPr sz="1200">
                <a:ea typeface="ＭＳ Ｐゴシック" pitchFamily="84"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885792" y="0"/>
            <a:ext cx="2972208" cy="465292"/>
          </a:xfrm>
          <a:prstGeom prst="rect">
            <a:avLst/>
          </a:prstGeom>
          <a:noFill/>
          <a:ln w="9525">
            <a:noFill/>
            <a:miter lim="800000"/>
            <a:headEnd/>
            <a:tailEnd/>
          </a:ln>
        </p:spPr>
        <p:txBody>
          <a:bodyPr vert="horz" wrap="square" lIns="92297" tIns="46148" rIns="92297" bIns="46148" numCol="1" anchor="t" anchorCtr="0" compatLnSpc="1">
            <a:prstTxWarp prst="textNoShape">
              <a:avLst/>
            </a:prstTxWarp>
          </a:bodyPr>
          <a:lstStyle>
            <a:lvl1pPr algn="r" eaLnBrk="0" hangingPunct="0">
              <a:defRPr sz="1200">
                <a:ea typeface="ＭＳ Ｐゴシック" pitchFamily="84" charset="-128"/>
                <a:cs typeface="+mn-cs"/>
              </a:defRPr>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06488" y="698500"/>
            <a:ext cx="4645025" cy="34845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5116" y="4415555"/>
            <a:ext cx="5027769" cy="4182908"/>
          </a:xfrm>
          <a:prstGeom prst="rect">
            <a:avLst/>
          </a:prstGeom>
          <a:noFill/>
          <a:ln w="9525">
            <a:noFill/>
            <a:miter lim="800000"/>
            <a:headEnd/>
            <a:tailEnd/>
          </a:ln>
        </p:spPr>
        <p:txBody>
          <a:bodyPr vert="horz" wrap="square" lIns="92297" tIns="46148" rIns="92297" bIns="461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8831108"/>
            <a:ext cx="2972209" cy="465292"/>
          </a:xfrm>
          <a:prstGeom prst="rect">
            <a:avLst/>
          </a:prstGeom>
          <a:noFill/>
          <a:ln w="9525">
            <a:noFill/>
            <a:miter lim="800000"/>
            <a:headEnd/>
            <a:tailEnd/>
          </a:ln>
        </p:spPr>
        <p:txBody>
          <a:bodyPr vert="horz" wrap="square" lIns="92297" tIns="46148" rIns="92297" bIns="46148" numCol="1" anchor="b" anchorCtr="0" compatLnSpc="1">
            <a:prstTxWarp prst="textNoShape">
              <a:avLst/>
            </a:prstTxWarp>
          </a:bodyPr>
          <a:lstStyle>
            <a:lvl1pPr eaLnBrk="0" hangingPunct="0">
              <a:defRPr sz="1200">
                <a:ea typeface="ＭＳ Ｐゴシック" pitchFamily="84"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885792" y="8831108"/>
            <a:ext cx="2972208" cy="465292"/>
          </a:xfrm>
          <a:prstGeom prst="rect">
            <a:avLst/>
          </a:prstGeom>
          <a:noFill/>
          <a:ln w="9525">
            <a:noFill/>
            <a:miter lim="800000"/>
            <a:headEnd/>
            <a:tailEnd/>
          </a:ln>
        </p:spPr>
        <p:txBody>
          <a:bodyPr vert="horz" wrap="square" lIns="92297" tIns="46148" rIns="92297" bIns="46148" numCol="1" anchor="b" anchorCtr="0" compatLnSpc="1">
            <a:prstTxWarp prst="textNoShape">
              <a:avLst/>
            </a:prstTxWarp>
          </a:bodyPr>
          <a:lstStyle>
            <a:lvl1pPr algn="r" eaLnBrk="0" hangingPunct="0">
              <a:defRPr sz="1200">
                <a:ea typeface="ＭＳ Ｐゴシック" pitchFamily="84" charset="-128"/>
                <a:cs typeface="+mn-cs"/>
              </a:defRPr>
            </a:lvl1pPr>
          </a:lstStyle>
          <a:p>
            <a:pPr>
              <a:defRPr/>
            </a:pPr>
            <a:fld id="{C2D78C0C-8FBC-4B73-A40B-61B09E74E458}" type="slidenum">
              <a:rPr lang="en-US"/>
              <a:pPr>
                <a:defRPr/>
              </a:pPr>
              <a:t>‹#›</a:t>
            </a:fld>
            <a:endParaRPr lang="en-US" dirty="0"/>
          </a:p>
        </p:txBody>
      </p:sp>
    </p:spTree>
    <p:extLst>
      <p:ext uri="{BB962C8B-B14F-4D97-AF65-F5344CB8AC3E}">
        <p14:creationId xmlns:p14="http://schemas.microsoft.com/office/powerpoint/2010/main" val="41276457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EEE013F-43F6-438E-91E8-1DBDA79D8DBA}" type="slidenum">
              <a:rPr lang="en-US" smtClean="0">
                <a:ea typeface="ＭＳ Ｐゴシック"/>
                <a:cs typeface="ＭＳ Ｐゴシック"/>
              </a:rPr>
              <a:pPr/>
              <a:t>1</a:t>
            </a:fld>
            <a:endParaRPr lang="en-US" dirty="0" smtClean="0">
              <a:ea typeface="ＭＳ Ｐゴシック"/>
              <a:cs typeface="ＭＳ Ｐゴシック"/>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smtClean="0">
              <a:ea typeface="ＭＳ Ｐゴシック"/>
            </a:endParaRPr>
          </a:p>
        </p:txBody>
      </p:sp>
    </p:spTree>
    <p:extLst>
      <p:ext uri="{BB962C8B-B14F-4D97-AF65-F5344CB8AC3E}">
        <p14:creationId xmlns:p14="http://schemas.microsoft.com/office/powerpoint/2010/main" val="1655839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MODSIS</a:t>
            </a:r>
            <a:r>
              <a:rPr lang="en-US" sz="1000" baseline="0" dirty="0" smtClean="0"/>
              <a:t> and GOES data is used to estimate location of smoke plumes. </a:t>
            </a:r>
          </a:p>
          <a:p>
            <a:endParaRPr lang="en-US" sz="1000" baseline="0" dirty="0" smtClean="0"/>
          </a:p>
          <a:p>
            <a:r>
              <a:rPr lang="en-US" sz="1000" dirty="0" smtClean="0"/>
              <a:t>This example shows the complexities inherent. June 23, 2015 was one of the two highest ozone days in Denver in 2015. Fires were burning in California and Arizona with regional impacts. Satellite imagery on the day showed smoke plumes both north and south of Denver that day. PM2.5 data in Denver was relatively high (for Denver) but generally below 15 ug/m3. the exception was a brand new near-roadway PM2.5 monitor which saw rush hour traffic peaks around 25 ug/m3. Smoke impact in the PM2.5 data was ambiguous. More sophisticated investigation would be needed to say whether smoke impacts were significant in Denver on June 23.</a:t>
            </a:r>
            <a:endParaRPr lang="en-US" sz="1000" dirty="0"/>
          </a:p>
        </p:txBody>
      </p:sp>
      <p:sp>
        <p:nvSpPr>
          <p:cNvPr id="4" name="Slide Number Placeholder 3"/>
          <p:cNvSpPr>
            <a:spLocks noGrp="1"/>
          </p:cNvSpPr>
          <p:nvPr>
            <p:ph type="sldNum" sz="quarter" idx="10"/>
          </p:nvPr>
        </p:nvSpPr>
        <p:spPr/>
        <p:txBody>
          <a:bodyPr/>
          <a:lstStyle/>
          <a:p>
            <a:pPr>
              <a:defRPr/>
            </a:pPr>
            <a:fld id="{C2D78C0C-8FBC-4B73-A40B-61B09E74E458}" type="slidenum">
              <a:rPr lang="en-US" smtClean="0"/>
              <a:pPr>
                <a:defRPr/>
              </a:pPr>
              <a:t>5</a:t>
            </a:fld>
            <a:endParaRPr lang="en-US" dirty="0"/>
          </a:p>
        </p:txBody>
      </p:sp>
    </p:spTree>
    <p:extLst>
      <p:ext uri="{BB962C8B-B14F-4D97-AF65-F5344CB8AC3E}">
        <p14:creationId xmlns:p14="http://schemas.microsoft.com/office/powerpoint/2010/main" val="2366213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Denver has a state only visibility standard with hourly visibility measurements and imagery. This view from June 23 shows 20 to 25 mile visibility at 1:00 pm. Hazy, but not terribly smoky.</a:t>
            </a:r>
            <a:endParaRPr lang="en-US" dirty="0"/>
          </a:p>
        </p:txBody>
      </p:sp>
      <p:sp>
        <p:nvSpPr>
          <p:cNvPr id="4" name="Slide Number Placeholder 3"/>
          <p:cNvSpPr>
            <a:spLocks noGrp="1"/>
          </p:cNvSpPr>
          <p:nvPr>
            <p:ph type="sldNum" sz="quarter" idx="10"/>
          </p:nvPr>
        </p:nvSpPr>
        <p:spPr/>
        <p:txBody>
          <a:bodyPr/>
          <a:lstStyle/>
          <a:p>
            <a:pPr>
              <a:defRPr/>
            </a:pPr>
            <a:fld id="{C2D78C0C-8FBC-4B73-A40B-61B09E74E458}" type="slidenum">
              <a:rPr lang="en-US" smtClean="0"/>
              <a:pPr>
                <a:defRPr/>
              </a:pPr>
              <a:t>6</a:t>
            </a:fld>
            <a:endParaRPr lang="en-US" dirty="0"/>
          </a:p>
        </p:txBody>
      </p:sp>
    </p:spTree>
    <p:extLst>
      <p:ext uri="{BB962C8B-B14F-4D97-AF65-F5344CB8AC3E}">
        <p14:creationId xmlns:p14="http://schemas.microsoft.com/office/powerpoint/2010/main" val="1817232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D78C0C-8FBC-4B73-A40B-61B09E74E458}" type="slidenum">
              <a:rPr lang="en-US" smtClean="0"/>
              <a:pPr>
                <a:defRPr/>
              </a:pPr>
              <a:t>8</a:t>
            </a:fld>
            <a:endParaRPr lang="en-US" dirty="0"/>
          </a:p>
        </p:txBody>
      </p:sp>
    </p:spTree>
    <p:extLst>
      <p:ext uri="{BB962C8B-B14F-4D97-AF65-F5344CB8AC3E}">
        <p14:creationId xmlns:p14="http://schemas.microsoft.com/office/powerpoint/2010/main" val="3013293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D78C0C-8FBC-4B73-A40B-61B09E74E458}" type="slidenum">
              <a:rPr lang="en-US" smtClean="0"/>
              <a:pPr>
                <a:defRPr/>
              </a:pPr>
              <a:t>9</a:t>
            </a:fld>
            <a:endParaRPr lang="en-US" dirty="0"/>
          </a:p>
        </p:txBody>
      </p:sp>
    </p:spTree>
    <p:extLst>
      <p:ext uri="{BB962C8B-B14F-4D97-AF65-F5344CB8AC3E}">
        <p14:creationId xmlns:p14="http://schemas.microsoft.com/office/powerpoint/2010/main" val="2296519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D78C0C-8FBC-4B73-A40B-61B09E74E458}" type="slidenum">
              <a:rPr lang="en-US" smtClean="0"/>
              <a:pPr>
                <a:defRPr/>
              </a:pPr>
              <a:t>10</a:t>
            </a:fld>
            <a:endParaRPr lang="en-US" dirty="0"/>
          </a:p>
        </p:txBody>
      </p:sp>
    </p:spTree>
    <p:extLst>
      <p:ext uri="{BB962C8B-B14F-4D97-AF65-F5344CB8AC3E}">
        <p14:creationId xmlns:p14="http://schemas.microsoft.com/office/powerpoint/2010/main" val="4063489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D78C0C-8FBC-4B73-A40B-61B09E74E458}" type="slidenum">
              <a:rPr lang="en-US" smtClean="0"/>
              <a:pPr>
                <a:defRPr/>
              </a:pPr>
              <a:t>15</a:t>
            </a:fld>
            <a:endParaRPr lang="en-US" dirty="0"/>
          </a:p>
        </p:txBody>
      </p:sp>
    </p:spTree>
    <p:extLst>
      <p:ext uri="{BB962C8B-B14F-4D97-AF65-F5344CB8AC3E}">
        <p14:creationId xmlns:p14="http://schemas.microsoft.com/office/powerpoint/2010/main" val="3382367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D78C0C-8FBC-4B73-A40B-61B09E74E458}" type="slidenum">
              <a:rPr lang="en-US" smtClean="0"/>
              <a:pPr>
                <a:defRPr/>
              </a:pPr>
              <a:t>16</a:t>
            </a:fld>
            <a:endParaRPr lang="en-US" dirty="0"/>
          </a:p>
        </p:txBody>
      </p:sp>
    </p:spTree>
    <p:extLst>
      <p:ext uri="{BB962C8B-B14F-4D97-AF65-F5344CB8AC3E}">
        <p14:creationId xmlns:p14="http://schemas.microsoft.com/office/powerpoint/2010/main" val="3284287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D78C0C-8FBC-4B73-A40B-61B09E74E458}" type="slidenum">
              <a:rPr lang="en-US" smtClean="0"/>
              <a:pPr>
                <a:defRPr/>
              </a:pPr>
              <a:t>17</a:t>
            </a:fld>
            <a:endParaRPr lang="en-US" dirty="0"/>
          </a:p>
        </p:txBody>
      </p:sp>
    </p:spTree>
    <p:extLst>
      <p:ext uri="{BB962C8B-B14F-4D97-AF65-F5344CB8AC3E}">
        <p14:creationId xmlns:p14="http://schemas.microsoft.com/office/powerpoint/2010/main" val="885156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18E64FEA-5937-42F3-8D0A-3365E270A203}" type="datetime1">
              <a:rPr lang="en-US" smtClean="0"/>
              <a:pPr>
                <a:defRPr/>
              </a:pPr>
              <a:t>7/11/2016</a:t>
            </a:fld>
            <a:endParaRPr lang="en-US" dirty="0"/>
          </a:p>
        </p:txBody>
      </p:sp>
      <p:sp>
        <p:nvSpPr>
          <p:cNvPr id="5" name="Footer Placeholder 4"/>
          <p:cNvSpPr>
            <a:spLocks noGrp="1"/>
          </p:cNvSpPr>
          <p:nvPr>
            <p:ph type="ftr" sz="quarter" idx="11"/>
          </p:nvPr>
        </p:nvSpPr>
        <p:spPr/>
        <p:txBody>
          <a:bodyPr/>
          <a:lstStyle/>
          <a:p>
            <a:pPr>
              <a:defRPr/>
            </a:pPr>
            <a:r>
              <a:rPr lang="en-US" smtClean="0"/>
              <a:t> 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F501AB89-454E-41B0-AC75-D43279F6AFB4}" type="slidenum">
              <a:rPr lang="en-US" smtClean="0"/>
              <a:pPr>
                <a:defRPr/>
              </a:pPr>
              <a:t>‹#›</a:t>
            </a:fld>
            <a:endParaRPr lang="en-US" dirty="0"/>
          </a:p>
        </p:txBody>
      </p:sp>
      <p:pic>
        <p:nvPicPr>
          <p:cNvPr id="7" name="Picture 17"/>
          <p:cNvPicPr>
            <a:picLocks noChangeAspect="1" noChangeArrowheads="1"/>
          </p:cNvPicPr>
          <p:nvPr userDrawn="1"/>
        </p:nvPicPr>
        <p:blipFill>
          <a:blip r:embed="rId2" cstate="print"/>
          <a:srcRect t="4126" b="3030"/>
          <a:stretch>
            <a:fillRect/>
          </a:stretch>
        </p:blipFill>
        <p:spPr bwMode="auto">
          <a:xfrm>
            <a:off x="0" y="0"/>
            <a:ext cx="9144000" cy="6858000"/>
          </a:xfrm>
          <a:prstGeom prst="rect">
            <a:avLst/>
          </a:prstGeom>
          <a:noFill/>
          <a:ln w="9525">
            <a:noFill/>
            <a:miter lim="800000"/>
            <a:headEnd/>
            <a:tailEnd/>
          </a:ln>
        </p:spPr>
      </p:pic>
      <p:pic>
        <p:nvPicPr>
          <p:cNvPr id="8" name="Picture 18"/>
          <p:cNvPicPr>
            <a:picLocks noChangeAspect="1" noChangeArrowheads="1"/>
          </p:cNvPicPr>
          <p:nvPr userDrawn="1"/>
        </p:nvPicPr>
        <p:blipFill>
          <a:blip r:embed="rId3" cstate="print"/>
          <a:srcRect/>
          <a:stretch>
            <a:fillRect/>
          </a:stretch>
        </p:blipFill>
        <p:spPr bwMode="auto">
          <a:xfrm>
            <a:off x="2133600" y="1676400"/>
            <a:ext cx="4876800" cy="4481513"/>
          </a:xfrm>
          <a:prstGeom prst="rect">
            <a:avLst/>
          </a:prstGeom>
          <a:noFill/>
          <a:ln w="9525">
            <a:noFill/>
            <a:miter lim="800000"/>
            <a:headEnd/>
            <a:tailEnd/>
          </a:ln>
        </p:spPr>
      </p:pic>
    </p:spTree>
    <p:extLst>
      <p:ext uri="{BB962C8B-B14F-4D97-AF65-F5344CB8AC3E}">
        <p14:creationId xmlns:p14="http://schemas.microsoft.com/office/powerpoint/2010/main" val="3631703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307F5A6-5AC5-4293-99A0-4A6536166E99}" type="datetime1">
              <a:rPr lang="en-US" smtClean="0"/>
              <a:pPr>
                <a:defRPr/>
              </a:pPr>
              <a:t>7/11/2016</a:t>
            </a:fld>
            <a:endParaRPr lang="en-US" dirty="0"/>
          </a:p>
        </p:txBody>
      </p:sp>
      <p:sp>
        <p:nvSpPr>
          <p:cNvPr id="5" name="Footer Placeholder 4"/>
          <p:cNvSpPr>
            <a:spLocks noGrp="1"/>
          </p:cNvSpPr>
          <p:nvPr>
            <p:ph type="ftr" sz="quarter" idx="11"/>
          </p:nvPr>
        </p:nvSpPr>
        <p:spPr/>
        <p:txBody>
          <a:bodyPr/>
          <a:lstStyle/>
          <a:p>
            <a:pPr>
              <a:defRPr/>
            </a:pPr>
            <a:r>
              <a:rPr lang="en-US" smtClean="0"/>
              <a:t> 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98101CB9-686A-4FE6-A3B9-7E8C6872FF5F}" type="slidenum">
              <a:rPr lang="en-US" smtClean="0"/>
              <a:pPr>
                <a:defRPr/>
              </a:pPr>
              <a:t>‹#›</a:t>
            </a:fld>
            <a:endParaRPr lang="en-US" dirty="0"/>
          </a:p>
        </p:txBody>
      </p:sp>
      <p:pic>
        <p:nvPicPr>
          <p:cNvPr id="7"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Tree>
    <p:extLst>
      <p:ext uri="{BB962C8B-B14F-4D97-AF65-F5344CB8AC3E}">
        <p14:creationId xmlns:p14="http://schemas.microsoft.com/office/powerpoint/2010/main" val="1197288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5E1044E-2643-42D1-84F3-2A0AB7B0CBAB}" type="datetime1">
              <a:rPr lang="en-US" smtClean="0"/>
              <a:pPr>
                <a:defRPr/>
              </a:pPr>
              <a:t>7/11/2016</a:t>
            </a:fld>
            <a:endParaRPr lang="en-US" dirty="0"/>
          </a:p>
        </p:txBody>
      </p:sp>
      <p:sp>
        <p:nvSpPr>
          <p:cNvPr id="5" name="Footer Placeholder 4"/>
          <p:cNvSpPr>
            <a:spLocks noGrp="1"/>
          </p:cNvSpPr>
          <p:nvPr>
            <p:ph type="ftr" sz="quarter" idx="11"/>
          </p:nvPr>
        </p:nvSpPr>
        <p:spPr/>
        <p:txBody>
          <a:bodyPr/>
          <a:lstStyle/>
          <a:p>
            <a:pPr>
              <a:defRPr/>
            </a:pPr>
            <a:r>
              <a:rPr lang="en-US" smtClean="0"/>
              <a:t> 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61B493D2-D3B7-4429-980F-EBD422495731}" type="slidenum">
              <a:rPr lang="en-US" smtClean="0"/>
              <a:pPr>
                <a:defRPr/>
              </a:pPr>
              <a:t>‹#›</a:t>
            </a:fld>
            <a:endParaRPr lang="en-US" dirty="0"/>
          </a:p>
        </p:txBody>
      </p:sp>
      <p:pic>
        <p:nvPicPr>
          <p:cNvPr id="7"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Tree>
    <p:extLst>
      <p:ext uri="{BB962C8B-B14F-4D97-AF65-F5344CB8AC3E}">
        <p14:creationId xmlns:p14="http://schemas.microsoft.com/office/powerpoint/2010/main" val="352250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3D189D8-E8EB-42A5-88B4-7BD07E82675F}" type="datetime1">
              <a:rPr lang="en-US" smtClean="0"/>
              <a:pPr>
                <a:defRPr/>
              </a:pPr>
              <a:t>7/11/2016</a:t>
            </a:fld>
            <a:endParaRPr lang="en-US" dirty="0"/>
          </a:p>
        </p:txBody>
      </p:sp>
      <p:sp>
        <p:nvSpPr>
          <p:cNvPr id="5" name="Footer Placeholder 4"/>
          <p:cNvSpPr>
            <a:spLocks noGrp="1"/>
          </p:cNvSpPr>
          <p:nvPr>
            <p:ph type="ftr" sz="quarter" idx="11"/>
          </p:nvPr>
        </p:nvSpPr>
        <p:spPr/>
        <p:txBody>
          <a:bodyPr/>
          <a:lstStyle/>
          <a:p>
            <a:pPr>
              <a:defRPr/>
            </a:pPr>
            <a:r>
              <a:rPr lang="en-US" smtClean="0"/>
              <a:t> 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054FFE92-8093-419D-8A0F-669F02834E18}" type="slidenum">
              <a:rPr lang="en-US" smtClean="0"/>
              <a:pPr>
                <a:defRPr/>
              </a:pPr>
              <a:t>‹#›</a:t>
            </a:fld>
            <a:endParaRPr lang="en-US" dirty="0"/>
          </a:p>
        </p:txBody>
      </p:sp>
      <p:pic>
        <p:nvPicPr>
          <p:cNvPr id="7"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Tree>
    <p:extLst>
      <p:ext uri="{BB962C8B-B14F-4D97-AF65-F5344CB8AC3E}">
        <p14:creationId xmlns:p14="http://schemas.microsoft.com/office/powerpoint/2010/main" val="394380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5FB0F00-FDDB-4B4E-9766-D1FBECE6D5DD}" type="datetime1">
              <a:rPr lang="en-US" smtClean="0"/>
              <a:pPr>
                <a:defRPr/>
              </a:pPr>
              <a:t>7/11/2016</a:t>
            </a:fld>
            <a:endParaRPr lang="en-US" dirty="0"/>
          </a:p>
        </p:txBody>
      </p:sp>
      <p:sp>
        <p:nvSpPr>
          <p:cNvPr id="5" name="Footer Placeholder 4"/>
          <p:cNvSpPr>
            <a:spLocks noGrp="1"/>
          </p:cNvSpPr>
          <p:nvPr>
            <p:ph type="ftr" sz="quarter" idx="11"/>
          </p:nvPr>
        </p:nvSpPr>
        <p:spPr/>
        <p:txBody>
          <a:bodyPr/>
          <a:lstStyle/>
          <a:p>
            <a:pPr>
              <a:defRPr/>
            </a:pPr>
            <a:r>
              <a:rPr lang="en-US" smtClean="0"/>
              <a:t> 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66A29022-41E5-4429-BB57-56BFD9E82BC0}" type="slidenum">
              <a:rPr lang="en-US" smtClean="0"/>
              <a:pPr>
                <a:defRPr/>
              </a:pPr>
              <a:t>‹#›</a:t>
            </a:fld>
            <a:endParaRPr lang="en-US" dirty="0"/>
          </a:p>
        </p:txBody>
      </p:sp>
      <p:pic>
        <p:nvPicPr>
          <p:cNvPr id="7"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Tree>
    <p:extLst>
      <p:ext uri="{BB962C8B-B14F-4D97-AF65-F5344CB8AC3E}">
        <p14:creationId xmlns:p14="http://schemas.microsoft.com/office/powerpoint/2010/main" val="2079965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4A2941C-14A2-42F6-8D94-F4BFF0D842E0}" type="datetime1">
              <a:rPr lang="en-US" smtClean="0"/>
              <a:pPr>
                <a:defRPr/>
              </a:pPr>
              <a:t>7/11/2016</a:t>
            </a:fld>
            <a:endParaRPr lang="en-US" dirty="0"/>
          </a:p>
        </p:txBody>
      </p:sp>
      <p:sp>
        <p:nvSpPr>
          <p:cNvPr id="6" name="Footer Placeholder 5"/>
          <p:cNvSpPr>
            <a:spLocks noGrp="1"/>
          </p:cNvSpPr>
          <p:nvPr>
            <p:ph type="ftr" sz="quarter" idx="11"/>
          </p:nvPr>
        </p:nvSpPr>
        <p:spPr/>
        <p:txBody>
          <a:bodyPr/>
          <a:lstStyle/>
          <a:p>
            <a:pPr>
              <a:defRPr/>
            </a:pPr>
            <a:r>
              <a:rPr lang="en-US" smtClean="0"/>
              <a:t> U.S. Environmental Protection Agency</a:t>
            </a:r>
            <a:endParaRPr lang="en-US" dirty="0"/>
          </a:p>
        </p:txBody>
      </p:sp>
      <p:sp>
        <p:nvSpPr>
          <p:cNvPr id="7" name="Slide Number Placeholder 6"/>
          <p:cNvSpPr>
            <a:spLocks noGrp="1"/>
          </p:cNvSpPr>
          <p:nvPr>
            <p:ph type="sldNum" sz="quarter" idx="12"/>
          </p:nvPr>
        </p:nvSpPr>
        <p:spPr/>
        <p:txBody>
          <a:bodyPr/>
          <a:lstStyle/>
          <a:p>
            <a:pPr>
              <a:defRPr/>
            </a:pPr>
            <a:fld id="{7093C70E-2E65-4B0F-A90E-D451E32892F7}" type="slidenum">
              <a:rPr lang="en-US" smtClean="0"/>
              <a:pPr>
                <a:defRPr/>
              </a:pPr>
              <a:t>‹#›</a:t>
            </a:fld>
            <a:endParaRPr lang="en-US" dirty="0"/>
          </a:p>
        </p:txBody>
      </p:sp>
      <p:pic>
        <p:nvPicPr>
          <p:cNvPr id="8"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Tree>
    <p:extLst>
      <p:ext uri="{BB962C8B-B14F-4D97-AF65-F5344CB8AC3E}">
        <p14:creationId xmlns:p14="http://schemas.microsoft.com/office/powerpoint/2010/main" val="323686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1482F163-FBDF-488F-B1C7-EEDC52488C62}" type="datetime1">
              <a:rPr lang="en-US" smtClean="0"/>
              <a:pPr>
                <a:defRPr/>
              </a:pPr>
              <a:t>7/11/2016</a:t>
            </a:fld>
            <a:endParaRPr lang="en-US" dirty="0"/>
          </a:p>
        </p:txBody>
      </p:sp>
      <p:sp>
        <p:nvSpPr>
          <p:cNvPr id="8" name="Footer Placeholder 7"/>
          <p:cNvSpPr>
            <a:spLocks noGrp="1"/>
          </p:cNvSpPr>
          <p:nvPr>
            <p:ph type="ftr" sz="quarter" idx="11"/>
          </p:nvPr>
        </p:nvSpPr>
        <p:spPr/>
        <p:txBody>
          <a:bodyPr/>
          <a:lstStyle/>
          <a:p>
            <a:pPr>
              <a:defRPr/>
            </a:pPr>
            <a:r>
              <a:rPr lang="en-US" smtClean="0"/>
              <a:t> U.S. Environmental Protection Agency</a:t>
            </a:r>
            <a:endParaRPr lang="en-US" dirty="0"/>
          </a:p>
        </p:txBody>
      </p:sp>
      <p:sp>
        <p:nvSpPr>
          <p:cNvPr id="9" name="Slide Number Placeholder 8"/>
          <p:cNvSpPr>
            <a:spLocks noGrp="1"/>
          </p:cNvSpPr>
          <p:nvPr>
            <p:ph type="sldNum" sz="quarter" idx="12"/>
          </p:nvPr>
        </p:nvSpPr>
        <p:spPr/>
        <p:txBody>
          <a:bodyPr/>
          <a:lstStyle/>
          <a:p>
            <a:pPr>
              <a:defRPr/>
            </a:pPr>
            <a:fld id="{5DCA16D3-9FC6-4465-8660-654788BDA4F4}" type="slidenum">
              <a:rPr lang="en-US" smtClean="0"/>
              <a:pPr>
                <a:defRPr/>
              </a:pPr>
              <a:t>‹#›</a:t>
            </a:fld>
            <a:endParaRPr lang="en-US" dirty="0"/>
          </a:p>
        </p:txBody>
      </p:sp>
      <p:pic>
        <p:nvPicPr>
          <p:cNvPr id="10"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Tree>
    <p:extLst>
      <p:ext uri="{BB962C8B-B14F-4D97-AF65-F5344CB8AC3E}">
        <p14:creationId xmlns:p14="http://schemas.microsoft.com/office/powerpoint/2010/main" val="1696023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AD78C4D3-8C14-4584-AF91-F6B8B45C516F}" type="datetime1">
              <a:rPr lang="en-US" smtClean="0"/>
              <a:pPr>
                <a:defRPr/>
              </a:pPr>
              <a:t>7/11/2016</a:t>
            </a:fld>
            <a:endParaRPr lang="en-US" dirty="0"/>
          </a:p>
        </p:txBody>
      </p:sp>
      <p:sp>
        <p:nvSpPr>
          <p:cNvPr id="4" name="Footer Placeholder 3"/>
          <p:cNvSpPr>
            <a:spLocks noGrp="1"/>
          </p:cNvSpPr>
          <p:nvPr>
            <p:ph type="ftr" sz="quarter" idx="11"/>
          </p:nvPr>
        </p:nvSpPr>
        <p:spPr/>
        <p:txBody>
          <a:bodyPr/>
          <a:lstStyle/>
          <a:p>
            <a:pPr>
              <a:defRPr/>
            </a:pPr>
            <a:r>
              <a:rPr lang="en-US" smtClean="0"/>
              <a:t> U.S. Environmental Protection Agency</a:t>
            </a:r>
            <a:endParaRPr lang="en-US" dirty="0"/>
          </a:p>
        </p:txBody>
      </p:sp>
      <p:sp>
        <p:nvSpPr>
          <p:cNvPr id="5" name="Slide Number Placeholder 4"/>
          <p:cNvSpPr>
            <a:spLocks noGrp="1"/>
          </p:cNvSpPr>
          <p:nvPr>
            <p:ph type="sldNum" sz="quarter" idx="12"/>
          </p:nvPr>
        </p:nvSpPr>
        <p:spPr/>
        <p:txBody>
          <a:bodyPr/>
          <a:lstStyle/>
          <a:p>
            <a:pPr>
              <a:defRPr/>
            </a:pPr>
            <a:fld id="{0336EC5B-4335-4D30-978E-791F3B1A5329}" type="slidenum">
              <a:rPr lang="en-US" smtClean="0"/>
              <a:pPr>
                <a:defRPr/>
              </a:pPr>
              <a:t>‹#›</a:t>
            </a:fld>
            <a:endParaRPr lang="en-US" dirty="0"/>
          </a:p>
        </p:txBody>
      </p:sp>
      <p:pic>
        <p:nvPicPr>
          <p:cNvPr id="6"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Tree>
    <p:extLst>
      <p:ext uri="{BB962C8B-B14F-4D97-AF65-F5344CB8AC3E}">
        <p14:creationId xmlns:p14="http://schemas.microsoft.com/office/powerpoint/2010/main" val="3963939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68763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DC1BFF9-AC58-451A-9086-8A5CD61C09DA}" type="datetime1">
              <a:rPr lang="en-US" smtClean="0"/>
              <a:pPr>
                <a:defRPr/>
              </a:pPr>
              <a:t>7/11/2016</a:t>
            </a:fld>
            <a:endParaRPr lang="en-US" dirty="0"/>
          </a:p>
        </p:txBody>
      </p:sp>
      <p:sp>
        <p:nvSpPr>
          <p:cNvPr id="6" name="Footer Placeholder 5"/>
          <p:cNvSpPr>
            <a:spLocks noGrp="1"/>
          </p:cNvSpPr>
          <p:nvPr>
            <p:ph type="ftr" sz="quarter" idx="11"/>
          </p:nvPr>
        </p:nvSpPr>
        <p:spPr/>
        <p:txBody>
          <a:bodyPr/>
          <a:lstStyle/>
          <a:p>
            <a:pPr>
              <a:defRPr/>
            </a:pPr>
            <a:r>
              <a:rPr lang="en-US" smtClean="0"/>
              <a:t> U.S. Environmental Protection Agency</a:t>
            </a:r>
            <a:endParaRPr lang="en-US" dirty="0"/>
          </a:p>
        </p:txBody>
      </p:sp>
      <p:sp>
        <p:nvSpPr>
          <p:cNvPr id="7" name="Slide Number Placeholder 6"/>
          <p:cNvSpPr>
            <a:spLocks noGrp="1"/>
          </p:cNvSpPr>
          <p:nvPr>
            <p:ph type="sldNum" sz="quarter" idx="12"/>
          </p:nvPr>
        </p:nvSpPr>
        <p:spPr/>
        <p:txBody>
          <a:bodyPr/>
          <a:lstStyle/>
          <a:p>
            <a:pPr>
              <a:defRPr/>
            </a:pPr>
            <a:fld id="{2A6BC9CE-B1DD-4243-8CE2-D10CD8702DA4}" type="slidenum">
              <a:rPr lang="en-US" smtClean="0"/>
              <a:pPr>
                <a:defRPr/>
              </a:pPr>
              <a:t>‹#›</a:t>
            </a:fld>
            <a:endParaRPr lang="en-US" dirty="0"/>
          </a:p>
        </p:txBody>
      </p:sp>
      <p:pic>
        <p:nvPicPr>
          <p:cNvPr id="8"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Tree>
    <p:extLst>
      <p:ext uri="{BB962C8B-B14F-4D97-AF65-F5344CB8AC3E}">
        <p14:creationId xmlns:p14="http://schemas.microsoft.com/office/powerpoint/2010/main" val="2306329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01502B5-8C54-4BBC-9F43-9118C22B56F0}" type="datetime1">
              <a:rPr lang="en-US" smtClean="0"/>
              <a:pPr>
                <a:defRPr/>
              </a:pPr>
              <a:t>7/11/2016</a:t>
            </a:fld>
            <a:endParaRPr lang="en-US" dirty="0"/>
          </a:p>
        </p:txBody>
      </p:sp>
      <p:sp>
        <p:nvSpPr>
          <p:cNvPr id="6" name="Footer Placeholder 5"/>
          <p:cNvSpPr>
            <a:spLocks noGrp="1"/>
          </p:cNvSpPr>
          <p:nvPr>
            <p:ph type="ftr" sz="quarter" idx="11"/>
          </p:nvPr>
        </p:nvSpPr>
        <p:spPr/>
        <p:txBody>
          <a:bodyPr/>
          <a:lstStyle/>
          <a:p>
            <a:pPr>
              <a:defRPr/>
            </a:pPr>
            <a:r>
              <a:rPr lang="en-US" smtClean="0"/>
              <a:t> U.S. Environmental Protection Agency</a:t>
            </a:r>
            <a:endParaRPr lang="en-US" dirty="0"/>
          </a:p>
        </p:txBody>
      </p:sp>
      <p:sp>
        <p:nvSpPr>
          <p:cNvPr id="7" name="Slide Number Placeholder 6"/>
          <p:cNvSpPr>
            <a:spLocks noGrp="1"/>
          </p:cNvSpPr>
          <p:nvPr>
            <p:ph type="sldNum" sz="quarter" idx="12"/>
          </p:nvPr>
        </p:nvSpPr>
        <p:spPr/>
        <p:txBody>
          <a:bodyPr/>
          <a:lstStyle/>
          <a:p>
            <a:pPr>
              <a:defRPr/>
            </a:pPr>
            <a:fld id="{274D6D8E-22EE-4BC6-AB0A-6F491B7D25F1}" type="slidenum">
              <a:rPr lang="en-US" smtClean="0"/>
              <a:pPr>
                <a:defRPr/>
              </a:pPr>
              <a:t>‹#›</a:t>
            </a:fld>
            <a:endParaRPr lang="en-US" dirty="0"/>
          </a:p>
        </p:txBody>
      </p:sp>
      <p:pic>
        <p:nvPicPr>
          <p:cNvPr id="8"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Tree>
    <p:extLst>
      <p:ext uri="{BB962C8B-B14F-4D97-AF65-F5344CB8AC3E}">
        <p14:creationId xmlns:p14="http://schemas.microsoft.com/office/powerpoint/2010/main" val="1986181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E60BA0D1-6455-4141-9F7A-6977F1395564}" type="datetime1">
              <a:rPr lang="en-US" smtClean="0"/>
              <a:pPr>
                <a:defRPr/>
              </a:pPr>
              <a:t>7/11/2016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smtClean="0"/>
              <a:t> U.S. Environmental Protection Agency</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B6B62DC-CB3B-4B97-B4DE-E55863541A1C}" type="slidenum">
              <a:rPr lang="en-US" smtClean="0"/>
              <a:pPr>
                <a:defRPr/>
              </a:pPr>
              <a:t>‹#›</a:t>
            </a:fld>
            <a:endParaRPr lang="en-US" dirty="0"/>
          </a:p>
        </p:txBody>
      </p:sp>
      <p:pic>
        <p:nvPicPr>
          <p:cNvPr id="7" name="Picture 17"/>
          <p:cNvPicPr>
            <a:picLocks noChangeAspect="1" noChangeArrowheads="1"/>
          </p:cNvPicPr>
          <p:nvPr userDrawn="1"/>
        </p:nvPicPr>
        <p:blipFill>
          <a:blip r:embed="rId13" cstate="print"/>
          <a:srcRect t="4126" b="3030"/>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84381182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ctrTitle"/>
          </p:nvPr>
        </p:nvSpPr>
        <p:spPr>
          <a:xfrm>
            <a:off x="762000" y="2286000"/>
            <a:ext cx="8001000" cy="1295400"/>
          </a:xfrm>
        </p:spPr>
        <p:txBody>
          <a:bodyPr>
            <a:normAutofit/>
          </a:bodyPr>
          <a:lstStyle/>
          <a:p>
            <a:r>
              <a:rPr lang="en-US" sz="3600" dirty="0">
                <a:latin typeface="Calibri" pitchFamily="34" charset="0"/>
              </a:rPr>
              <a:t>Data Needs for Model Evaluation for Ozone </a:t>
            </a:r>
            <a:r>
              <a:rPr lang="en-US" sz="3600" dirty="0" smtClean="0">
                <a:latin typeface="Calibri" pitchFamily="34" charset="0"/>
              </a:rPr>
              <a:t>and </a:t>
            </a:r>
            <a:r>
              <a:rPr lang="en-US" sz="3600" dirty="0">
                <a:latin typeface="Calibri" pitchFamily="34" charset="0"/>
              </a:rPr>
              <a:t>Regional </a:t>
            </a:r>
            <a:r>
              <a:rPr lang="en-US" sz="3600" dirty="0" smtClean="0">
                <a:latin typeface="Calibri" pitchFamily="34" charset="0"/>
              </a:rPr>
              <a:t>Haze Planning</a:t>
            </a:r>
            <a:endParaRPr lang="en-US" sz="3600" b="0" dirty="0" smtClean="0">
              <a:latin typeface="Calibri" pitchFamily="34" charset="0"/>
              <a:cs typeface="Calibri" panose="020F0502020204030204" pitchFamily="34" charset="0"/>
            </a:endParaRPr>
          </a:p>
        </p:txBody>
      </p:sp>
      <p:sp>
        <p:nvSpPr>
          <p:cNvPr id="3" name="Rectangle 2"/>
          <p:cNvSpPr txBox="1">
            <a:spLocks noChangeArrowheads="1"/>
          </p:cNvSpPr>
          <p:nvPr/>
        </p:nvSpPr>
        <p:spPr bwMode="auto">
          <a:xfrm>
            <a:off x="685800" y="3733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0000"/>
                </a:solidFill>
                <a:latin typeface="+mj-lt"/>
                <a:ea typeface="+mj-ea"/>
                <a:cs typeface="ＭＳ Ｐゴシック"/>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2000" b="0" kern="0" dirty="0" smtClean="0">
                <a:latin typeface="Calibri" pitchFamily="34" charset="0"/>
              </a:rPr>
              <a:t>Gail Tonnesen</a:t>
            </a:r>
          </a:p>
          <a:p>
            <a:pPr eaLnBrk="1" hangingPunct="1"/>
            <a:r>
              <a:rPr lang="en-US" sz="2000" b="0" kern="0" dirty="0" smtClean="0">
                <a:latin typeface="Calibri" pitchFamily="34" charset="0"/>
              </a:rPr>
              <a:t>EPA Region 8</a:t>
            </a:r>
          </a:p>
        </p:txBody>
      </p:sp>
      <p:sp>
        <p:nvSpPr>
          <p:cNvPr id="2" name="Rectangle 1"/>
          <p:cNvSpPr/>
          <p:nvPr/>
        </p:nvSpPr>
        <p:spPr>
          <a:xfrm>
            <a:off x="533400" y="5968425"/>
            <a:ext cx="8077200" cy="584775"/>
          </a:xfrm>
          <a:prstGeom prst="rect">
            <a:avLst/>
          </a:prstGeom>
        </p:spPr>
        <p:txBody>
          <a:bodyPr wrap="square">
            <a:spAutoFit/>
          </a:bodyPr>
          <a:lstStyle/>
          <a:p>
            <a:pPr algn="ctr"/>
            <a:r>
              <a:rPr lang="en-US" sz="1600" dirty="0"/>
              <a:t>TEMPO Applications Workshop: Hourly Air-Quality Data from Geostationary </a:t>
            </a:r>
            <a:r>
              <a:rPr lang="en-US" sz="1600" dirty="0" smtClean="0"/>
              <a:t>Orbit</a:t>
            </a:r>
          </a:p>
          <a:p>
            <a:pPr algn="ctr"/>
            <a:r>
              <a:rPr lang="en-US" sz="1600" dirty="0" smtClean="0"/>
              <a:t>National </a:t>
            </a:r>
            <a:r>
              <a:rPr lang="en-US" sz="1600" dirty="0"/>
              <a:t>Space Science and Technology </a:t>
            </a:r>
            <a:r>
              <a:rPr lang="en-US" sz="1600" dirty="0" smtClean="0"/>
              <a:t>Center, Huntsville AL, </a:t>
            </a:r>
            <a:r>
              <a:rPr lang="en-US" sz="1600" dirty="0"/>
              <a:t>12-13 July, </a:t>
            </a:r>
            <a:r>
              <a:rPr lang="en-US" sz="1600" dirty="0" smtClean="0"/>
              <a:t>2016</a:t>
            </a:r>
            <a:endParaRPr lang="en-US" sz="1600" dirty="0"/>
          </a:p>
        </p:txBody>
      </p:sp>
    </p:spTree>
    <p:extLst>
      <p:ext uri="{BB962C8B-B14F-4D97-AF65-F5344CB8AC3E}">
        <p14:creationId xmlns:p14="http://schemas.microsoft.com/office/powerpoint/2010/main" val="44270073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09600" y="1371600"/>
            <a:ext cx="7315200" cy="3581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sz="1800" dirty="0" smtClean="0"/>
          </a:p>
          <a:p>
            <a:r>
              <a:rPr lang="en-US" sz="2000" dirty="0" smtClean="0"/>
              <a:t>Model evaluation is completed for historical O3 episodes to assess if the model is reliable for projecting future changes in O3.</a:t>
            </a:r>
          </a:p>
          <a:p>
            <a:r>
              <a:rPr lang="en-US" sz="2000" dirty="0" smtClean="0"/>
              <a:t>The base year O3 design values is calculated at the weighted average of 5 years of the 4</a:t>
            </a:r>
            <a:r>
              <a:rPr lang="en-US" sz="2000" baseline="30000" dirty="0" smtClean="0"/>
              <a:t>th</a:t>
            </a:r>
            <a:r>
              <a:rPr lang="en-US" sz="2000" dirty="0" smtClean="0"/>
              <a:t> highest daily 8-hour average O3. </a:t>
            </a:r>
          </a:p>
          <a:p>
            <a:r>
              <a:rPr lang="en-US" sz="2000" dirty="0" smtClean="0"/>
              <a:t>Model ozone relative response factor (RRF) is used to project the future ozone design value.</a:t>
            </a:r>
            <a:endParaRPr lang="en-US" sz="2000" dirty="0"/>
          </a:p>
          <a:p>
            <a:pPr lvl="1">
              <a:buFont typeface="Courier New" panose="02070309020205020404" pitchFamily="49" charset="0"/>
              <a:buChar char="o"/>
            </a:pPr>
            <a:r>
              <a:rPr lang="en-US" sz="1600" dirty="0" smtClean="0"/>
              <a:t>RRF = Future model O3/Base year model O3   (average ratio for the ten highest modeled O3 days.</a:t>
            </a:r>
          </a:p>
          <a:p>
            <a:pPr lvl="1">
              <a:buFont typeface="Courier New" panose="02070309020205020404" pitchFamily="49" charset="0"/>
              <a:buChar char="o"/>
            </a:pPr>
            <a:r>
              <a:rPr lang="en-US" sz="1600" dirty="0"/>
              <a:t>Future O3 design value = (RRF)(Base Year O3 Design value)</a:t>
            </a:r>
          </a:p>
          <a:p>
            <a:pPr lvl="1">
              <a:buFont typeface="Courier New" panose="02070309020205020404" pitchFamily="49" charset="0"/>
              <a:buChar char="o"/>
            </a:pPr>
            <a:r>
              <a:rPr lang="en-US" sz="1600" dirty="0" smtClean="0"/>
              <a:t>The Relative Response Factor approach is adopted to correct for model bias.</a:t>
            </a:r>
            <a:endParaRPr lang="en-US" sz="1800" dirty="0" smtClean="0"/>
          </a:p>
          <a:p>
            <a:r>
              <a:rPr lang="en-US" sz="2000" dirty="0" smtClean="0"/>
              <a:t>The state successfully projects attainment of the O3 NAAQS if the future design value does not exceed the NAAQS.</a:t>
            </a:r>
            <a:endParaRPr lang="en-US" sz="2000" dirty="0"/>
          </a:p>
        </p:txBody>
      </p:sp>
      <p:sp>
        <p:nvSpPr>
          <p:cNvPr id="3" name="Slide Number Placeholder 1"/>
          <p:cNvSpPr>
            <a:spLocks noGrp="1"/>
          </p:cNvSpPr>
          <p:nvPr>
            <p:ph type="sldNum" sz="quarter" idx="12"/>
          </p:nvPr>
        </p:nvSpPr>
        <p:spPr>
          <a:xfrm>
            <a:off x="6457950" y="6492875"/>
            <a:ext cx="2057400" cy="365125"/>
          </a:xfrm>
        </p:spPr>
        <p:txBody>
          <a:bodyPr/>
          <a:lstStyle/>
          <a:p>
            <a:fld id="{F8A2D2C1-F073-4441-A904-1906212E14C4}" type="slidenum">
              <a:rPr lang="en-US" smtClean="0"/>
              <a:t>10</a:t>
            </a:fld>
            <a:endParaRPr lang="en-US" dirty="0"/>
          </a:p>
        </p:txBody>
      </p:sp>
      <p:sp>
        <p:nvSpPr>
          <p:cNvPr id="4" name="Title 1"/>
          <p:cNvSpPr txBox="1">
            <a:spLocks/>
          </p:cNvSpPr>
          <p:nvPr/>
        </p:nvSpPr>
        <p:spPr>
          <a:xfrm>
            <a:off x="173665" y="1"/>
            <a:ext cx="4474535" cy="609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en-US" sz="2800" b="1" dirty="0" smtClean="0">
                <a:solidFill>
                  <a:schemeClr val="bg1"/>
                </a:solidFill>
              </a:rPr>
              <a:t>Ozone Attainment Planning</a:t>
            </a:r>
          </a:p>
        </p:txBody>
      </p:sp>
    </p:spTree>
    <p:extLst>
      <p:ext uri="{BB962C8B-B14F-4D97-AF65-F5344CB8AC3E}">
        <p14:creationId xmlns:p14="http://schemas.microsoft.com/office/powerpoint/2010/main" val="2612054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77" y="1"/>
            <a:ext cx="6074923" cy="609600"/>
          </a:xfrm>
        </p:spPr>
        <p:txBody>
          <a:bodyPr/>
          <a:lstStyle/>
          <a:p>
            <a:r>
              <a:rPr lang="en-US" dirty="0" smtClean="0">
                <a:solidFill>
                  <a:schemeClr val="bg1"/>
                </a:solidFill>
              </a:rPr>
              <a:t>Ozone SIP Modeling</a:t>
            </a:r>
            <a:endParaRPr 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0336EC5B-4335-4D30-978E-791F3B1A5329}" type="slidenum">
              <a:rPr lang="en-US" smtClean="0"/>
              <a:pPr>
                <a:defRPr/>
              </a:pPr>
              <a:t>11</a:t>
            </a:fld>
            <a:endParaRPr lang="en-US" dirty="0"/>
          </a:p>
        </p:txBody>
      </p:sp>
      <p:pic>
        <p:nvPicPr>
          <p:cNvPr id="9" name="Picture 8"/>
          <p:cNvPicPr>
            <a:picLocks noChangeAspect="1"/>
          </p:cNvPicPr>
          <p:nvPr/>
        </p:nvPicPr>
        <p:blipFill>
          <a:blip r:embed="rId2"/>
          <a:stretch>
            <a:fillRect/>
          </a:stretch>
        </p:blipFill>
        <p:spPr>
          <a:xfrm>
            <a:off x="838199" y="1676401"/>
            <a:ext cx="6477001" cy="3050402"/>
          </a:xfrm>
          <a:prstGeom prst="rect">
            <a:avLst/>
          </a:prstGeom>
        </p:spPr>
      </p:pic>
      <p:sp>
        <p:nvSpPr>
          <p:cNvPr id="10" name="TextBox 9"/>
          <p:cNvSpPr txBox="1"/>
          <p:nvPr/>
        </p:nvSpPr>
        <p:spPr>
          <a:xfrm>
            <a:off x="685800" y="1265428"/>
            <a:ext cx="7334250" cy="400110"/>
          </a:xfrm>
          <a:prstGeom prst="rect">
            <a:avLst/>
          </a:prstGeom>
          <a:noFill/>
        </p:spPr>
        <p:txBody>
          <a:bodyPr wrap="square" rtlCol="0">
            <a:spAutoFit/>
          </a:bodyPr>
          <a:lstStyle/>
          <a:p>
            <a:r>
              <a:rPr lang="en-US" sz="2000" dirty="0" smtClean="0"/>
              <a:t>Denver O3 </a:t>
            </a:r>
            <a:r>
              <a:rPr lang="en-US" sz="2000" dirty="0"/>
              <a:t>a</a:t>
            </a:r>
            <a:r>
              <a:rPr lang="en-US" sz="2000" dirty="0" smtClean="0"/>
              <a:t>ttainment demonstration at the Chatfield monitor.</a:t>
            </a:r>
            <a:endParaRPr lang="en-US" sz="2000" dirty="0"/>
          </a:p>
        </p:txBody>
      </p:sp>
      <p:sp>
        <p:nvSpPr>
          <p:cNvPr id="11" name="Content Placeholder 2"/>
          <p:cNvSpPr txBox="1">
            <a:spLocks/>
          </p:cNvSpPr>
          <p:nvPr/>
        </p:nvSpPr>
        <p:spPr>
          <a:xfrm>
            <a:off x="419099" y="4968875"/>
            <a:ext cx="7353301" cy="138747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Ozone precursors were reduced by about 30%, but the </a:t>
            </a:r>
            <a:r>
              <a:rPr lang="en-US" sz="1800" dirty="0"/>
              <a:t>average RRF is 0.94, or 6% reduction in ozone in </a:t>
            </a:r>
            <a:r>
              <a:rPr lang="en-US" sz="1800" dirty="0" smtClean="0"/>
              <a:t>2017.</a:t>
            </a:r>
          </a:p>
          <a:p>
            <a:r>
              <a:rPr lang="en-US" sz="1800" dirty="0" smtClean="0"/>
              <a:t>Model response is stiff because of high background O3 and modeled NOx </a:t>
            </a:r>
            <a:r>
              <a:rPr lang="en-US" sz="1800" dirty="0" err="1" smtClean="0"/>
              <a:t>disbenefits</a:t>
            </a:r>
            <a:r>
              <a:rPr lang="en-US" sz="1800" dirty="0" smtClean="0"/>
              <a:t> at the Chatfield monitor.</a:t>
            </a:r>
          </a:p>
          <a:p>
            <a:r>
              <a:rPr lang="en-US" sz="1800" dirty="0" smtClean="0"/>
              <a:t>Can we use satellite data to evaluate the model for both of these effects?</a:t>
            </a:r>
            <a:endParaRPr lang="en-US" sz="1800" dirty="0"/>
          </a:p>
        </p:txBody>
      </p:sp>
    </p:spTree>
    <p:extLst>
      <p:ext uri="{BB962C8B-B14F-4D97-AF65-F5344CB8AC3E}">
        <p14:creationId xmlns:p14="http://schemas.microsoft.com/office/powerpoint/2010/main" val="1890358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58000" y="5530851"/>
            <a:ext cx="2057400" cy="365125"/>
          </a:xfrm>
        </p:spPr>
        <p:txBody>
          <a:bodyPr/>
          <a:lstStyle/>
          <a:p>
            <a:fld id="{B6F15528-21DE-4FAA-801E-634DDDAF4B2B}" type="slidenum">
              <a:rPr lang="en-US" smtClean="0"/>
              <a:pPr/>
              <a:t>12</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0"/>
            <a:ext cx="7239000" cy="6032500"/>
          </a:xfrm>
          <a:prstGeom prst="rect">
            <a:avLst/>
          </a:prstGeom>
        </p:spPr>
      </p:pic>
      <p:sp>
        <p:nvSpPr>
          <p:cNvPr id="4" name="TextBox 3"/>
          <p:cNvSpPr txBox="1"/>
          <p:nvPr/>
        </p:nvSpPr>
        <p:spPr>
          <a:xfrm>
            <a:off x="1771650" y="165101"/>
            <a:ext cx="5867400" cy="369332"/>
          </a:xfrm>
          <a:prstGeom prst="rect">
            <a:avLst/>
          </a:prstGeom>
          <a:solidFill>
            <a:schemeClr val="bg1"/>
          </a:solidFill>
        </p:spPr>
        <p:txBody>
          <a:bodyPr wrap="square" rtlCol="0">
            <a:spAutoFit/>
          </a:bodyPr>
          <a:lstStyle/>
          <a:p>
            <a:r>
              <a:rPr lang="en-US" sz="1800" dirty="0" smtClean="0"/>
              <a:t>1-hour O3 </a:t>
            </a:r>
            <a:r>
              <a:rPr lang="en-US" sz="1800" dirty="0"/>
              <a:t>m</a:t>
            </a:r>
            <a:r>
              <a:rPr lang="en-US" sz="1800" dirty="0" smtClean="0"/>
              <a:t>odel and obs at 1 pm LDT July 23, 2011</a:t>
            </a:r>
          </a:p>
        </p:txBody>
      </p:sp>
      <p:sp>
        <p:nvSpPr>
          <p:cNvPr id="5" name="TextBox 4"/>
          <p:cNvSpPr txBox="1"/>
          <p:nvPr/>
        </p:nvSpPr>
        <p:spPr>
          <a:xfrm>
            <a:off x="1295400" y="6096000"/>
            <a:ext cx="6705600" cy="707886"/>
          </a:xfrm>
          <a:prstGeom prst="rect">
            <a:avLst/>
          </a:prstGeom>
          <a:noFill/>
        </p:spPr>
        <p:txBody>
          <a:bodyPr wrap="square" rtlCol="0">
            <a:spAutoFit/>
          </a:bodyPr>
          <a:lstStyle/>
          <a:p>
            <a:r>
              <a:rPr lang="en-US" sz="2000" dirty="0" smtClean="0"/>
              <a:t>Model performs well in the Denver area but is biased high for regional ozone on July 23.</a:t>
            </a:r>
            <a:endParaRPr lang="en-US" sz="2000" dirty="0"/>
          </a:p>
        </p:txBody>
      </p:sp>
      <p:sp>
        <p:nvSpPr>
          <p:cNvPr id="6" name="Right Arrow 5"/>
          <p:cNvSpPr/>
          <p:nvPr/>
        </p:nvSpPr>
        <p:spPr>
          <a:xfrm rot="15000000">
            <a:off x="4930540" y="2795874"/>
            <a:ext cx="381000" cy="1524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9229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0990" y="1752600"/>
            <a:ext cx="4749210" cy="5105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752600"/>
            <a:ext cx="4749209" cy="5105400"/>
          </a:xfrm>
          <a:prstGeom prst="rect">
            <a:avLst/>
          </a:prstGeom>
        </p:spPr>
      </p:pic>
      <p:sp>
        <p:nvSpPr>
          <p:cNvPr id="5" name="TextBox 4"/>
          <p:cNvSpPr txBox="1"/>
          <p:nvPr/>
        </p:nvSpPr>
        <p:spPr>
          <a:xfrm>
            <a:off x="1219200" y="1905000"/>
            <a:ext cx="2971800" cy="369332"/>
          </a:xfrm>
          <a:prstGeom prst="rect">
            <a:avLst/>
          </a:prstGeom>
          <a:solidFill>
            <a:schemeClr val="bg1"/>
          </a:solidFill>
        </p:spPr>
        <p:txBody>
          <a:bodyPr wrap="square" rtlCol="0">
            <a:spAutoFit/>
          </a:bodyPr>
          <a:lstStyle/>
          <a:p>
            <a:r>
              <a:rPr lang="en-US" sz="1800" dirty="0" smtClean="0"/>
              <a:t>Delta O3 at 11 am LDT</a:t>
            </a:r>
            <a:endParaRPr lang="en-US" sz="1800" dirty="0"/>
          </a:p>
        </p:txBody>
      </p:sp>
      <p:sp>
        <p:nvSpPr>
          <p:cNvPr id="6" name="TextBox 5"/>
          <p:cNvSpPr txBox="1"/>
          <p:nvPr/>
        </p:nvSpPr>
        <p:spPr>
          <a:xfrm>
            <a:off x="5473995" y="1905000"/>
            <a:ext cx="2743200" cy="369332"/>
          </a:xfrm>
          <a:prstGeom prst="rect">
            <a:avLst/>
          </a:prstGeom>
          <a:solidFill>
            <a:schemeClr val="bg1"/>
          </a:solidFill>
        </p:spPr>
        <p:txBody>
          <a:bodyPr wrap="square" rtlCol="0">
            <a:spAutoFit/>
          </a:bodyPr>
          <a:lstStyle/>
          <a:p>
            <a:r>
              <a:rPr lang="en-US" sz="1800" dirty="0" smtClean="0"/>
              <a:t>Delta O3 at 3 pm LDT</a:t>
            </a:r>
            <a:endParaRPr lang="en-US" sz="1800" dirty="0"/>
          </a:p>
        </p:txBody>
      </p:sp>
      <p:sp>
        <p:nvSpPr>
          <p:cNvPr id="7" name="TextBox 6"/>
          <p:cNvSpPr txBox="1"/>
          <p:nvPr/>
        </p:nvSpPr>
        <p:spPr>
          <a:xfrm>
            <a:off x="304800" y="1143000"/>
            <a:ext cx="8534400" cy="461665"/>
          </a:xfrm>
          <a:prstGeom prst="rect">
            <a:avLst/>
          </a:prstGeom>
          <a:noFill/>
        </p:spPr>
        <p:txBody>
          <a:bodyPr wrap="square" rtlCol="0">
            <a:spAutoFit/>
          </a:bodyPr>
          <a:lstStyle/>
          <a:p>
            <a:r>
              <a:rPr lang="en-US" dirty="0" smtClean="0"/>
              <a:t>July 23 Model response (2017 – 2011) for 1-hour average O3</a:t>
            </a:r>
            <a:endParaRPr lang="en-US" dirty="0"/>
          </a:p>
        </p:txBody>
      </p:sp>
      <p:sp>
        <p:nvSpPr>
          <p:cNvPr id="8" name="Right Arrow 7"/>
          <p:cNvSpPr/>
          <p:nvPr/>
        </p:nvSpPr>
        <p:spPr>
          <a:xfrm rot="15000000">
            <a:off x="2415940" y="5052726"/>
            <a:ext cx="381000" cy="1524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5000000">
            <a:off x="6835540" y="5052726"/>
            <a:ext cx="381000" cy="1524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200" y="1566446"/>
            <a:ext cx="9067800" cy="338554"/>
          </a:xfrm>
          <a:prstGeom prst="rect">
            <a:avLst/>
          </a:prstGeom>
          <a:noFill/>
        </p:spPr>
        <p:txBody>
          <a:bodyPr wrap="square" rtlCol="0">
            <a:spAutoFit/>
          </a:bodyPr>
          <a:lstStyle/>
          <a:p>
            <a:r>
              <a:rPr lang="en-US" sz="1600" dirty="0" smtClean="0"/>
              <a:t>Hourly O3 NOx </a:t>
            </a:r>
            <a:r>
              <a:rPr lang="en-US" sz="1600" dirty="0" err="1" smtClean="0"/>
              <a:t>disbenefits</a:t>
            </a:r>
            <a:r>
              <a:rPr lang="en-US" sz="1600" dirty="0" smtClean="0"/>
              <a:t> in morning and benefits in afternoon. 8-hour average has small benefit.</a:t>
            </a:r>
            <a:endParaRPr lang="en-US" sz="1600" dirty="0"/>
          </a:p>
        </p:txBody>
      </p:sp>
    </p:spTree>
    <p:extLst>
      <p:ext uri="{BB962C8B-B14F-4D97-AF65-F5344CB8AC3E}">
        <p14:creationId xmlns:p14="http://schemas.microsoft.com/office/powerpoint/2010/main" val="683071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57950" y="6873875"/>
            <a:ext cx="2057400" cy="365125"/>
          </a:xfrm>
        </p:spPr>
        <p:txBody>
          <a:bodyPr/>
          <a:lstStyle/>
          <a:p>
            <a:fld id="{B6F15528-21DE-4FAA-801E-634DDDAF4B2B}" type="slidenum">
              <a:rPr lang="en-US" smtClean="0"/>
              <a:pPr/>
              <a:t>14</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746124"/>
            <a:ext cx="5831570" cy="4257046"/>
          </a:xfrm>
          <a:prstGeom prst="rect">
            <a:avLst/>
          </a:prstGeom>
        </p:spPr>
      </p:pic>
      <p:sp>
        <p:nvSpPr>
          <p:cNvPr id="4" name="Title 1"/>
          <p:cNvSpPr txBox="1">
            <a:spLocks/>
          </p:cNvSpPr>
          <p:nvPr/>
        </p:nvSpPr>
        <p:spPr>
          <a:xfrm>
            <a:off x="228600" y="170584"/>
            <a:ext cx="4114800" cy="515216"/>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bg1"/>
                </a:solidFill>
              </a:rPr>
              <a:t>Regional Haze</a:t>
            </a:r>
            <a:endParaRPr lang="en-US" b="1" dirty="0">
              <a:solidFill>
                <a:schemeClr val="bg1"/>
              </a:solidFill>
            </a:endParaRPr>
          </a:p>
        </p:txBody>
      </p:sp>
      <p:sp>
        <p:nvSpPr>
          <p:cNvPr id="5" name="Content Placeholder 2"/>
          <p:cNvSpPr txBox="1">
            <a:spLocks/>
          </p:cNvSpPr>
          <p:nvPr/>
        </p:nvSpPr>
        <p:spPr>
          <a:xfrm>
            <a:off x="76200" y="1662833"/>
            <a:ext cx="3352800" cy="3962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Clean Air Act goal is to achieve natural visibility at   Class I areas by 2064.</a:t>
            </a:r>
          </a:p>
          <a:p>
            <a:r>
              <a:rPr lang="en-US" sz="1800" dirty="0" smtClean="0"/>
              <a:t>Regional haze </a:t>
            </a:r>
            <a:r>
              <a:rPr lang="en-US" sz="1800" dirty="0"/>
              <a:t>metrics rely on IMPROVE monitoring data: </a:t>
            </a:r>
            <a:endParaRPr lang="en-US" sz="1800" dirty="0" smtClean="0"/>
          </a:p>
          <a:p>
            <a:pPr marL="0" indent="0">
              <a:buNone/>
            </a:pPr>
            <a:r>
              <a:rPr lang="en-US" sz="1600" dirty="0" smtClean="0"/>
              <a:t>          light extinction:  </a:t>
            </a:r>
            <a:r>
              <a:rPr lang="en-US" sz="1600" dirty="0" err="1" smtClean="0"/>
              <a:t>b</a:t>
            </a:r>
            <a:r>
              <a:rPr lang="en-US" sz="1600" baseline="-25000" dirty="0" err="1" smtClean="0"/>
              <a:t>ext</a:t>
            </a:r>
            <a:r>
              <a:rPr lang="en-US" sz="1600" dirty="0" smtClean="0"/>
              <a:t>  (</a:t>
            </a:r>
            <a:r>
              <a:rPr lang="en-US" sz="1400" dirty="0"/>
              <a:t>Mm</a:t>
            </a:r>
            <a:r>
              <a:rPr lang="en-US" sz="1400" baseline="30000" dirty="0"/>
              <a:t>-1</a:t>
            </a:r>
            <a:r>
              <a:rPr lang="en-US" sz="1600" dirty="0"/>
              <a:t>)</a:t>
            </a:r>
            <a:endParaRPr lang="en-US" sz="1600" dirty="0" smtClean="0"/>
          </a:p>
          <a:p>
            <a:pPr marL="0" indent="0">
              <a:buNone/>
            </a:pPr>
            <a:r>
              <a:rPr lang="en-US" sz="1600" dirty="0" smtClean="0"/>
              <a:t>          visual </a:t>
            </a:r>
            <a:r>
              <a:rPr lang="en-US" sz="1600" dirty="0"/>
              <a:t>range = </a:t>
            </a:r>
            <a:r>
              <a:rPr lang="en-US" sz="1600" dirty="0" smtClean="0"/>
              <a:t>3.91/</a:t>
            </a:r>
            <a:r>
              <a:rPr lang="en-US" sz="1600" dirty="0" err="1" smtClean="0"/>
              <a:t>b</a:t>
            </a:r>
            <a:r>
              <a:rPr lang="en-US" sz="1600" baseline="-25000" dirty="0" err="1" smtClean="0"/>
              <a:t>ext</a:t>
            </a:r>
            <a:r>
              <a:rPr lang="en-US" sz="1600" dirty="0" smtClean="0"/>
              <a:t>  (km)</a:t>
            </a:r>
          </a:p>
          <a:p>
            <a:pPr marL="0" indent="0">
              <a:buNone/>
            </a:pPr>
            <a:r>
              <a:rPr lang="en-US" sz="1600" dirty="0" smtClean="0"/>
              <a:t>          deciviews = 10 ln(</a:t>
            </a:r>
            <a:r>
              <a:rPr lang="en-US" sz="1600" dirty="0" err="1" smtClean="0"/>
              <a:t>b</a:t>
            </a:r>
            <a:r>
              <a:rPr lang="en-US" sz="1600" baseline="-25000" dirty="0" err="1" smtClean="0"/>
              <a:t>ext</a:t>
            </a:r>
            <a:r>
              <a:rPr lang="en-US" sz="1600" dirty="0" smtClean="0"/>
              <a:t>/10 </a:t>
            </a:r>
            <a:r>
              <a:rPr lang="en-US" sz="1400" dirty="0" smtClean="0"/>
              <a:t>Mm</a:t>
            </a:r>
            <a:r>
              <a:rPr lang="en-US" sz="1400" baseline="30000" dirty="0" smtClean="0"/>
              <a:t>-1</a:t>
            </a:r>
            <a:r>
              <a:rPr lang="en-US" sz="1600" dirty="0" smtClean="0"/>
              <a:t>) </a:t>
            </a:r>
          </a:p>
          <a:p>
            <a:pPr marL="0" indent="0">
              <a:spcBef>
                <a:spcPts val="600"/>
              </a:spcBef>
              <a:buNone/>
            </a:pPr>
            <a:r>
              <a:rPr lang="en-US" sz="1800" dirty="0" smtClean="0"/>
              <a:t>        </a:t>
            </a:r>
            <a:r>
              <a:rPr lang="en-US" sz="1600" dirty="0" smtClean="0"/>
              <a:t>20 </a:t>
            </a:r>
            <a:r>
              <a:rPr lang="en-US" sz="1400" dirty="0"/>
              <a:t>Mm</a:t>
            </a:r>
            <a:r>
              <a:rPr lang="en-US" sz="1400" baseline="30000" dirty="0"/>
              <a:t>-1</a:t>
            </a:r>
            <a:r>
              <a:rPr lang="en-US" sz="1600" dirty="0"/>
              <a:t> </a:t>
            </a:r>
            <a:r>
              <a:rPr lang="en-US" sz="1600" dirty="0" smtClean="0"/>
              <a:t> =  200 </a:t>
            </a:r>
            <a:r>
              <a:rPr lang="en-US" sz="1600" dirty="0"/>
              <a:t>km </a:t>
            </a:r>
            <a:r>
              <a:rPr lang="en-US" sz="1600" dirty="0" smtClean="0"/>
              <a:t>=  11 dv</a:t>
            </a:r>
          </a:p>
          <a:p>
            <a:pPr>
              <a:spcBef>
                <a:spcPts val="600"/>
              </a:spcBef>
            </a:pPr>
            <a:r>
              <a:rPr lang="en-US" sz="1800" dirty="0" smtClean="0"/>
              <a:t>States </a:t>
            </a:r>
            <a:r>
              <a:rPr lang="en-US" sz="1800" dirty="0"/>
              <a:t>submit SIPs every 10 years showing progress on improving visibility.</a:t>
            </a:r>
          </a:p>
          <a:p>
            <a:pPr marL="0" indent="0">
              <a:spcBef>
                <a:spcPts val="0"/>
              </a:spcBef>
              <a:buNone/>
            </a:pPr>
            <a:endParaRPr lang="en-US" sz="1800" dirty="0" smtClean="0"/>
          </a:p>
        </p:txBody>
      </p:sp>
      <p:sp>
        <p:nvSpPr>
          <p:cNvPr id="6" name="Content Placeholder 2"/>
          <p:cNvSpPr txBox="1">
            <a:spLocks/>
          </p:cNvSpPr>
          <p:nvPr/>
        </p:nvSpPr>
        <p:spPr>
          <a:xfrm>
            <a:off x="76200" y="5241924"/>
            <a:ext cx="8001000" cy="152169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Some </a:t>
            </a:r>
            <a:r>
              <a:rPr lang="en-US" sz="1800" dirty="0" smtClean="0"/>
              <a:t>western Class I </a:t>
            </a:r>
            <a:r>
              <a:rPr lang="en-US" sz="1800" dirty="0" smtClean="0"/>
              <a:t>areas did not achieve progress goals </a:t>
            </a:r>
            <a:r>
              <a:rPr lang="en-US" sz="1800" dirty="0" smtClean="0"/>
              <a:t>in the first planning period, </a:t>
            </a:r>
            <a:r>
              <a:rPr lang="en-US" sz="1800" dirty="0" smtClean="0"/>
              <a:t>but progress </a:t>
            </a:r>
            <a:r>
              <a:rPr lang="en-US" sz="1800" dirty="0" smtClean="0"/>
              <a:t>was evaluated on the 20% worst days that included wildfires</a:t>
            </a:r>
            <a:r>
              <a:rPr lang="en-US" sz="1800" dirty="0" smtClean="0"/>
              <a:t>. </a:t>
            </a:r>
            <a:endParaRPr lang="en-US" sz="1800" dirty="0" smtClean="0"/>
          </a:p>
          <a:p>
            <a:pPr marL="0" indent="0">
              <a:spcBef>
                <a:spcPts val="0"/>
              </a:spcBef>
              <a:buFont typeface="Arial" pitchFamily="34" charset="0"/>
              <a:buNone/>
            </a:pPr>
            <a:endParaRPr lang="en-US" sz="1800" dirty="0" smtClean="0"/>
          </a:p>
        </p:txBody>
      </p:sp>
    </p:spTree>
    <p:extLst>
      <p:ext uri="{BB962C8B-B14F-4D97-AF65-F5344CB8AC3E}">
        <p14:creationId xmlns:p14="http://schemas.microsoft.com/office/powerpoint/2010/main" val="597690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52400" y="1600200"/>
            <a:ext cx="3505200" cy="4800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EPA has proposed to revise the Regional Haze Rule so that progress and the URP are evaluated for anthropogenic visibility impairment:</a:t>
            </a:r>
          </a:p>
          <a:p>
            <a:pPr lvl="1"/>
            <a:r>
              <a:rPr lang="en-US" sz="1600" dirty="0" smtClean="0"/>
              <a:t>Goal is to exclude days that are affected by uncontrollable episodic extreme events such as wildfire and dust storms.</a:t>
            </a:r>
          </a:p>
          <a:p>
            <a:pPr lvl="1"/>
            <a:r>
              <a:rPr lang="en-US" sz="1600" dirty="0" smtClean="0">
                <a:latin typeface="Calibri" pitchFamily="34" charset="0"/>
              </a:rPr>
              <a:t>Visibility </a:t>
            </a:r>
            <a:r>
              <a:rPr lang="en-US" sz="1600" dirty="0">
                <a:latin typeface="Calibri" pitchFamily="34" charset="0"/>
              </a:rPr>
              <a:t>Impairment is evaluated relative to natural haze conditions:</a:t>
            </a:r>
          </a:p>
          <a:p>
            <a:pPr marL="914400" lvl="4">
              <a:spcAft>
                <a:spcPts val="300"/>
              </a:spcAft>
              <a:buFont typeface="Courier New" panose="02070309020205020404" pitchFamily="49" charset="0"/>
              <a:buChar char="o"/>
              <a:defRPr/>
            </a:pPr>
            <a:r>
              <a:rPr lang="en-US" sz="1600" dirty="0" err="1">
                <a:latin typeface="Calibri" pitchFamily="34" charset="0"/>
              </a:rPr>
              <a:t>bext</a:t>
            </a:r>
            <a:r>
              <a:rPr lang="en-US" sz="1600" dirty="0">
                <a:latin typeface="Calibri" pitchFamily="34" charset="0"/>
              </a:rPr>
              <a:t> = light extinction (</a:t>
            </a:r>
            <a:r>
              <a:rPr lang="en-US" sz="1600" dirty="0" smtClean="0">
                <a:latin typeface="Calibri" pitchFamily="34" charset="0"/>
              </a:rPr>
              <a:t>Mm</a:t>
            </a:r>
            <a:r>
              <a:rPr lang="en-US" sz="1600" baseline="30000" dirty="0" smtClean="0">
                <a:latin typeface="Calibri" pitchFamily="34" charset="0"/>
              </a:rPr>
              <a:t>-1</a:t>
            </a:r>
            <a:r>
              <a:rPr lang="en-US" sz="1600" dirty="0" smtClean="0">
                <a:latin typeface="Calibri" pitchFamily="34" charset="0"/>
              </a:rPr>
              <a:t>)</a:t>
            </a:r>
          </a:p>
          <a:p>
            <a:pPr marL="914400" lvl="4">
              <a:spcAft>
                <a:spcPts val="300"/>
              </a:spcAft>
              <a:buFont typeface="Courier New" panose="02070309020205020404" pitchFamily="49" charset="0"/>
              <a:buChar char="o"/>
              <a:defRPr/>
            </a:pPr>
            <a:r>
              <a:rPr lang="en-US" sz="1600" dirty="0" smtClean="0">
                <a:latin typeface="Calibri" pitchFamily="34" charset="0"/>
              </a:rPr>
              <a:t>Impairment </a:t>
            </a:r>
            <a:r>
              <a:rPr lang="en-US" sz="1600" dirty="0">
                <a:latin typeface="Calibri" pitchFamily="34" charset="0"/>
              </a:rPr>
              <a:t>(deciviews</a:t>
            </a:r>
            <a:r>
              <a:rPr lang="en-US" sz="1600" dirty="0" smtClean="0">
                <a:latin typeface="Calibri" pitchFamily="34" charset="0"/>
              </a:rPr>
              <a:t>)  </a:t>
            </a:r>
            <a:r>
              <a:rPr lang="en-US" sz="1600" dirty="0">
                <a:latin typeface="Calibri" pitchFamily="34" charset="0"/>
              </a:rPr>
              <a:t>= </a:t>
            </a:r>
            <a:r>
              <a:rPr lang="en-US" sz="1600" dirty="0" smtClean="0">
                <a:latin typeface="Calibri" pitchFamily="34" charset="0"/>
              </a:rPr>
              <a:t> 10 </a:t>
            </a:r>
            <a:r>
              <a:rPr lang="en-US" sz="1600" dirty="0">
                <a:latin typeface="Calibri" pitchFamily="34" charset="0"/>
              </a:rPr>
              <a:t>ln(</a:t>
            </a:r>
            <a:r>
              <a:rPr lang="en-US" sz="1600" dirty="0" err="1">
                <a:latin typeface="Calibri" pitchFamily="34" charset="0"/>
              </a:rPr>
              <a:t>bext</a:t>
            </a:r>
            <a:r>
              <a:rPr lang="en-US" sz="1600" baseline="-25000" dirty="0" err="1">
                <a:latin typeface="Calibri" pitchFamily="34" charset="0"/>
              </a:rPr>
              <a:t>total</a:t>
            </a:r>
            <a:r>
              <a:rPr lang="en-US" sz="1600" dirty="0">
                <a:latin typeface="Calibri" pitchFamily="34" charset="0"/>
              </a:rPr>
              <a:t>/</a:t>
            </a:r>
            <a:r>
              <a:rPr lang="en-US" sz="1600" dirty="0" err="1">
                <a:latin typeface="Calibri" pitchFamily="34" charset="0"/>
              </a:rPr>
              <a:t>bext</a:t>
            </a:r>
            <a:r>
              <a:rPr lang="en-US" sz="1600" baseline="-25000" dirty="0" err="1">
                <a:latin typeface="Calibri" pitchFamily="34" charset="0"/>
              </a:rPr>
              <a:t>natural</a:t>
            </a:r>
            <a:r>
              <a:rPr lang="en-US" sz="1600" dirty="0">
                <a:latin typeface="Calibri" pitchFamily="34" charset="0"/>
              </a:rPr>
              <a:t>)</a:t>
            </a:r>
          </a:p>
          <a:p>
            <a:pPr lvl="1"/>
            <a:endParaRPr lang="en-US" sz="1600" dirty="0" smtClean="0"/>
          </a:p>
          <a:p>
            <a:endParaRPr lang="en-US" sz="1800" dirty="0"/>
          </a:p>
        </p:txBody>
      </p:sp>
      <p:sp>
        <p:nvSpPr>
          <p:cNvPr id="3" name="Slide Number Placeholder 1"/>
          <p:cNvSpPr>
            <a:spLocks noGrp="1"/>
          </p:cNvSpPr>
          <p:nvPr>
            <p:ph type="sldNum" sz="quarter" idx="12"/>
          </p:nvPr>
        </p:nvSpPr>
        <p:spPr>
          <a:xfrm>
            <a:off x="6457950" y="6492875"/>
            <a:ext cx="2057400" cy="365125"/>
          </a:xfrm>
        </p:spPr>
        <p:txBody>
          <a:bodyPr/>
          <a:lstStyle/>
          <a:p>
            <a:fld id="{F8A2D2C1-F073-4441-A904-1906212E14C4}" type="slidenum">
              <a:rPr lang="en-US" smtClean="0"/>
              <a:t>15</a:t>
            </a:fld>
            <a:endParaRPr lang="en-US" dirty="0"/>
          </a:p>
        </p:txBody>
      </p:sp>
      <p:sp>
        <p:nvSpPr>
          <p:cNvPr id="4" name="Title 1"/>
          <p:cNvSpPr txBox="1">
            <a:spLocks/>
          </p:cNvSpPr>
          <p:nvPr/>
        </p:nvSpPr>
        <p:spPr>
          <a:xfrm>
            <a:off x="173665" y="1"/>
            <a:ext cx="4474535" cy="609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en-US" sz="2800" b="1" dirty="0" smtClean="0">
                <a:solidFill>
                  <a:schemeClr val="bg1"/>
                </a:solidFill>
              </a:rPr>
              <a:t>Regional Haze Planning</a:t>
            </a:r>
          </a:p>
        </p:txBody>
      </p:sp>
      <p:pic>
        <p:nvPicPr>
          <p:cNvPr id="5" name="Picture 4"/>
          <p:cNvPicPr>
            <a:picLocks noChangeAspect="1"/>
          </p:cNvPicPr>
          <p:nvPr/>
        </p:nvPicPr>
        <p:blipFill>
          <a:blip r:embed="rId3"/>
          <a:stretch>
            <a:fillRect/>
          </a:stretch>
        </p:blipFill>
        <p:spPr>
          <a:xfrm>
            <a:off x="6007378" y="685800"/>
            <a:ext cx="2990124" cy="5807075"/>
          </a:xfrm>
          <a:prstGeom prst="rect">
            <a:avLst/>
          </a:prstGeom>
        </p:spPr>
      </p:pic>
      <p:sp>
        <p:nvSpPr>
          <p:cNvPr id="6" name="TextBox 5"/>
          <p:cNvSpPr txBox="1"/>
          <p:nvPr/>
        </p:nvSpPr>
        <p:spPr>
          <a:xfrm>
            <a:off x="4038600" y="1295400"/>
            <a:ext cx="1968778" cy="1446550"/>
          </a:xfrm>
          <a:prstGeom prst="rect">
            <a:avLst/>
          </a:prstGeom>
          <a:noFill/>
        </p:spPr>
        <p:txBody>
          <a:bodyPr wrap="square" rtlCol="0">
            <a:spAutoFit/>
          </a:bodyPr>
          <a:lstStyle/>
          <a:p>
            <a:r>
              <a:rPr lang="en-US" sz="1800" dirty="0" smtClean="0"/>
              <a:t>Old Approach</a:t>
            </a:r>
          </a:p>
          <a:p>
            <a:r>
              <a:rPr lang="en-US" sz="1400" dirty="0" smtClean="0"/>
              <a:t>Haze evaluated on the worst 20% visibility days that included wildfires. Max extinction = 500 Mm</a:t>
            </a:r>
            <a:r>
              <a:rPr lang="en-US" sz="1400" baseline="30000" dirty="0" smtClean="0"/>
              <a:t>-1</a:t>
            </a:r>
            <a:endParaRPr lang="en-US" sz="1400" dirty="0"/>
          </a:p>
        </p:txBody>
      </p:sp>
      <p:sp>
        <p:nvSpPr>
          <p:cNvPr id="7" name="TextBox 6"/>
          <p:cNvSpPr txBox="1"/>
          <p:nvPr/>
        </p:nvSpPr>
        <p:spPr>
          <a:xfrm>
            <a:off x="6007378" y="457200"/>
            <a:ext cx="2990124" cy="307777"/>
          </a:xfrm>
          <a:prstGeom prst="rect">
            <a:avLst/>
          </a:prstGeom>
          <a:noFill/>
        </p:spPr>
        <p:txBody>
          <a:bodyPr wrap="square" rtlCol="0">
            <a:spAutoFit/>
          </a:bodyPr>
          <a:lstStyle/>
          <a:p>
            <a:pPr algn="ctr"/>
            <a:r>
              <a:rPr lang="en-US" sz="1400" dirty="0" smtClean="0"/>
              <a:t>Sawtooth IMPROVE data 2012</a:t>
            </a:r>
            <a:endParaRPr lang="en-US" sz="1400" dirty="0"/>
          </a:p>
        </p:txBody>
      </p:sp>
      <p:sp>
        <p:nvSpPr>
          <p:cNvPr id="8" name="TextBox 7"/>
          <p:cNvSpPr txBox="1"/>
          <p:nvPr/>
        </p:nvSpPr>
        <p:spPr>
          <a:xfrm>
            <a:off x="4114800" y="3492668"/>
            <a:ext cx="1968778" cy="2092881"/>
          </a:xfrm>
          <a:prstGeom prst="rect">
            <a:avLst/>
          </a:prstGeom>
          <a:noFill/>
        </p:spPr>
        <p:txBody>
          <a:bodyPr wrap="square" rtlCol="0">
            <a:spAutoFit/>
          </a:bodyPr>
          <a:lstStyle/>
          <a:p>
            <a:r>
              <a:rPr lang="en-US" sz="1800" dirty="0" smtClean="0"/>
              <a:t>New Approach</a:t>
            </a:r>
          </a:p>
          <a:p>
            <a:r>
              <a:rPr lang="en-US" sz="1400" dirty="0" smtClean="0"/>
              <a:t>Impairment evaluated on the worst 20% days. Max extinction = 26 Mm</a:t>
            </a:r>
            <a:r>
              <a:rPr lang="en-US" sz="1400" baseline="30000" dirty="0" smtClean="0"/>
              <a:t>-1</a:t>
            </a:r>
            <a:r>
              <a:rPr lang="en-US" sz="1400" dirty="0" smtClean="0"/>
              <a:t>. However, it appears that some days with wildfire contributions are still included. </a:t>
            </a:r>
            <a:endParaRPr lang="en-US" sz="1400" dirty="0"/>
          </a:p>
        </p:txBody>
      </p:sp>
    </p:spTree>
    <p:extLst>
      <p:ext uri="{BB962C8B-B14F-4D97-AF65-F5344CB8AC3E}">
        <p14:creationId xmlns:p14="http://schemas.microsoft.com/office/powerpoint/2010/main" val="1312369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09600" y="1371600"/>
            <a:ext cx="7467600" cy="4800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sz="1800" dirty="0" smtClean="0"/>
          </a:p>
          <a:p>
            <a:r>
              <a:rPr lang="en-US" sz="2000" dirty="0" smtClean="0"/>
              <a:t>States are not responsible for visibility impairment caused by international transport, </a:t>
            </a:r>
            <a:r>
              <a:rPr lang="en-US" sz="2000" dirty="0" smtClean="0"/>
              <a:t>but estimates </a:t>
            </a:r>
            <a:r>
              <a:rPr lang="en-US" sz="2000" dirty="0" smtClean="0"/>
              <a:t>of international transport have large </a:t>
            </a:r>
            <a:r>
              <a:rPr lang="en-US" sz="2000" dirty="0" smtClean="0"/>
              <a:t>uncertainty which makes it difficult to estimate the contributions of US sources and international sources to visibility impairment.</a:t>
            </a:r>
            <a:endParaRPr lang="en-US" sz="2000" dirty="0" smtClean="0"/>
          </a:p>
          <a:p>
            <a:r>
              <a:rPr lang="en-US" sz="2000" dirty="0" smtClean="0"/>
              <a:t>Will TEMPO data be useful for day specific estimates of:</a:t>
            </a:r>
          </a:p>
          <a:p>
            <a:pPr lvl="1">
              <a:buFont typeface="Courier New" panose="02070309020205020404" pitchFamily="49" charset="0"/>
              <a:buChar char="o"/>
            </a:pPr>
            <a:r>
              <a:rPr lang="en-US" sz="1600" dirty="0"/>
              <a:t>N</a:t>
            </a:r>
            <a:r>
              <a:rPr lang="en-US" sz="1600" dirty="0" smtClean="0"/>
              <a:t>atural sources of haze, including wildfires and dust storms.</a:t>
            </a:r>
          </a:p>
          <a:p>
            <a:pPr lvl="1">
              <a:buFont typeface="Courier New" panose="02070309020205020404" pitchFamily="49" charset="0"/>
              <a:buChar char="o"/>
            </a:pPr>
            <a:r>
              <a:rPr lang="en-US" sz="1600" dirty="0" smtClean="0"/>
              <a:t>Evaluating international transport of PM2.5 including sulfate, nitrate, and dust.</a:t>
            </a:r>
          </a:p>
          <a:p>
            <a:pPr lvl="1">
              <a:buFont typeface="Courier New" panose="02070309020205020404" pitchFamily="49" charset="0"/>
              <a:buChar char="o"/>
            </a:pPr>
            <a:r>
              <a:rPr lang="en-US" sz="1600" dirty="0" smtClean="0"/>
              <a:t>Evaluating modeling performance for both the cleanest days (PM2.5 concentrations less than 1 ug/m3) and the most impaired days.</a:t>
            </a:r>
            <a:endParaRPr lang="en-US" sz="1800" dirty="0" smtClean="0"/>
          </a:p>
          <a:p>
            <a:r>
              <a:rPr lang="en-US" sz="2000" dirty="0" smtClean="0"/>
              <a:t>TEMPO </a:t>
            </a:r>
            <a:r>
              <a:rPr lang="en-US" sz="2000" dirty="0"/>
              <a:t>data </a:t>
            </a:r>
            <a:r>
              <a:rPr lang="en-US" sz="2000" dirty="0" smtClean="0"/>
              <a:t>could be useful </a:t>
            </a:r>
            <a:r>
              <a:rPr lang="en-US" sz="2000" dirty="0"/>
              <a:t>for </a:t>
            </a:r>
            <a:r>
              <a:rPr lang="en-US" sz="2000" dirty="0" smtClean="0"/>
              <a:t>Regional Haze SIPs that will be due in 2028.</a:t>
            </a:r>
            <a:endParaRPr lang="en-US" sz="2000" dirty="0"/>
          </a:p>
        </p:txBody>
      </p:sp>
      <p:sp>
        <p:nvSpPr>
          <p:cNvPr id="3" name="Slide Number Placeholder 1"/>
          <p:cNvSpPr>
            <a:spLocks noGrp="1"/>
          </p:cNvSpPr>
          <p:nvPr>
            <p:ph type="sldNum" sz="quarter" idx="12"/>
          </p:nvPr>
        </p:nvSpPr>
        <p:spPr>
          <a:xfrm>
            <a:off x="6457950" y="6492875"/>
            <a:ext cx="2057400" cy="365125"/>
          </a:xfrm>
        </p:spPr>
        <p:txBody>
          <a:bodyPr/>
          <a:lstStyle/>
          <a:p>
            <a:fld id="{F8A2D2C1-F073-4441-A904-1906212E14C4}" type="slidenum">
              <a:rPr lang="en-US" smtClean="0"/>
              <a:t>16</a:t>
            </a:fld>
            <a:endParaRPr lang="en-US" dirty="0"/>
          </a:p>
        </p:txBody>
      </p:sp>
      <p:sp>
        <p:nvSpPr>
          <p:cNvPr id="4" name="Title 1"/>
          <p:cNvSpPr txBox="1">
            <a:spLocks/>
          </p:cNvSpPr>
          <p:nvPr/>
        </p:nvSpPr>
        <p:spPr>
          <a:xfrm>
            <a:off x="173665" y="1"/>
            <a:ext cx="4474535" cy="609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en-US" sz="2800" b="1" dirty="0" smtClean="0">
                <a:solidFill>
                  <a:schemeClr val="bg1"/>
                </a:solidFill>
              </a:rPr>
              <a:t>Regional Haze Planning</a:t>
            </a:r>
          </a:p>
        </p:txBody>
      </p:sp>
    </p:spTree>
    <p:extLst>
      <p:ext uri="{BB962C8B-B14F-4D97-AF65-F5344CB8AC3E}">
        <p14:creationId xmlns:p14="http://schemas.microsoft.com/office/powerpoint/2010/main" val="1466963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09600" y="1371600"/>
            <a:ext cx="7467600" cy="4800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sz="2000" dirty="0" smtClean="0"/>
          </a:p>
          <a:p>
            <a:r>
              <a:rPr lang="en-US" sz="2400" dirty="0" smtClean="0"/>
              <a:t>State, Tribe and Federal Air Quality planners need:</a:t>
            </a:r>
          </a:p>
          <a:p>
            <a:pPr lvl="1">
              <a:buFont typeface="Courier New" panose="02070309020205020404" pitchFamily="49" charset="0"/>
              <a:buChar char="o"/>
            </a:pPr>
            <a:r>
              <a:rPr lang="en-US" sz="2000" dirty="0" smtClean="0"/>
              <a:t>High spatial resolution hourly measurements of O3 and precursors for urban O3 planning.</a:t>
            </a:r>
          </a:p>
          <a:p>
            <a:pPr lvl="1">
              <a:buFont typeface="Courier New" panose="02070309020205020404" pitchFamily="49" charset="0"/>
              <a:buChar char="o"/>
            </a:pPr>
            <a:r>
              <a:rPr lang="en-US" sz="2000" dirty="0" smtClean="0"/>
              <a:t>Regional scale measurements of O3 and precursors for evaluation of O3 exceptional events and background O3 levels.</a:t>
            </a:r>
          </a:p>
          <a:p>
            <a:pPr lvl="1">
              <a:buFont typeface="Courier New" panose="02070309020205020404" pitchFamily="49" charset="0"/>
              <a:buChar char="o"/>
            </a:pPr>
            <a:r>
              <a:rPr lang="en-US" sz="2000" dirty="0" smtClean="0"/>
              <a:t>Measurements of speciated PM to evaluate natural haze levels and international transport of visibility impairing pollutants.</a:t>
            </a:r>
            <a:endParaRPr lang="en-US" sz="2000" dirty="0"/>
          </a:p>
        </p:txBody>
      </p:sp>
      <p:sp>
        <p:nvSpPr>
          <p:cNvPr id="3" name="Slide Number Placeholder 1"/>
          <p:cNvSpPr>
            <a:spLocks noGrp="1"/>
          </p:cNvSpPr>
          <p:nvPr>
            <p:ph type="sldNum" sz="quarter" idx="12"/>
          </p:nvPr>
        </p:nvSpPr>
        <p:spPr>
          <a:xfrm>
            <a:off x="6457950" y="6492875"/>
            <a:ext cx="2057400" cy="365125"/>
          </a:xfrm>
        </p:spPr>
        <p:txBody>
          <a:bodyPr/>
          <a:lstStyle/>
          <a:p>
            <a:fld id="{F8A2D2C1-F073-4441-A904-1906212E14C4}" type="slidenum">
              <a:rPr lang="en-US" smtClean="0"/>
              <a:t>17</a:t>
            </a:fld>
            <a:endParaRPr lang="en-US" dirty="0"/>
          </a:p>
        </p:txBody>
      </p:sp>
      <p:sp>
        <p:nvSpPr>
          <p:cNvPr id="4" name="Title 1"/>
          <p:cNvSpPr txBox="1">
            <a:spLocks/>
          </p:cNvSpPr>
          <p:nvPr/>
        </p:nvSpPr>
        <p:spPr>
          <a:xfrm>
            <a:off x="173665" y="1"/>
            <a:ext cx="4474535" cy="609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en-US" sz="2800" b="1" dirty="0" smtClean="0">
                <a:solidFill>
                  <a:schemeClr val="bg1"/>
                </a:solidFill>
              </a:rPr>
              <a:t>Summary</a:t>
            </a:r>
          </a:p>
        </p:txBody>
      </p:sp>
    </p:spTree>
    <p:extLst>
      <p:ext uri="{BB962C8B-B14F-4D97-AF65-F5344CB8AC3E}">
        <p14:creationId xmlns:p14="http://schemas.microsoft.com/office/powerpoint/2010/main" val="3419627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dirty="0"/>
          </a:p>
        </p:txBody>
      </p:sp>
      <p:sp>
        <p:nvSpPr>
          <p:cNvPr id="3" name="Title 1"/>
          <p:cNvSpPr txBox="1">
            <a:spLocks/>
          </p:cNvSpPr>
          <p:nvPr/>
        </p:nvSpPr>
        <p:spPr>
          <a:xfrm>
            <a:off x="914400" y="0"/>
            <a:ext cx="7696200" cy="685800"/>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sz="3200" b="1" dirty="0" smtClean="0">
                <a:solidFill>
                  <a:schemeClr val="bg1"/>
                </a:solidFill>
              </a:rPr>
              <a:t>Topics</a:t>
            </a:r>
            <a:endParaRPr lang="en-US" sz="3200" b="1" dirty="0">
              <a:solidFill>
                <a:schemeClr val="bg1"/>
              </a:solidFill>
            </a:endParaRPr>
          </a:p>
        </p:txBody>
      </p:sp>
      <p:sp>
        <p:nvSpPr>
          <p:cNvPr id="4" name="Rectangle 3"/>
          <p:cNvSpPr/>
          <p:nvPr/>
        </p:nvSpPr>
        <p:spPr>
          <a:xfrm>
            <a:off x="762000" y="1752600"/>
            <a:ext cx="7467600" cy="2923877"/>
          </a:xfrm>
          <a:prstGeom prst="rect">
            <a:avLst/>
          </a:prstGeom>
        </p:spPr>
        <p:txBody>
          <a:bodyPr wrap="square">
            <a:spAutoFit/>
          </a:bodyPr>
          <a:lstStyle/>
          <a:p>
            <a:pPr marL="457200" lvl="0" indent="-457200">
              <a:spcBef>
                <a:spcPts val="600"/>
              </a:spcBef>
              <a:spcAft>
                <a:spcPts val="600"/>
              </a:spcAft>
              <a:buFont typeface="+mj-lt"/>
              <a:buAutoNum type="arabicPeriod"/>
              <a:defRPr/>
            </a:pPr>
            <a:r>
              <a:rPr lang="en-US" sz="2200" dirty="0" smtClean="0">
                <a:latin typeface="Calibri" pitchFamily="34" charset="0"/>
              </a:rPr>
              <a:t>Ozone Exceptional Event Demonstrations for Wildfires and Stratospheric Intrusion.</a:t>
            </a:r>
          </a:p>
          <a:p>
            <a:pPr marL="457200" lvl="0" indent="-457200">
              <a:spcBef>
                <a:spcPts val="600"/>
              </a:spcBef>
              <a:spcAft>
                <a:spcPts val="600"/>
              </a:spcAft>
              <a:buFont typeface="+mj-lt"/>
              <a:buAutoNum type="arabicPeriod"/>
              <a:defRPr/>
            </a:pPr>
            <a:r>
              <a:rPr lang="en-US" sz="2200" dirty="0" smtClean="0">
                <a:latin typeface="Calibri" pitchFamily="34" charset="0"/>
              </a:rPr>
              <a:t>Estimates of U.S. Background O3 and international transport of O3.</a:t>
            </a:r>
          </a:p>
          <a:p>
            <a:pPr marL="457200" indent="-457200">
              <a:spcBef>
                <a:spcPts val="600"/>
              </a:spcBef>
              <a:spcAft>
                <a:spcPts val="600"/>
              </a:spcAft>
              <a:buFont typeface="+mj-lt"/>
              <a:buAutoNum type="arabicPeriod"/>
              <a:defRPr/>
            </a:pPr>
            <a:r>
              <a:rPr lang="en-US" sz="2200" dirty="0">
                <a:latin typeface="Calibri" pitchFamily="34" charset="0"/>
              </a:rPr>
              <a:t>O3 attainment planning and O3 sensitivity to VOC and NOx.</a:t>
            </a:r>
          </a:p>
          <a:p>
            <a:pPr marL="457200" lvl="0" indent="-457200">
              <a:spcBef>
                <a:spcPts val="600"/>
              </a:spcBef>
              <a:spcAft>
                <a:spcPts val="600"/>
              </a:spcAft>
              <a:buFont typeface="+mj-lt"/>
              <a:buAutoNum type="arabicPeriod"/>
              <a:defRPr/>
            </a:pPr>
            <a:r>
              <a:rPr lang="en-US" sz="2200" dirty="0" smtClean="0">
                <a:latin typeface="Calibri" pitchFamily="34" charset="0"/>
              </a:rPr>
              <a:t>Regional Haze planning: estimates of natural visibility and international transport contributions to regional haze.</a:t>
            </a:r>
          </a:p>
        </p:txBody>
      </p:sp>
    </p:spTree>
    <p:extLst>
      <p:ext uri="{BB962C8B-B14F-4D97-AF65-F5344CB8AC3E}">
        <p14:creationId xmlns:p14="http://schemas.microsoft.com/office/powerpoint/2010/main" val="104496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dirty="0"/>
          </a:p>
        </p:txBody>
      </p:sp>
      <p:sp>
        <p:nvSpPr>
          <p:cNvPr id="3" name="Title 1"/>
          <p:cNvSpPr txBox="1">
            <a:spLocks/>
          </p:cNvSpPr>
          <p:nvPr/>
        </p:nvSpPr>
        <p:spPr>
          <a:xfrm>
            <a:off x="76200" y="0"/>
            <a:ext cx="7696200" cy="685800"/>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sz="3200" b="1" smtClean="0">
                <a:solidFill>
                  <a:schemeClr val="bg1"/>
                </a:solidFill>
              </a:rPr>
              <a:t>EPA, State and Tribe Planning Needs</a:t>
            </a:r>
            <a:endParaRPr lang="en-US" sz="3200" b="1" dirty="0">
              <a:solidFill>
                <a:schemeClr val="bg1"/>
              </a:solidFill>
            </a:endParaRPr>
          </a:p>
        </p:txBody>
      </p:sp>
      <p:sp>
        <p:nvSpPr>
          <p:cNvPr id="4" name="Rectangle 3"/>
          <p:cNvSpPr/>
          <p:nvPr/>
        </p:nvSpPr>
        <p:spPr>
          <a:xfrm>
            <a:off x="533400" y="1600201"/>
            <a:ext cx="8153400" cy="3767185"/>
          </a:xfrm>
          <a:prstGeom prst="rect">
            <a:avLst/>
          </a:prstGeom>
        </p:spPr>
        <p:txBody>
          <a:bodyPr wrap="square">
            <a:spAutoFit/>
          </a:bodyPr>
          <a:lstStyle/>
          <a:p>
            <a:pPr marL="342900" lvl="0" indent="-342900">
              <a:spcAft>
                <a:spcPts val="300"/>
              </a:spcAft>
              <a:buFont typeface="Arial" panose="020B0604020202020204" pitchFamily="34" charset="0"/>
              <a:buChar char="•"/>
              <a:defRPr/>
            </a:pPr>
            <a:r>
              <a:rPr lang="en-US" dirty="0" smtClean="0">
                <a:latin typeface="Calibri" pitchFamily="34" charset="0"/>
              </a:rPr>
              <a:t>States, Tribes and EPA use photochemical models to develop Implementation Plans (SIPs, TIPs, or FIPs) that demonstrate:</a:t>
            </a:r>
          </a:p>
          <a:p>
            <a:pPr marL="800100" lvl="1" indent="-342900">
              <a:spcAft>
                <a:spcPts val="300"/>
              </a:spcAft>
              <a:buFont typeface="Courier New" panose="02070309020205020404" pitchFamily="49" charset="0"/>
              <a:buChar char="o"/>
              <a:defRPr/>
            </a:pPr>
            <a:r>
              <a:rPr lang="en-US" sz="1800" dirty="0" smtClean="0">
                <a:latin typeface="Calibri" pitchFamily="34" charset="0"/>
              </a:rPr>
              <a:t>Attainment </a:t>
            </a:r>
            <a:r>
              <a:rPr lang="en-US" sz="1800" dirty="0">
                <a:latin typeface="Calibri" pitchFamily="34" charset="0"/>
              </a:rPr>
              <a:t>of National Ambient Air Quality Standards for </a:t>
            </a:r>
            <a:r>
              <a:rPr lang="en-US" sz="1800" dirty="0" smtClean="0">
                <a:latin typeface="Calibri" pitchFamily="34" charset="0"/>
              </a:rPr>
              <a:t>O3. </a:t>
            </a:r>
          </a:p>
          <a:p>
            <a:pPr marL="800100" lvl="1" indent="-342900">
              <a:spcAft>
                <a:spcPts val="300"/>
              </a:spcAft>
              <a:buFont typeface="Courier New" panose="02070309020205020404" pitchFamily="49" charset="0"/>
              <a:buChar char="o"/>
              <a:defRPr/>
            </a:pPr>
            <a:r>
              <a:rPr lang="en-US" sz="1800" dirty="0" smtClean="0">
                <a:latin typeface="Calibri" pitchFamily="34" charset="0"/>
              </a:rPr>
              <a:t>Good Neighbor SIPs for interstate transport of ozone.</a:t>
            </a:r>
          </a:p>
          <a:p>
            <a:pPr marL="800100" lvl="1" indent="-342900">
              <a:spcAft>
                <a:spcPts val="300"/>
              </a:spcAft>
              <a:buFont typeface="Courier New" panose="02070309020205020404" pitchFamily="49" charset="0"/>
              <a:buChar char="o"/>
              <a:defRPr/>
            </a:pPr>
            <a:r>
              <a:rPr lang="en-US" sz="1800" dirty="0" smtClean="0">
                <a:latin typeface="Calibri" pitchFamily="34" charset="0"/>
              </a:rPr>
              <a:t>Progress </a:t>
            </a:r>
            <a:r>
              <a:rPr lang="en-US" sz="1800" dirty="0">
                <a:latin typeface="Calibri" pitchFamily="34" charset="0"/>
              </a:rPr>
              <a:t>toward regional haze goal of natural </a:t>
            </a:r>
            <a:r>
              <a:rPr lang="en-US" sz="1800" dirty="0" smtClean="0">
                <a:latin typeface="Calibri" pitchFamily="34" charset="0"/>
              </a:rPr>
              <a:t>visibility conditions at Class I Areas.</a:t>
            </a:r>
          </a:p>
          <a:p>
            <a:pPr marL="800100" lvl="1" indent="-342900">
              <a:spcAft>
                <a:spcPts val="300"/>
              </a:spcAft>
              <a:buFont typeface="Courier New" panose="02070309020205020404" pitchFamily="49" charset="0"/>
              <a:buChar char="o"/>
              <a:defRPr/>
            </a:pPr>
            <a:endParaRPr lang="en-US" sz="1600" dirty="0" smtClean="0">
              <a:latin typeface="Calibri" pitchFamily="34" charset="0"/>
            </a:endParaRPr>
          </a:p>
          <a:p>
            <a:pPr marL="342900" lvl="0" indent="-342900">
              <a:spcBef>
                <a:spcPct val="20000"/>
              </a:spcBef>
              <a:spcAft>
                <a:spcPts val="600"/>
              </a:spcAft>
              <a:buFont typeface="Arial" panose="020B0604020202020204" pitchFamily="34" charset="0"/>
              <a:buChar char="•"/>
              <a:defRPr/>
            </a:pPr>
            <a:r>
              <a:rPr lang="en-US" dirty="0" smtClean="0">
                <a:latin typeface="Calibri" pitchFamily="34" charset="0"/>
              </a:rPr>
              <a:t>Air Quality goals are evaluated for a subset of days:</a:t>
            </a:r>
          </a:p>
          <a:p>
            <a:pPr marL="800100" lvl="1" indent="-342900">
              <a:spcAft>
                <a:spcPts val="300"/>
              </a:spcAft>
              <a:buFont typeface="Courier New" panose="02070309020205020404" pitchFamily="49" charset="0"/>
              <a:buChar char="o"/>
              <a:defRPr/>
            </a:pPr>
            <a:r>
              <a:rPr lang="en-US" sz="1800" dirty="0" smtClean="0">
                <a:latin typeface="Calibri" pitchFamily="34" charset="0"/>
              </a:rPr>
              <a:t>O3 attainment is typically evaluated for the ten highest </a:t>
            </a:r>
            <a:r>
              <a:rPr lang="en-US" sz="1800" b="1" dirty="0" smtClean="0">
                <a:latin typeface="Calibri" pitchFamily="34" charset="0"/>
              </a:rPr>
              <a:t>modeled</a:t>
            </a:r>
            <a:r>
              <a:rPr lang="en-US" sz="1800" dirty="0" smtClean="0">
                <a:latin typeface="Calibri" pitchFamily="34" charset="0"/>
              </a:rPr>
              <a:t> ozone days.</a:t>
            </a:r>
            <a:endParaRPr lang="en-US" sz="1800" dirty="0">
              <a:latin typeface="Calibri" pitchFamily="34" charset="0"/>
            </a:endParaRPr>
          </a:p>
          <a:p>
            <a:pPr marL="800100" lvl="1" indent="-342900">
              <a:spcAft>
                <a:spcPts val="300"/>
              </a:spcAft>
              <a:buFont typeface="Courier New" panose="02070309020205020404" pitchFamily="49" charset="0"/>
              <a:buChar char="o"/>
              <a:defRPr/>
            </a:pPr>
            <a:r>
              <a:rPr lang="en-US" sz="1800" dirty="0" smtClean="0">
                <a:latin typeface="Calibri" pitchFamily="34" charset="0"/>
              </a:rPr>
              <a:t>Regional haze goal is evaluated for the 20% worst anthropogenic impairment days and for the 20% best visibility days.</a:t>
            </a:r>
          </a:p>
        </p:txBody>
      </p:sp>
    </p:spTree>
    <p:extLst>
      <p:ext uri="{BB962C8B-B14F-4D97-AF65-F5344CB8AC3E}">
        <p14:creationId xmlns:p14="http://schemas.microsoft.com/office/powerpoint/2010/main" val="76255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057400" cy="365125"/>
          </a:xfrm>
        </p:spPr>
        <p:txBody>
          <a:bodyPr/>
          <a:lstStyle/>
          <a:p>
            <a:fld id="{B6F15528-21DE-4FAA-801E-634DDDAF4B2B}" type="slidenum">
              <a:rPr lang="en-US" smtClean="0"/>
              <a:pPr/>
              <a:t>4</a:t>
            </a:fld>
            <a:endParaRPr lang="en-US" dirty="0"/>
          </a:p>
        </p:txBody>
      </p:sp>
      <p:sp>
        <p:nvSpPr>
          <p:cNvPr id="3" name="Title 1"/>
          <p:cNvSpPr txBox="1">
            <a:spLocks/>
          </p:cNvSpPr>
          <p:nvPr/>
        </p:nvSpPr>
        <p:spPr>
          <a:xfrm>
            <a:off x="-7620" y="0"/>
            <a:ext cx="8465820" cy="685800"/>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sz="3200" b="1" smtClean="0">
                <a:solidFill>
                  <a:schemeClr val="bg1"/>
                </a:solidFill>
              </a:rPr>
              <a:t>EPA, State and Tribe Planning Needs</a:t>
            </a:r>
            <a:endParaRPr lang="en-US" sz="3200" b="1" dirty="0">
              <a:solidFill>
                <a:schemeClr val="bg1"/>
              </a:solidFill>
            </a:endParaRPr>
          </a:p>
        </p:txBody>
      </p:sp>
      <p:sp>
        <p:nvSpPr>
          <p:cNvPr id="4" name="Rectangle 3"/>
          <p:cNvSpPr/>
          <p:nvPr/>
        </p:nvSpPr>
        <p:spPr>
          <a:xfrm>
            <a:off x="304800" y="1447800"/>
            <a:ext cx="8229600" cy="4370427"/>
          </a:xfrm>
          <a:prstGeom prst="rect">
            <a:avLst/>
          </a:prstGeom>
        </p:spPr>
        <p:txBody>
          <a:bodyPr wrap="square">
            <a:spAutoFit/>
          </a:bodyPr>
          <a:lstStyle/>
          <a:p>
            <a:pPr marL="342900" lvl="0" indent="-342900">
              <a:spcBef>
                <a:spcPct val="20000"/>
              </a:spcBef>
              <a:spcAft>
                <a:spcPts val="600"/>
              </a:spcAft>
              <a:buFont typeface="Arial" panose="020B0604020202020204" pitchFamily="34" charset="0"/>
              <a:buChar char="•"/>
              <a:defRPr/>
            </a:pPr>
            <a:r>
              <a:rPr lang="en-US" dirty="0" smtClean="0">
                <a:latin typeface="Calibri" pitchFamily="34" charset="0"/>
              </a:rPr>
              <a:t>Models should accurately simulate background O3 and natural haze levels on individual days:</a:t>
            </a:r>
          </a:p>
          <a:p>
            <a:pPr marL="800100" lvl="1" indent="-342900">
              <a:spcAft>
                <a:spcPts val="300"/>
              </a:spcAft>
              <a:buFont typeface="Courier New" panose="02070309020205020404" pitchFamily="49" charset="0"/>
              <a:buChar char="o"/>
              <a:defRPr/>
            </a:pPr>
            <a:r>
              <a:rPr lang="en-US" sz="1800" dirty="0" smtClean="0">
                <a:latin typeface="Calibri" pitchFamily="34" charset="0"/>
              </a:rPr>
              <a:t>Background O3 and natural haze levels are highly variable in space and time.</a:t>
            </a:r>
          </a:p>
          <a:p>
            <a:pPr marL="800100" lvl="1" indent="-342900">
              <a:spcAft>
                <a:spcPts val="300"/>
              </a:spcAft>
              <a:buFont typeface="Courier New" panose="02070309020205020404" pitchFamily="49" charset="0"/>
              <a:buChar char="o"/>
              <a:defRPr/>
            </a:pPr>
            <a:r>
              <a:rPr lang="en-US" sz="1800" dirty="0" smtClean="0">
                <a:latin typeface="Calibri" pitchFamily="34" charset="0"/>
              </a:rPr>
              <a:t>Do models accurately represent background O3 and natural haze on the subset of days used for air quality planning?</a:t>
            </a:r>
          </a:p>
          <a:p>
            <a:pPr marL="800100" lvl="1" indent="-342900">
              <a:spcAft>
                <a:spcPts val="300"/>
              </a:spcAft>
              <a:buFont typeface="Courier New" panose="02070309020205020404" pitchFamily="49" charset="0"/>
              <a:buChar char="o"/>
              <a:defRPr/>
            </a:pPr>
            <a:r>
              <a:rPr lang="en-US" sz="1800" dirty="0" smtClean="0">
                <a:latin typeface="Calibri" pitchFamily="34" charset="0"/>
              </a:rPr>
              <a:t>Can the next generation of satellite data help provide more accurate estimates of daily ozone and natural haze?</a:t>
            </a:r>
          </a:p>
          <a:p>
            <a:pPr marL="800100" lvl="1" indent="-342900">
              <a:spcAft>
                <a:spcPts val="300"/>
              </a:spcAft>
              <a:buFont typeface="Courier New" panose="02070309020205020404" pitchFamily="49" charset="0"/>
              <a:buChar char="o"/>
              <a:defRPr/>
            </a:pPr>
            <a:endParaRPr lang="en-US" sz="1800" dirty="0">
              <a:latin typeface="Calibri" pitchFamily="34" charset="0"/>
            </a:endParaRPr>
          </a:p>
          <a:p>
            <a:pPr marL="342900" lvl="0" indent="-342900">
              <a:spcAft>
                <a:spcPts val="300"/>
              </a:spcAft>
              <a:buFont typeface="Arial" panose="020B0604020202020204" pitchFamily="34" charset="0"/>
              <a:buChar char="•"/>
              <a:defRPr/>
            </a:pPr>
            <a:r>
              <a:rPr lang="en-US" dirty="0" smtClean="0">
                <a:latin typeface="Calibri" pitchFamily="34" charset="0"/>
              </a:rPr>
              <a:t>Days with high ozone or haze levels caused by Exceptional</a:t>
            </a:r>
            <a:r>
              <a:rPr lang="en-US" dirty="0">
                <a:latin typeface="Calibri" pitchFamily="34" charset="0"/>
              </a:rPr>
              <a:t> </a:t>
            </a:r>
            <a:r>
              <a:rPr lang="en-US" dirty="0" smtClean="0">
                <a:latin typeface="Calibri" pitchFamily="34" charset="0"/>
              </a:rPr>
              <a:t>Events can be excluded from the planning process.</a:t>
            </a:r>
            <a:endParaRPr lang="en-US" dirty="0">
              <a:latin typeface="Calibri" pitchFamily="34" charset="0"/>
            </a:endParaRPr>
          </a:p>
          <a:p>
            <a:pPr marL="800100" lvl="1" indent="-342900">
              <a:spcAft>
                <a:spcPts val="300"/>
              </a:spcAft>
              <a:buFont typeface="Courier New" panose="02070309020205020404" pitchFamily="49" charset="0"/>
              <a:buChar char="o"/>
              <a:defRPr/>
            </a:pPr>
            <a:r>
              <a:rPr lang="en-US" sz="1800" dirty="0" smtClean="0">
                <a:latin typeface="Calibri" pitchFamily="34" charset="0"/>
              </a:rPr>
              <a:t>For O3, states prepare an exceptional event demonstration for review by EPA. </a:t>
            </a:r>
            <a:endParaRPr lang="en-US" sz="1800" dirty="0">
              <a:latin typeface="Calibri" pitchFamily="34" charset="0"/>
            </a:endParaRPr>
          </a:p>
          <a:p>
            <a:pPr marL="800100" lvl="1" indent="-342900">
              <a:spcAft>
                <a:spcPts val="300"/>
              </a:spcAft>
              <a:buFont typeface="Courier New" panose="02070309020205020404" pitchFamily="49" charset="0"/>
              <a:buChar char="o"/>
              <a:defRPr/>
            </a:pPr>
            <a:r>
              <a:rPr lang="en-US" sz="1800" dirty="0" smtClean="0">
                <a:latin typeface="Calibri" pitchFamily="34" charset="0"/>
              </a:rPr>
              <a:t>For regional haze, data analysis methods are used to estimate the natural haze level on each day. </a:t>
            </a:r>
            <a:endParaRPr lang="en-US" sz="1800" dirty="0">
              <a:latin typeface="Calibri" pitchFamily="34" charset="0"/>
            </a:endParaRPr>
          </a:p>
        </p:txBody>
      </p:sp>
    </p:spTree>
    <p:extLst>
      <p:ext uri="{BB962C8B-B14F-4D97-AF65-F5344CB8AC3E}">
        <p14:creationId xmlns:p14="http://schemas.microsoft.com/office/powerpoint/2010/main" val="1398622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p:cNvPicPr>
            <a:picLocks noChangeAspect="1"/>
          </p:cNvPicPr>
          <p:nvPr/>
        </p:nvPicPr>
        <p:blipFill>
          <a:blip r:embed="rId3">
            <a:clrChange>
              <a:clrFrom>
                <a:srgbClr val="FFFFFF"/>
              </a:clrFrom>
              <a:clrTo>
                <a:srgbClr val="FFFFFF">
                  <a:alpha val="0"/>
                </a:srgbClr>
              </a:clrTo>
            </a:clrChange>
          </a:blip>
          <a:stretch>
            <a:fillRect/>
          </a:stretch>
        </p:blipFill>
        <p:spPr>
          <a:xfrm>
            <a:off x="4724400" y="3574515"/>
            <a:ext cx="4312920" cy="3124200"/>
          </a:xfrm>
          <a:prstGeom prst="rect">
            <a:avLst/>
          </a:prstGeom>
        </p:spPr>
      </p:pic>
      <p:sp>
        <p:nvSpPr>
          <p:cNvPr id="2" name="Title 1"/>
          <p:cNvSpPr txBox="1">
            <a:spLocks/>
          </p:cNvSpPr>
          <p:nvPr/>
        </p:nvSpPr>
        <p:spPr>
          <a:xfrm>
            <a:off x="0" y="0"/>
            <a:ext cx="7886700" cy="80304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rPr>
              <a:t>Ozone Exceptional Event Complexity</a:t>
            </a:r>
            <a:endParaRPr lang="en-US" sz="3200" b="1" dirty="0">
              <a:solidFill>
                <a:schemeClr val="bg1"/>
              </a:solidFill>
            </a:endParaRPr>
          </a:p>
        </p:txBody>
      </p:sp>
      <p:sp>
        <p:nvSpPr>
          <p:cNvPr id="3" name="Content Placeholder 6"/>
          <p:cNvSpPr txBox="1">
            <a:spLocks/>
          </p:cNvSpPr>
          <p:nvPr/>
        </p:nvSpPr>
        <p:spPr>
          <a:xfrm>
            <a:off x="381000" y="1165580"/>
            <a:ext cx="7706053" cy="20348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Denver O</a:t>
            </a:r>
            <a:r>
              <a:rPr lang="en-US" sz="2000" baseline="-25000" dirty="0" smtClean="0"/>
              <a:t>3</a:t>
            </a:r>
            <a:r>
              <a:rPr lang="en-US" sz="2000" dirty="0" smtClean="0"/>
              <a:t>, June 23, 2015: 91 ppb (hourly 122 ppb).</a:t>
            </a:r>
          </a:p>
          <a:p>
            <a:r>
              <a:rPr lang="en-US" sz="2000" dirty="0" smtClean="0"/>
              <a:t>Smoke from California Fires north and Arizona fires south of Denver.</a:t>
            </a:r>
          </a:p>
          <a:p>
            <a:r>
              <a:rPr lang="en-US" sz="2000" dirty="0" smtClean="0"/>
              <a:t>Urban 8-hour O</a:t>
            </a:r>
            <a:r>
              <a:rPr lang="en-US" sz="2000" baseline="-25000" dirty="0" smtClean="0"/>
              <a:t>3 </a:t>
            </a:r>
            <a:r>
              <a:rPr lang="en-US" sz="2000" dirty="0" smtClean="0"/>
              <a:t>at 91 ppb was 35 ppb higher than the highest rural site in Colorado, at 56 ppb.</a:t>
            </a:r>
          </a:p>
          <a:p>
            <a:r>
              <a:rPr lang="en-US" sz="2000" dirty="0" smtClean="0"/>
              <a:t>Smoke impact, if any, is ambiguous.</a:t>
            </a:r>
          </a:p>
        </p:txBody>
      </p:sp>
      <p:sp>
        <p:nvSpPr>
          <p:cNvPr id="4" name="Slide Number Placeholder 3"/>
          <p:cNvSpPr>
            <a:spLocks noGrp="1"/>
          </p:cNvSpPr>
          <p:nvPr>
            <p:ph type="sldNum" sz="quarter" idx="12"/>
          </p:nvPr>
        </p:nvSpPr>
        <p:spPr>
          <a:xfrm>
            <a:off x="6934200" y="6477000"/>
            <a:ext cx="2057400" cy="365125"/>
          </a:xfrm>
        </p:spPr>
        <p:txBody>
          <a:bodyPr/>
          <a:lstStyle/>
          <a:p>
            <a:r>
              <a:rPr lang="en-US" dirty="0"/>
              <a:t>5</a:t>
            </a:r>
          </a:p>
        </p:txBody>
      </p:sp>
      <p:pic>
        <p:nvPicPr>
          <p:cNvPr id="5" name="Picture 4"/>
          <p:cNvPicPr>
            <a:picLocks noChangeAspect="1"/>
          </p:cNvPicPr>
          <p:nvPr/>
        </p:nvPicPr>
        <p:blipFill>
          <a:blip r:embed="rId4"/>
          <a:stretch>
            <a:fillRect/>
          </a:stretch>
        </p:blipFill>
        <p:spPr>
          <a:xfrm>
            <a:off x="18263" y="3608119"/>
            <a:ext cx="4275372" cy="2956517"/>
          </a:xfrm>
          <a:prstGeom prst="rect">
            <a:avLst/>
          </a:prstGeom>
        </p:spPr>
      </p:pic>
      <p:sp>
        <p:nvSpPr>
          <p:cNvPr id="6" name="TextBox 5"/>
          <p:cNvSpPr txBox="1"/>
          <p:nvPr/>
        </p:nvSpPr>
        <p:spPr>
          <a:xfrm>
            <a:off x="53705" y="3122463"/>
            <a:ext cx="3078279" cy="369332"/>
          </a:xfrm>
          <a:prstGeom prst="rect">
            <a:avLst/>
          </a:prstGeom>
          <a:noFill/>
        </p:spPr>
        <p:txBody>
          <a:bodyPr wrap="none" rtlCol="0">
            <a:spAutoFit/>
          </a:bodyPr>
          <a:lstStyle/>
          <a:p>
            <a:r>
              <a:rPr lang="en-US" dirty="0" smtClean="0"/>
              <a:t>Wildfire Plumes, June 23, 2015</a:t>
            </a:r>
            <a:endParaRPr lang="en-US" dirty="0"/>
          </a:p>
        </p:txBody>
      </p:sp>
      <p:sp>
        <p:nvSpPr>
          <p:cNvPr id="8" name="TextBox 7"/>
          <p:cNvSpPr txBox="1"/>
          <p:nvPr/>
        </p:nvSpPr>
        <p:spPr>
          <a:xfrm>
            <a:off x="5105400" y="3122463"/>
            <a:ext cx="3679212" cy="461665"/>
          </a:xfrm>
          <a:prstGeom prst="rect">
            <a:avLst/>
          </a:prstGeom>
          <a:noFill/>
        </p:spPr>
        <p:txBody>
          <a:bodyPr wrap="none" rtlCol="0">
            <a:spAutoFit/>
          </a:bodyPr>
          <a:lstStyle/>
          <a:p>
            <a:r>
              <a:rPr lang="en-US" dirty="0" smtClean="0"/>
              <a:t>Smoke Impacts on PM</a:t>
            </a:r>
            <a:r>
              <a:rPr lang="en-US" baseline="-25000" dirty="0" smtClean="0"/>
              <a:t>25</a:t>
            </a:r>
            <a:r>
              <a:rPr lang="en-US" dirty="0" smtClean="0"/>
              <a:t>?</a:t>
            </a:r>
            <a:endParaRPr lang="en-US" dirty="0"/>
          </a:p>
        </p:txBody>
      </p:sp>
    </p:spTree>
    <p:extLst>
      <p:ext uri="{BB962C8B-B14F-4D97-AF65-F5344CB8AC3E}">
        <p14:creationId xmlns:p14="http://schemas.microsoft.com/office/powerpoint/2010/main" val="3701386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92875"/>
            <a:ext cx="2057400" cy="365125"/>
          </a:xfrm>
        </p:spPr>
        <p:txBody>
          <a:bodyPr/>
          <a:lstStyle/>
          <a:p>
            <a:fld id="{B6F15528-21DE-4FAA-801E-634DDDAF4B2B}" type="slidenum">
              <a:rPr lang="en-US" smtClean="0"/>
              <a:pPr/>
              <a:t>6</a:t>
            </a:fld>
            <a:endParaRPr lang="en-US" dirty="0"/>
          </a:p>
        </p:txBody>
      </p:sp>
      <p:pic>
        <p:nvPicPr>
          <p:cNvPr id="2050" name="Picture 2" descr="http://www.colorado.gov/airquality/live_image/20150623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39456"/>
            <a:ext cx="7612912" cy="570968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762000" y="0"/>
            <a:ext cx="7886700" cy="803041"/>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rPr>
              <a:t>Denver Visibility (20-25 miles) </a:t>
            </a:r>
          </a:p>
          <a:p>
            <a:pPr algn="l"/>
            <a:r>
              <a:rPr lang="en-US" sz="3200" b="1" dirty="0" smtClean="0">
                <a:solidFill>
                  <a:schemeClr val="bg1"/>
                </a:solidFill>
              </a:rPr>
              <a:t>1:00 pm June 23, 2015</a:t>
            </a:r>
            <a:endParaRPr lang="en-US" sz="3200" b="1" dirty="0">
              <a:solidFill>
                <a:schemeClr val="bg1"/>
              </a:solidFill>
            </a:endParaRPr>
          </a:p>
        </p:txBody>
      </p:sp>
    </p:spTree>
    <p:extLst>
      <p:ext uri="{BB962C8B-B14F-4D97-AF65-F5344CB8AC3E}">
        <p14:creationId xmlns:p14="http://schemas.microsoft.com/office/powerpoint/2010/main" val="1322130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0400" y="6492875"/>
            <a:ext cx="2057400" cy="365125"/>
          </a:xfrm>
        </p:spPr>
        <p:txBody>
          <a:bodyPr/>
          <a:lstStyle/>
          <a:p>
            <a:fld id="{B6F15528-21DE-4FAA-801E-634DDDAF4B2B}" type="slidenum">
              <a:rPr lang="en-US" smtClean="0"/>
              <a:pPr/>
              <a:t>7</a:t>
            </a:fld>
            <a:endParaRPr lang="en-US" dirty="0"/>
          </a:p>
        </p:txBody>
      </p:sp>
      <p:pic>
        <p:nvPicPr>
          <p:cNvPr id="3" name="Picture 2"/>
          <p:cNvPicPr>
            <a:picLocks noChangeAspect="1" noChangeArrowheads="1"/>
          </p:cNvPicPr>
          <p:nvPr/>
        </p:nvPicPr>
        <p:blipFill>
          <a:blip r:embed="rId2" cstate="print"/>
          <a:srcRect/>
          <a:stretch>
            <a:fillRect/>
          </a:stretch>
        </p:blipFill>
        <p:spPr bwMode="auto">
          <a:xfrm>
            <a:off x="1981200" y="1143000"/>
            <a:ext cx="7077075" cy="5286375"/>
          </a:xfrm>
          <a:prstGeom prst="rect">
            <a:avLst/>
          </a:prstGeom>
          <a:noFill/>
          <a:ln w="9525">
            <a:noFill/>
            <a:miter lim="800000"/>
            <a:headEnd/>
            <a:tailEnd/>
          </a:ln>
        </p:spPr>
      </p:pic>
      <p:sp>
        <p:nvSpPr>
          <p:cNvPr id="4" name="Title 1"/>
          <p:cNvSpPr txBox="1">
            <a:spLocks/>
          </p:cNvSpPr>
          <p:nvPr/>
        </p:nvSpPr>
        <p:spPr>
          <a:xfrm>
            <a:off x="0" y="0"/>
            <a:ext cx="8991600" cy="1219200"/>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sz="3100" dirty="0" smtClean="0">
                <a:solidFill>
                  <a:schemeClr val="bg1"/>
                </a:solidFill>
              </a:rPr>
              <a:t>Nested 36/12/4-km Model Domains</a:t>
            </a:r>
            <a:endParaRPr lang="en-US" sz="2800" dirty="0">
              <a:solidFill>
                <a:schemeClr val="bg1"/>
              </a:solidFill>
            </a:endParaRPr>
          </a:p>
        </p:txBody>
      </p:sp>
      <p:sp>
        <p:nvSpPr>
          <p:cNvPr id="5" name="TextBox 4"/>
          <p:cNvSpPr txBox="1"/>
          <p:nvPr/>
        </p:nvSpPr>
        <p:spPr>
          <a:xfrm>
            <a:off x="76200" y="1632496"/>
            <a:ext cx="2057400" cy="5155257"/>
          </a:xfrm>
          <a:prstGeom prst="rect">
            <a:avLst/>
          </a:prstGeom>
          <a:noFill/>
        </p:spPr>
        <p:txBody>
          <a:bodyPr wrap="square" rtlCol="0">
            <a:spAutoFit/>
          </a:bodyPr>
          <a:lstStyle/>
          <a:p>
            <a:r>
              <a:rPr lang="en-US" sz="2000" dirty="0" smtClean="0"/>
              <a:t>WRF and CMAQ </a:t>
            </a:r>
            <a:r>
              <a:rPr lang="en-US" sz="2000" dirty="0"/>
              <a:t>or CAMx </a:t>
            </a:r>
            <a:endParaRPr lang="en-US" sz="2000" dirty="0" smtClean="0"/>
          </a:p>
          <a:p>
            <a:endParaRPr lang="en-US" sz="2000" dirty="0"/>
          </a:p>
          <a:p>
            <a:r>
              <a:rPr lang="en-US" sz="2000" dirty="0" smtClean="0"/>
              <a:t>Vertical </a:t>
            </a:r>
            <a:r>
              <a:rPr lang="en-US" sz="2000" dirty="0"/>
              <a:t>Grid: </a:t>
            </a:r>
          </a:p>
          <a:p>
            <a:pPr>
              <a:spcBef>
                <a:spcPts val="600"/>
              </a:spcBef>
            </a:pPr>
            <a:r>
              <a:rPr lang="en-US" sz="1600" dirty="0"/>
              <a:t>Typically 20 to 40 layers from the surface up to the lower stratosphere at 50 </a:t>
            </a:r>
            <a:r>
              <a:rPr lang="en-US" sz="1600" dirty="0" err="1"/>
              <a:t>mb</a:t>
            </a:r>
            <a:r>
              <a:rPr lang="en-US" sz="1600" dirty="0" smtClean="0"/>
              <a:t>.</a:t>
            </a:r>
          </a:p>
          <a:p>
            <a:pPr>
              <a:spcBef>
                <a:spcPts val="600"/>
              </a:spcBef>
            </a:pPr>
            <a:endParaRPr lang="en-US" sz="1600" dirty="0"/>
          </a:p>
          <a:p>
            <a:r>
              <a:rPr lang="en-US" sz="2000" dirty="0" smtClean="0"/>
              <a:t>Lateral BC from Global Models:</a:t>
            </a:r>
          </a:p>
          <a:p>
            <a:pPr>
              <a:spcBef>
                <a:spcPts val="600"/>
              </a:spcBef>
            </a:pPr>
            <a:r>
              <a:rPr lang="en-US" sz="1600" dirty="0" smtClean="0"/>
              <a:t>MOZART</a:t>
            </a:r>
          </a:p>
          <a:p>
            <a:r>
              <a:rPr lang="en-US" sz="1600" dirty="0" smtClean="0"/>
              <a:t>GEOS-Chem</a:t>
            </a:r>
          </a:p>
          <a:p>
            <a:r>
              <a:rPr lang="en-US" sz="1600" dirty="0" smtClean="0"/>
              <a:t>AM3</a:t>
            </a:r>
          </a:p>
          <a:p>
            <a:r>
              <a:rPr lang="en-US" sz="1600" dirty="0" smtClean="0"/>
              <a:t>RAQMS</a:t>
            </a:r>
          </a:p>
          <a:p>
            <a:endParaRPr lang="en-US" sz="1600" dirty="0"/>
          </a:p>
          <a:p>
            <a:endParaRPr lang="en-US" sz="1800" dirty="0" smtClean="0"/>
          </a:p>
        </p:txBody>
      </p:sp>
    </p:spTree>
    <p:extLst>
      <p:ext uri="{BB962C8B-B14F-4D97-AF65-F5344CB8AC3E}">
        <p14:creationId xmlns:p14="http://schemas.microsoft.com/office/powerpoint/2010/main" val="2355392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09600" y="1600200"/>
            <a:ext cx="8001000" cy="4800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Photochemical models often over estimate ozone in wild fire plumes:</a:t>
            </a:r>
          </a:p>
          <a:p>
            <a:pPr lvl="1"/>
            <a:r>
              <a:rPr lang="en-US" sz="1600" dirty="0" smtClean="0"/>
              <a:t>CMAQ simulations for the June 2011 Wallow Wildfire in eastern AZ consistently over predict O3 when the model fire plume overlaps with monitors.</a:t>
            </a:r>
          </a:p>
          <a:p>
            <a:pPr lvl="1"/>
            <a:r>
              <a:rPr lang="en-US" sz="1600" dirty="0" smtClean="0"/>
              <a:t>CMAQ also predicts very high concentrations of HCHO and higher aldehydes in the fire plume.</a:t>
            </a:r>
          </a:p>
          <a:p>
            <a:pPr lvl="1"/>
            <a:r>
              <a:rPr lang="en-US" sz="1600" dirty="0"/>
              <a:t>Baker et al., (2016), Contribution of regional-scale fire events to ozone and PM2.5 air quality estimated by photochemical modeling approaches, Atmospheric Environment 140 (2016) 539-554, http://</a:t>
            </a:r>
            <a:r>
              <a:rPr lang="en-US" sz="1600" dirty="0" smtClean="0"/>
              <a:t>dx.doi.org/10.1016/j.atmosenv.2016.06.032</a:t>
            </a:r>
            <a:endParaRPr lang="en-US" sz="1800" dirty="0" smtClean="0"/>
          </a:p>
          <a:p>
            <a:r>
              <a:rPr lang="en-US" sz="2000" dirty="0" smtClean="0"/>
              <a:t>However, O3 monitoring data was not available in the area of the modeled wire fire plume on many days. No aldehyde data available.</a:t>
            </a:r>
          </a:p>
          <a:p>
            <a:r>
              <a:rPr lang="en-US" sz="2000" dirty="0" smtClean="0"/>
              <a:t>Will TEMPO data be useful for evaluating model performance for wildfires for O3 and its precursors, including HCHO, in areas that lack ambient monitors?</a:t>
            </a:r>
            <a:endParaRPr lang="en-US" sz="2200" dirty="0" smtClean="0"/>
          </a:p>
          <a:p>
            <a:endParaRPr lang="en-US" sz="1800" dirty="0"/>
          </a:p>
        </p:txBody>
      </p:sp>
      <p:sp>
        <p:nvSpPr>
          <p:cNvPr id="3" name="Slide Number Placeholder 1"/>
          <p:cNvSpPr>
            <a:spLocks noGrp="1"/>
          </p:cNvSpPr>
          <p:nvPr>
            <p:ph type="sldNum" sz="quarter" idx="12"/>
          </p:nvPr>
        </p:nvSpPr>
        <p:spPr>
          <a:xfrm>
            <a:off x="6457950" y="6492875"/>
            <a:ext cx="2057400" cy="365125"/>
          </a:xfrm>
        </p:spPr>
        <p:txBody>
          <a:bodyPr/>
          <a:lstStyle/>
          <a:p>
            <a:fld id="{F8A2D2C1-F073-4441-A904-1906212E14C4}" type="slidenum">
              <a:rPr lang="en-US" smtClean="0"/>
              <a:t>8</a:t>
            </a:fld>
            <a:endParaRPr lang="en-US" dirty="0"/>
          </a:p>
        </p:txBody>
      </p:sp>
      <p:sp>
        <p:nvSpPr>
          <p:cNvPr id="4" name="Title 1"/>
          <p:cNvSpPr txBox="1">
            <a:spLocks/>
          </p:cNvSpPr>
          <p:nvPr/>
        </p:nvSpPr>
        <p:spPr>
          <a:xfrm>
            <a:off x="21265" y="0"/>
            <a:ext cx="7968698" cy="9194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en-US" sz="2800" b="1" dirty="0" smtClean="0">
                <a:solidFill>
                  <a:schemeClr val="bg1"/>
                </a:solidFill>
              </a:rPr>
              <a:t>CMAQ simulations for the </a:t>
            </a:r>
          </a:p>
          <a:p>
            <a:pPr>
              <a:lnSpc>
                <a:spcPct val="120000"/>
              </a:lnSpc>
            </a:pPr>
            <a:r>
              <a:rPr lang="en-US" altLang="en-US" sz="2800" b="1" dirty="0" smtClean="0">
                <a:solidFill>
                  <a:schemeClr val="bg1"/>
                </a:solidFill>
              </a:rPr>
              <a:t>Wallow Fire, Arizona June 2011</a:t>
            </a:r>
          </a:p>
        </p:txBody>
      </p:sp>
    </p:spTree>
    <p:extLst>
      <p:ext uri="{BB962C8B-B14F-4D97-AF65-F5344CB8AC3E}">
        <p14:creationId xmlns:p14="http://schemas.microsoft.com/office/powerpoint/2010/main" val="1712119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678712"/>
            <a:ext cx="8229600" cy="6172200"/>
          </a:xfrm>
          <a:prstGeom prst="rect">
            <a:avLst/>
          </a:prstGeom>
        </p:spPr>
      </p:pic>
      <p:sp>
        <p:nvSpPr>
          <p:cNvPr id="3" name="TextBox 2"/>
          <p:cNvSpPr txBox="1"/>
          <p:nvPr/>
        </p:nvSpPr>
        <p:spPr>
          <a:xfrm>
            <a:off x="26581" y="76200"/>
            <a:ext cx="7162800" cy="609600"/>
          </a:xfrm>
          <a:prstGeom prst="rect">
            <a:avLst/>
          </a:prstGeom>
          <a:noFill/>
        </p:spPr>
        <p:txBody>
          <a:bodyPr wrap="square" rtlCol="0">
            <a:noAutofit/>
          </a:bodyPr>
          <a:lstStyle/>
          <a:p>
            <a:r>
              <a:rPr lang="en-US" sz="2400" dirty="0" smtClean="0">
                <a:solidFill>
                  <a:schemeClr val="bg1"/>
                </a:solidFill>
              </a:rPr>
              <a:t>Wallow Fire, Ozone in Layer 1,  </a:t>
            </a:r>
            <a:r>
              <a:rPr lang="en-US" sz="2400" dirty="0">
                <a:solidFill>
                  <a:schemeClr val="bg1"/>
                </a:solidFill>
              </a:rPr>
              <a:t>5 PM </a:t>
            </a:r>
            <a:r>
              <a:rPr lang="en-US" sz="2400" dirty="0" smtClean="0">
                <a:solidFill>
                  <a:schemeClr val="bg1"/>
                </a:solidFill>
              </a:rPr>
              <a:t>MDT, </a:t>
            </a:r>
            <a:r>
              <a:rPr lang="en-US" sz="2400" dirty="0">
                <a:solidFill>
                  <a:schemeClr val="bg1"/>
                </a:solidFill>
              </a:rPr>
              <a:t>June </a:t>
            </a:r>
            <a:r>
              <a:rPr lang="en-US" sz="2400" dirty="0" smtClean="0">
                <a:solidFill>
                  <a:schemeClr val="bg1"/>
                </a:solidFill>
              </a:rPr>
              <a:t>4</a:t>
            </a:r>
            <a:endParaRPr lang="en-US" sz="2400" dirty="0">
              <a:solidFill>
                <a:schemeClr val="bg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685800"/>
            <a:ext cx="2555875" cy="2190750"/>
          </a:xfrm>
          <a:prstGeom prst="rect">
            <a:avLst/>
          </a:prstGeom>
        </p:spPr>
      </p:pic>
    </p:spTree>
    <p:extLst>
      <p:ext uri="{BB962C8B-B14F-4D97-AF65-F5344CB8AC3E}">
        <p14:creationId xmlns:p14="http://schemas.microsoft.com/office/powerpoint/2010/main" val="4084349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4C71015-E118-4403-9059-AEA56519A133}">
  <ds:schemaRefs>
    <ds:schemaRef ds:uri="ESRI.ArcGIS.Mapping.OfficeIntegration.PowerPointInfo"/>
  </ds:schemaRefs>
</ds:datastoreItem>
</file>

<file path=customXml/itemProps10.xml><?xml version="1.0" encoding="utf-8"?>
<ds:datastoreItem xmlns:ds="http://schemas.openxmlformats.org/officeDocument/2006/customXml" ds:itemID="{E4251164-FB04-4C72-910B-4F8BAE273ABE}">
  <ds:schemaRefs>
    <ds:schemaRef ds:uri="ESRI.ArcGIS.Mapping.OfficeIntegration.PowerPointInfo"/>
  </ds:schemaRefs>
</ds:datastoreItem>
</file>

<file path=customXml/itemProps11.xml><?xml version="1.0" encoding="utf-8"?>
<ds:datastoreItem xmlns:ds="http://schemas.openxmlformats.org/officeDocument/2006/customXml" ds:itemID="{7349C238-072E-4AB9-98B5-2C8D1AF98968}">
  <ds:schemaRefs>
    <ds:schemaRef ds:uri="ESRI.ArcGIS.Mapping.OfficeIntegration.PowerPointInfo"/>
  </ds:schemaRefs>
</ds:datastoreItem>
</file>

<file path=customXml/itemProps12.xml><?xml version="1.0" encoding="utf-8"?>
<ds:datastoreItem xmlns:ds="http://schemas.openxmlformats.org/officeDocument/2006/customXml" ds:itemID="{60B89843-F0BC-4E82-9E36-0CE79F911B42}">
  <ds:schemaRefs>
    <ds:schemaRef ds:uri="ESRI.ArcGIS.Mapping.OfficeIntegration.PowerPointInfo"/>
  </ds:schemaRefs>
</ds:datastoreItem>
</file>

<file path=customXml/itemProps13.xml><?xml version="1.0" encoding="utf-8"?>
<ds:datastoreItem xmlns:ds="http://schemas.openxmlformats.org/officeDocument/2006/customXml" ds:itemID="{BD333BA1-0306-4353-A6BC-B7D77F8956DA}">
  <ds:schemaRefs>
    <ds:schemaRef ds:uri="ESRI.ArcGIS.Mapping.OfficeIntegration.PowerPointInfo"/>
  </ds:schemaRefs>
</ds:datastoreItem>
</file>

<file path=customXml/itemProps2.xml><?xml version="1.0" encoding="utf-8"?>
<ds:datastoreItem xmlns:ds="http://schemas.openxmlformats.org/officeDocument/2006/customXml" ds:itemID="{44770B4D-4A0C-407F-BF4E-666EC58A199A}">
  <ds:schemaRefs>
    <ds:schemaRef ds:uri="ESRI.ArcGIS.Mapping.OfficeIntegration.PowerPointInfo"/>
  </ds:schemaRefs>
</ds:datastoreItem>
</file>

<file path=customXml/itemProps3.xml><?xml version="1.0" encoding="utf-8"?>
<ds:datastoreItem xmlns:ds="http://schemas.openxmlformats.org/officeDocument/2006/customXml" ds:itemID="{7DDE656D-C10C-4E9C-BE9E-DFF4DD73F24F}">
  <ds:schemaRefs>
    <ds:schemaRef ds:uri="ESRI.ArcGIS.Mapping.OfficeIntegration.PowerPointInfo"/>
  </ds:schemaRefs>
</ds:datastoreItem>
</file>

<file path=customXml/itemProps4.xml><?xml version="1.0" encoding="utf-8"?>
<ds:datastoreItem xmlns:ds="http://schemas.openxmlformats.org/officeDocument/2006/customXml" ds:itemID="{945F312D-5C85-4483-BB2A-1A3633E48814}">
  <ds:schemaRefs>
    <ds:schemaRef ds:uri="ESRI.ArcGIS.Mapping.OfficeIntegration.PowerPointInfo"/>
  </ds:schemaRefs>
</ds:datastoreItem>
</file>

<file path=customXml/itemProps5.xml><?xml version="1.0" encoding="utf-8"?>
<ds:datastoreItem xmlns:ds="http://schemas.openxmlformats.org/officeDocument/2006/customXml" ds:itemID="{07C5602E-A7E0-461C-A05A-97D099698FF1}">
  <ds:schemaRefs>
    <ds:schemaRef ds:uri="ESRI.ArcGIS.Mapping.OfficeIntegration.PowerPointInfo"/>
  </ds:schemaRefs>
</ds:datastoreItem>
</file>

<file path=customXml/itemProps6.xml><?xml version="1.0" encoding="utf-8"?>
<ds:datastoreItem xmlns:ds="http://schemas.openxmlformats.org/officeDocument/2006/customXml" ds:itemID="{7BA6B68E-6D4B-4C2C-A98C-64333371F413}">
  <ds:schemaRefs>
    <ds:schemaRef ds:uri="ESRI.ArcGIS.Mapping.OfficeIntegration.PowerPointInfo"/>
  </ds:schemaRefs>
</ds:datastoreItem>
</file>

<file path=customXml/itemProps7.xml><?xml version="1.0" encoding="utf-8"?>
<ds:datastoreItem xmlns:ds="http://schemas.openxmlformats.org/officeDocument/2006/customXml" ds:itemID="{7C2E0F42-A27D-4581-97C8-10940D8644FB}">
  <ds:schemaRefs>
    <ds:schemaRef ds:uri="ESRI.ArcGIS.Mapping.OfficeIntegration.PowerPointInfo"/>
  </ds:schemaRefs>
</ds:datastoreItem>
</file>

<file path=customXml/itemProps8.xml><?xml version="1.0" encoding="utf-8"?>
<ds:datastoreItem xmlns:ds="http://schemas.openxmlformats.org/officeDocument/2006/customXml" ds:itemID="{1D45C5A5-C99C-43C3-96A8-8E3793092A63}">
  <ds:schemaRefs>
    <ds:schemaRef ds:uri="ESRI.ArcGIS.Mapping.OfficeIntegration.PowerPointInfo"/>
  </ds:schemaRefs>
</ds:datastoreItem>
</file>

<file path=customXml/itemProps9.xml><?xml version="1.0" encoding="utf-8"?>
<ds:datastoreItem xmlns:ds="http://schemas.openxmlformats.org/officeDocument/2006/customXml" ds:itemID="{0D91744C-CC7D-44AA-B1EA-37A84EA78DB1}">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9545</TotalTime>
  <Words>1477</Words>
  <Application>Microsoft Office PowerPoint</Application>
  <PresentationFormat>On-screen Show (4:3)</PresentationFormat>
  <Paragraphs>139</Paragraphs>
  <Slides>17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ＭＳ Ｐゴシック</vt:lpstr>
      <vt:lpstr>Arial</vt:lpstr>
      <vt:lpstr>Calibri</vt:lpstr>
      <vt:lpstr>Calibri Light</vt:lpstr>
      <vt:lpstr>Courier New</vt:lpstr>
      <vt:lpstr>Office Theme</vt:lpstr>
      <vt:lpstr>Data Needs for Model Evaluation for Ozone and Regional Haze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Ozone SIP Modeling</vt:lpstr>
      <vt:lpstr>PowerPoint Presentation</vt:lpstr>
      <vt:lpstr>PowerPoint Presentation</vt:lpstr>
      <vt:lpstr>PowerPoint Presentation</vt:lpstr>
      <vt:lpstr>PowerPoint Presentation</vt:lpstr>
      <vt:lpstr>PowerPoint Presentation</vt:lpstr>
      <vt:lpstr>PowerPoint Presentation</vt:lpstr>
    </vt:vector>
  </TitlesOfParts>
  <Company>Office 2004 Test Drive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Gail Tonnesen</cp:lastModifiedBy>
  <cp:revision>706</cp:revision>
  <cp:lastPrinted>2012-10-10T02:37:55Z</cp:lastPrinted>
  <dcterms:created xsi:type="dcterms:W3CDTF">2011-02-09T16:00:48Z</dcterms:created>
  <dcterms:modified xsi:type="dcterms:W3CDTF">2016-07-12T02:04:08Z</dcterms:modified>
</cp:coreProperties>
</file>