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60" r:id="rId2"/>
    <p:sldId id="378" r:id="rId3"/>
    <p:sldId id="352" r:id="rId4"/>
    <p:sldId id="379" r:id="rId5"/>
    <p:sldId id="380" r:id="rId6"/>
    <p:sldId id="382" r:id="rId7"/>
    <p:sldId id="381" r:id="rId8"/>
    <p:sldId id="383" r:id="rId9"/>
    <p:sldId id="386" r:id="rId10"/>
    <p:sldId id="385" r:id="rId11"/>
    <p:sldId id="384" r:id="rId12"/>
    <p:sldId id="387" r:id="rId13"/>
    <p:sldId id="353" r:id="rId14"/>
    <p:sldId id="34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75" autoAdjust="0"/>
    <p:restoredTop sz="94561" autoAdjust="0"/>
  </p:normalViewPr>
  <p:slideViewPr>
    <p:cSldViewPr>
      <p:cViewPr varScale="1">
        <p:scale>
          <a:sx n="102" d="100"/>
          <a:sy n="102" d="100"/>
        </p:scale>
        <p:origin x="-11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DC63-5220-4D44-BB95-1971E560EE91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68C90-F160-400A-9168-041FF0882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2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where </a:t>
            </a:r>
            <a:r>
              <a:rPr lang="en-US" sz="1200" dirty="0" err="1" smtClean="0"/>
              <a:t>c</a:t>
            </a:r>
            <a:r>
              <a:rPr lang="en-US" sz="1200" baseline="30000" dirty="0" err="1" smtClean="0"/>
              <a:t>o</a:t>
            </a:r>
            <a:r>
              <a:rPr lang="en-US" sz="1200" baseline="-25000" dirty="0" err="1" smtClean="0"/>
              <a:t>nm</a:t>
            </a:r>
            <a:r>
              <a:rPr lang="en-US" sz="1200" dirty="0" smtClean="0"/>
              <a:t>  is the </a:t>
            </a:r>
            <a:r>
              <a:rPr lang="en-US" sz="1200" i="1" dirty="0" smtClean="0"/>
              <a:t>m-</a:t>
            </a:r>
            <a:r>
              <a:rPr lang="en-US" sz="1200" i="1" dirty="0" err="1" smtClean="0"/>
              <a:t>th</a:t>
            </a:r>
            <a:r>
              <a:rPr lang="en-US" sz="1200" dirty="0" smtClean="0"/>
              <a:t> observed concentration or mass loading at time period </a:t>
            </a:r>
            <a:r>
              <a:rPr lang="en-US" sz="1200" i="1" dirty="0" smtClean="0"/>
              <a:t>n</a:t>
            </a:r>
            <a:r>
              <a:rPr lang="en-US" sz="1200" dirty="0" smtClean="0"/>
              <a:t> and </a:t>
            </a:r>
            <a:r>
              <a:rPr lang="en-US" sz="1200" dirty="0" err="1" smtClean="0"/>
              <a:t>c</a:t>
            </a:r>
            <a:r>
              <a:rPr lang="en-US" sz="1200" baseline="30000" dirty="0" err="1" smtClean="0"/>
              <a:t>h</a:t>
            </a:r>
            <a:r>
              <a:rPr lang="en-US" sz="1200" baseline="-25000" dirty="0" err="1" smtClean="0"/>
              <a:t>nm</a:t>
            </a:r>
            <a:r>
              <a:rPr lang="en-US" sz="1200" dirty="0" smtClean="0"/>
              <a:t> is the HYSPLIT counterpart. As shown in Equation (1), a background term is included to measure the deviation of the emission estimation from its first guess </a:t>
            </a:r>
            <a:r>
              <a:rPr lang="en-US" sz="1200" i="1" dirty="0" err="1" smtClean="0"/>
              <a:t>q</a:t>
            </a:r>
            <a:r>
              <a:rPr lang="en-US" sz="1200" i="1" baseline="30000" dirty="0" err="1" smtClean="0"/>
              <a:t>b</a:t>
            </a:r>
            <a:r>
              <a:rPr lang="en-US" sz="1200" i="1" baseline="-25000" dirty="0" err="1" smtClean="0"/>
              <a:t>ikt</a:t>
            </a:r>
            <a:r>
              <a:rPr lang="en-US" sz="1200" dirty="0" smtClean="0"/>
              <a:t>. The background terms ensures that the problem is well-posed even when there are not enough observations available in certain circumstances.  The background error variances </a:t>
            </a:r>
            <a:r>
              <a:rPr lang="en-US" sz="1200" i="1" dirty="0" smtClean="0"/>
              <a:t>σ</a:t>
            </a:r>
            <a:r>
              <a:rPr lang="en-US" sz="1200" i="1" baseline="30000" dirty="0" smtClean="0"/>
              <a:t>2</a:t>
            </a:r>
            <a:r>
              <a:rPr lang="en-US" sz="1200" i="1" baseline="-25000" dirty="0" smtClean="0"/>
              <a:t>ikt</a:t>
            </a:r>
            <a:r>
              <a:rPr lang="en-US" sz="1200" dirty="0" smtClean="0"/>
              <a:t>  measure the uncertainties of </a:t>
            </a:r>
            <a:r>
              <a:rPr lang="en-US" sz="1200" i="1" dirty="0" err="1" smtClean="0"/>
              <a:t>q</a:t>
            </a:r>
            <a:r>
              <a:rPr lang="en-US" sz="1200" i="1" baseline="30000" dirty="0" err="1" smtClean="0"/>
              <a:t>b</a:t>
            </a:r>
            <a:r>
              <a:rPr lang="en-US" sz="1200" i="1" baseline="-25000" dirty="0" err="1" smtClean="0"/>
              <a:t>ikt</a:t>
            </a:r>
            <a:r>
              <a:rPr lang="en-US" sz="1200" dirty="0" smtClean="0"/>
              <a:t>.  The observational error variances </a:t>
            </a:r>
            <a:r>
              <a:rPr lang="en-US" sz="1200" i="1" dirty="0" smtClean="0"/>
              <a:t>ε</a:t>
            </a:r>
            <a:r>
              <a:rPr lang="en-US" sz="1200" i="1" baseline="30000" dirty="0" smtClean="0"/>
              <a:t>2</a:t>
            </a:r>
            <a:r>
              <a:rPr lang="en-US" sz="1200" i="1" baseline="-25000" dirty="0" smtClean="0"/>
              <a:t>nm</a:t>
            </a:r>
            <a:r>
              <a:rPr lang="en-US" sz="1200" dirty="0" smtClean="0"/>
              <a:t>  represent the uncertainties from both the model and observations as well as the representative errors. </a:t>
            </a:r>
            <a:r>
              <a:rPr lang="en-US" sz="1200" i="1" dirty="0" err="1" smtClean="0"/>
              <a:t>F</a:t>
            </a:r>
            <a:r>
              <a:rPr lang="en-US" sz="1200" i="1" baseline="-25000" dirty="0" err="1" smtClean="0"/>
              <a:t>other</a:t>
            </a:r>
            <a:r>
              <a:rPr lang="en-US" sz="1200" i="1" dirty="0" smtClean="0"/>
              <a:t> </a:t>
            </a:r>
            <a:r>
              <a:rPr lang="en-US" sz="1200" dirty="0" smtClean="0"/>
              <a:t>refers to the other regularization terms that can be included in the cost function.  The optimization problem can be solved using many minimization tools, such as L-BFGS-B package, to get the final optimal emission estimates.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8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Volcanic ash release results  with different background error estimations</a:t>
            </a:r>
          </a:p>
          <a:p>
            <a:r>
              <a:rPr lang="en-US" dirty="0" smtClean="0"/>
              <a:t>(Top: $\sigma_{</a:t>
            </a:r>
            <a:r>
              <a:rPr lang="en-US" dirty="0" err="1" smtClean="0"/>
              <a:t>ij</a:t>
            </a:r>
            <a:r>
              <a:rPr lang="en-US" dirty="0" smtClean="0"/>
              <a:t>} \</a:t>
            </a:r>
            <a:r>
              <a:rPr lang="en-US" dirty="0" err="1" smtClean="0"/>
              <a:t>approx</a:t>
            </a:r>
            <a:r>
              <a:rPr lang="en-US" dirty="0" smtClean="0"/>
              <a:t> 2.8\times 10^{3}$ kg/s; Bottom: $\sigma_{</a:t>
            </a:r>
            <a:r>
              <a:rPr lang="en-US" dirty="0" err="1" smtClean="0"/>
              <a:t>ij</a:t>
            </a:r>
            <a:r>
              <a:rPr lang="en-US" dirty="0" smtClean="0"/>
              <a:t>} \</a:t>
            </a:r>
            <a:r>
              <a:rPr lang="en-US" dirty="0" err="1" smtClean="0"/>
              <a:t>approx</a:t>
            </a:r>
            <a:r>
              <a:rPr lang="en-US" dirty="0" smtClean="0"/>
              <a:t> 2.8\times 10^{7}$ kg/s).</a:t>
            </a:r>
          </a:p>
          <a:p>
            <a:r>
              <a:rPr lang="en-US" dirty="0" smtClean="0"/>
              <a:t>%$\sigma_{</a:t>
            </a:r>
            <a:r>
              <a:rPr lang="en-US" dirty="0" err="1" smtClean="0"/>
              <a:t>ij</a:t>
            </a:r>
            <a:r>
              <a:rPr lang="en-US" dirty="0" smtClean="0"/>
              <a:t>}$ are presumed as $ 2.8\times 10^{3}$ for the top and $2.8\times 10^{7}$, kg/s, respectively.</a:t>
            </a:r>
          </a:p>
          <a:p>
            <a:r>
              <a:rPr lang="en-US" dirty="0" smtClean="0"/>
              <a:t>%From the top to bottom the $\sigma_{</a:t>
            </a:r>
            <a:r>
              <a:rPr lang="en-US" dirty="0" err="1" smtClean="0"/>
              <a:t>ij</a:t>
            </a:r>
            <a:r>
              <a:rPr lang="en-US" dirty="0" smtClean="0"/>
              <a:t>}$ are presumed as $ 2.8\times 10^{3}$,</a:t>
            </a:r>
          </a:p>
          <a:p>
            <a:r>
              <a:rPr lang="en-US" dirty="0" smtClean="0"/>
              <a:t>%$2.8\times 10^{5}$, $2.8\times 10^{7}$, kg/s, respectively.</a:t>
            </a:r>
          </a:p>
          <a:p>
            <a:r>
              <a:rPr lang="en-US" dirty="0" smtClean="0"/>
              <a:t>The TCMs for the emission inverse were generated using HYSPLIT runs with GDAS meteorological data.</a:t>
            </a:r>
          </a:p>
          <a:p>
            <a:r>
              <a:rPr lang="en-US" dirty="0" smtClean="0"/>
              <a:t>Only ash cells of the satellite data at G1 and G2 are used in the emission inverse.</a:t>
            </a:r>
          </a:p>
          <a:p>
            <a:r>
              <a:rPr lang="en-US" dirty="0" smtClean="0"/>
              <a:t>Model counterparts are obtained by integrating from surface to plume heights at ash cells.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485B-8A43-4B08-93E1-DB7D3FDA24D2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524000"/>
            <a:ext cx="8229600" cy="438912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1D54-128B-427C-9A2A-6AE0DB2B782B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38912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FF8F-F7BF-4DEB-A7F9-0E6D4FE763E3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1384-5899-439B-8B4F-3AF06687C6BE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A7DA-6342-4CDC-B8EE-6B81135DE92D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B043-8606-4A35-B374-18178DA45BC7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8DE-2FE2-4869-815D-EF4A5A710EB2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FF8-5A8F-40E7-93DF-7C6532BB8B94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EAE-CAD7-49D0-9CF1-CAFD09982ED0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25000">
                <a:srgbClr val="33CCCC">
                  <a:tint val="66000"/>
                  <a:satMod val="160000"/>
                </a:srgbClr>
              </a:gs>
              <a:gs pos="50000">
                <a:srgbClr val="33CCCC">
                  <a:tint val="44500"/>
                  <a:satMod val="160000"/>
                </a:srgbClr>
              </a:gs>
              <a:gs pos="100000">
                <a:srgbClr val="33CC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9525" y="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2C1D54-128B-427C-9A2A-6AE0DB2B782B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7EE49B-C32B-495C-9640-ABBF50F57D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7" descr="NOA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6" name="Title Placeholder 8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458200" cy="1752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en-US" dirty="0" smtClean="0"/>
              <a:t>Chemical Data </a:t>
            </a:r>
            <a:r>
              <a:rPr kumimoji="0" lang="en-US" dirty="0" err="1" smtClean="0"/>
              <a:t>Assimition</a:t>
            </a:r>
            <a:r>
              <a:rPr kumimoji="0" lang="en-US" dirty="0" smtClean="0"/>
              <a:t> of MODIS AOD with CMAQ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  <p:sldLayoutId id="214748368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8991600" cy="2286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</a:rPr>
              <a:t>Estimating </a:t>
            </a:r>
            <a:r>
              <a:rPr lang="en-US" sz="4400" dirty="0">
                <a:solidFill>
                  <a:schemeClr val="tx1"/>
                </a:solidFill>
                <a:effectLst/>
              </a:rPr>
              <a:t>volcanic ash emissions by assimilating satellite observations with the HYSPLIT dispersion model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564" y="3962400"/>
            <a:ext cx="80010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" y="34290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9775"/>
            <a:r>
              <a:rPr lang="en-US" sz="2400" b="1" dirty="0" err="1">
                <a:solidFill>
                  <a:schemeClr val="tx2"/>
                </a:solidFill>
                <a:latin typeface="Arial Black" charset="0"/>
              </a:rPr>
              <a:t>Tianfeng</a:t>
            </a:r>
            <a:r>
              <a:rPr lang="en-US" sz="2400" b="1" dirty="0">
                <a:solidFill>
                  <a:schemeClr val="tx2"/>
                </a:solidFill>
                <a:latin typeface="Arial Black" charset="0"/>
              </a:rPr>
              <a:t> Chai</a:t>
            </a:r>
            <a:r>
              <a:rPr lang="en-US" sz="2400" b="1" baseline="30000" dirty="0">
                <a:solidFill>
                  <a:schemeClr val="tx2"/>
                </a:solidFill>
                <a:latin typeface="Arial Black" charset="0"/>
              </a:rPr>
              <a:t>1,2</a:t>
            </a:r>
            <a:r>
              <a:rPr lang="en-US" sz="2400" b="1" dirty="0">
                <a:solidFill>
                  <a:schemeClr val="tx2"/>
                </a:solidFill>
                <a:latin typeface="Arial Black" charset="0"/>
              </a:rPr>
              <a:t>, Alice Crawford</a:t>
            </a:r>
            <a:r>
              <a:rPr lang="en-US" sz="2400" b="1" baseline="30000" dirty="0">
                <a:solidFill>
                  <a:schemeClr val="tx2"/>
                </a:solidFill>
                <a:latin typeface="Arial Black" charset="0"/>
              </a:rPr>
              <a:t>1,2</a:t>
            </a:r>
            <a:r>
              <a:rPr lang="en-US" sz="2400" b="1" dirty="0">
                <a:solidFill>
                  <a:schemeClr val="tx2"/>
                </a:solidFill>
                <a:latin typeface="Arial Black" charset="0"/>
              </a:rPr>
              <a:t>, Barbara Stunder</a:t>
            </a:r>
            <a:r>
              <a:rPr lang="en-US" sz="2400" b="1" baseline="30000" dirty="0">
                <a:solidFill>
                  <a:schemeClr val="tx2"/>
                </a:solidFill>
                <a:latin typeface="Arial Black" charset="0"/>
              </a:rPr>
              <a:t>1</a:t>
            </a:r>
            <a:r>
              <a:rPr lang="en-US" sz="2400" b="1" dirty="0">
                <a:solidFill>
                  <a:schemeClr val="tx2"/>
                </a:solidFill>
                <a:latin typeface="Arial Black" charset="0"/>
              </a:rPr>
              <a:t>, Roland Draxler</a:t>
            </a:r>
            <a:r>
              <a:rPr lang="en-US" sz="2400" b="1" baseline="30000" dirty="0">
                <a:solidFill>
                  <a:schemeClr val="tx2"/>
                </a:solidFill>
                <a:latin typeface="Arial Black" charset="0"/>
              </a:rPr>
              <a:t>1</a:t>
            </a:r>
            <a:r>
              <a:rPr lang="en-US" sz="2400" b="1" dirty="0">
                <a:solidFill>
                  <a:schemeClr val="tx2"/>
                </a:solidFill>
                <a:latin typeface="Arial Black" charset="0"/>
              </a:rPr>
              <a:t>, Michael J. Pavolonis</a:t>
            </a:r>
            <a:r>
              <a:rPr lang="en-US" sz="2400" b="1" baseline="30000" dirty="0">
                <a:solidFill>
                  <a:schemeClr val="tx2"/>
                </a:solidFill>
                <a:latin typeface="Arial Black" charset="0"/>
              </a:rPr>
              <a:t>3</a:t>
            </a:r>
            <a:r>
              <a:rPr lang="en-US" sz="2400" b="1" dirty="0">
                <a:solidFill>
                  <a:schemeClr val="tx2"/>
                </a:solidFill>
                <a:latin typeface="Arial Black" charset="0"/>
              </a:rPr>
              <a:t>, Ariel Stein</a:t>
            </a:r>
            <a:r>
              <a:rPr lang="en-US" sz="2400" b="1" baseline="30000" dirty="0">
                <a:solidFill>
                  <a:schemeClr val="tx2"/>
                </a:solidFill>
                <a:latin typeface="Arial Black" charset="0"/>
              </a:rPr>
              <a:t>1</a:t>
            </a:r>
            <a:r>
              <a:rPr lang="en-US" sz="2400" b="1" dirty="0">
                <a:solidFill>
                  <a:schemeClr val="tx2"/>
                </a:solidFill>
                <a:latin typeface="Arial Black" charset="0"/>
              </a:rPr>
              <a:t> </a:t>
            </a:r>
            <a:endParaRPr lang="en-US" sz="2400" b="1" dirty="0" smtClean="0">
              <a:solidFill>
                <a:schemeClr val="tx2"/>
              </a:solidFill>
              <a:latin typeface="Arial Black" charset="0"/>
            </a:endParaRPr>
          </a:p>
          <a:p>
            <a:pPr algn="ctr" defTabSz="739775"/>
            <a:endParaRPr lang="en-US" sz="2800" b="1" dirty="0">
              <a:solidFill>
                <a:srgbClr val="004080"/>
              </a:solidFill>
              <a:latin typeface="Arial Black" charset="0"/>
            </a:endParaRPr>
          </a:p>
          <a:p>
            <a:pPr marL="742950" indent="-742950" algn="ctr" defTabSz="739775">
              <a:buFont typeface="+mj-lt"/>
              <a:buAutoNum type="arabicPeriod"/>
            </a:pPr>
            <a:r>
              <a:rPr lang="en-US" sz="1600" b="1" dirty="0">
                <a:solidFill>
                  <a:srgbClr val="004080"/>
                </a:solidFill>
                <a:latin typeface="Arial Black" pitchFamily="34" charset="0"/>
              </a:rPr>
              <a:t>NOAA Air Resources Laboratory, College Park, MD</a:t>
            </a:r>
          </a:p>
          <a:p>
            <a:pPr marL="742950" indent="-742950" algn="ctr" defTabSz="739775">
              <a:buAutoNum type="arabicPeriod"/>
            </a:pPr>
            <a:r>
              <a:rPr lang="en-US" sz="1600" b="1" dirty="0">
                <a:solidFill>
                  <a:srgbClr val="004080"/>
                </a:solidFill>
                <a:latin typeface="Arial Black" pitchFamily="34" charset="0"/>
              </a:rPr>
              <a:t>Cooperative Institute for Climate and Satellites, University of Maryland, College Park, Maryland</a:t>
            </a:r>
          </a:p>
          <a:p>
            <a:pPr marL="742950" indent="-742950" algn="ctr" defTabSz="739775">
              <a:buAutoNum type="arabicPeriod"/>
            </a:pPr>
            <a:r>
              <a:rPr lang="en-US" sz="1600" b="1" dirty="0">
                <a:solidFill>
                  <a:srgbClr val="004080"/>
                </a:solidFill>
                <a:latin typeface="Arial Black" charset="0"/>
              </a:rPr>
              <a:t>NOAA Center for Satellite Applications and Research, Madison, WI</a:t>
            </a:r>
            <a:endParaRPr lang="en-US" sz="1600" b="1" dirty="0">
              <a:solidFill>
                <a:srgbClr val="004080"/>
              </a:solidFill>
              <a:latin typeface="Arial Black" charset="0"/>
            </a:endParaRPr>
          </a:p>
        </p:txBody>
      </p:sp>
      <p:pic>
        <p:nvPicPr>
          <p:cNvPr id="1026" name="Picture 2" descr="Cooperative Institute for Climate &amp; Satellites - Mary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30" y="228600"/>
            <a:ext cx="15430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229600" cy="103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5105400" cy="80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s://upload.wikimedia.org/wikipedia/commons/c/cf/KS_Exam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02601"/>
            <a:ext cx="2762250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49674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FB: Fractional Bias;</a:t>
            </a:r>
          </a:p>
          <a:p>
            <a:endParaRPr lang="en-US" sz="2400" dirty="0"/>
          </a:p>
          <a:p>
            <a:r>
              <a:rPr lang="en-US" sz="2400" dirty="0" smtClean="0"/>
              <a:t>KSP</a:t>
            </a:r>
            <a:r>
              <a:rPr lang="en-US" sz="2400" dirty="0"/>
              <a:t>: Kolmogorov-Smirnov parameter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5867402"/>
            <a:ext cx="35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Illustration of KSP (wikipedia.org)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6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A7DA-6342-4CDC-B8EE-6B81135DE92D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8382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Inverse modeling test results – “Rank” (G2)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MA:  integrating from surface to cloud top;</a:t>
            </a:r>
          </a:p>
          <a:p>
            <a:r>
              <a:rPr lang="en-US" sz="2800" dirty="0" smtClean="0"/>
              <a:t>M0:  a single model layer where the cloud top resides;</a:t>
            </a:r>
          </a:p>
          <a:p>
            <a:r>
              <a:rPr lang="en-US" sz="2800" dirty="0" smtClean="0"/>
              <a:t>M1:  integrating over three layers centered at cloud top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952625"/>
            <a:ext cx="8096250" cy="242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65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A7DA-6342-4CDC-B8EE-6B81135DE92D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8382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Inverse modeling test results – “Rank” (G4)</a:t>
            </a:r>
          </a:p>
          <a:p>
            <a:r>
              <a:rPr lang="en-US" dirty="0" smtClean="0"/>
              <a:t>0Z on Aug.10, 2008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MA:  integrating from surface to cloud top;</a:t>
            </a:r>
          </a:p>
          <a:p>
            <a:r>
              <a:rPr lang="en-US" sz="2800" dirty="0" smtClean="0"/>
              <a:t>M0:  a single model layer where the cloud top resides;</a:t>
            </a:r>
          </a:p>
          <a:p>
            <a:r>
              <a:rPr lang="en-US" sz="2800" dirty="0" smtClean="0"/>
              <a:t>M1:  integrating over three layers centered at cloud top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" y="2072483"/>
            <a:ext cx="8124825" cy="24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4953000" cy="1066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000000"/>
                </a:solidFill>
              </a:rPr>
              <a:t>Volcanic ash s</a:t>
            </a:r>
            <a:r>
              <a:rPr lang="en-US" sz="3600" dirty="0" smtClean="0">
                <a:solidFill>
                  <a:srgbClr val="000000"/>
                </a:solidFill>
              </a:rPr>
              <a:t>ource terms are estimated by assimilating satellite observations;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000000"/>
                </a:solidFill>
              </a:rPr>
              <a:t>Forecasts with estimated ash source terms are good with “Rank” reaching 3.0;</a:t>
            </a:r>
            <a:endParaRPr lang="en-US" sz="3600" dirty="0" smtClean="0">
              <a:solidFill>
                <a:srgbClr val="000000"/>
              </a:solidFill>
            </a:endParaRPr>
          </a:p>
          <a:p>
            <a:r>
              <a:rPr lang="en-US" sz="3600" dirty="0" smtClean="0"/>
              <a:t>Different options in calculating the ash mass loadings do not make much differences;</a:t>
            </a:r>
          </a:p>
          <a:p>
            <a:r>
              <a:rPr lang="en-US" sz="3600" dirty="0" smtClean="0"/>
              <a:t>Extra “zero” observations do not help inverse modeling.</a:t>
            </a:r>
            <a:endParaRPr lang="en-US" sz="3600" dirty="0" smtClean="0"/>
          </a:p>
          <a:p>
            <a:endParaRPr lang="en-US" sz="3600" dirty="0" smtClean="0"/>
          </a:p>
          <a:p>
            <a:pPr marL="393192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29718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you! </a:t>
            </a:r>
            <a:endParaRPr lang="en-US" sz="7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4953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467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Currently NOAA National Weather Service (NWS) runs the Hybrid Single Particle </a:t>
            </a:r>
            <a:r>
              <a:rPr lang="en-US" dirty="0" err="1">
                <a:latin typeface="Calibri" pitchFamily="34" charset="0"/>
              </a:rPr>
              <a:t>Lagrangian</a:t>
            </a:r>
            <a:r>
              <a:rPr lang="en-US" dirty="0">
                <a:latin typeface="Calibri" pitchFamily="34" charset="0"/>
              </a:rPr>
              <a:t> Integrated Trajectory (HYSPLIT) dispersion model with unit mass release rate to predict the transport and dispersion of volcanic ash.  </a:t>
            </a:r>
            <a:endParaRPr lang="en-US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model predictions provide information for the Volcanic Ash Advisory Centers (VAAC) to issue advisories to meteorological watch offices, area control centers, and flight information </a:t>
            </a:r>
            <a:r>
              <a:rPr lang="en-US" dirty="0" smtClean="0">
                <a:latin typeface="Calibri" pitchFamily="34" charset="0"/>
              </a:rPr>
              <a:t>centers.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Quantitative </a:t>
            </a:r>
            <a:r>
              <a:rPr lang="en-US" dirty="0">
                <a:latin typeface="Calibri" pitchFamily="34" charset="0"/>
              </a:rPr>
              <a:t>forecasts can be generated by estimating the volcanic ash source terms based on the satellite retrievals of volcanic ash mass loadings. </a:t>
            </a:r>
            <a:endParaRPr lang="en-US" sz="19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53400" cy="591312"/>
          </a:xfrm>
        </p:spPr>
        <p:txBody>
          <a:bodyPr/>
          <a:lstStyle/>
          <a:p>
            <a:r>
              <a:rPr lang="en-US" dirty="0" smtClean="0"/>
              <a:t>HYSPLIT </a:t>
            </a:r>
            <a:r>
              <a:rPr lang="en-US" b="1" dirty="0" smtClean="0"/>
              <a:t>Dispersion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6858000" cy="2226462"/>
          </a:xfrm>
        </p:spPr>
        <p:txBody>
          <a:bodyPr/>
          <a:lstStyle/>
          <a:p>
            <a:r>
              <a:rPr lang="en-US" altLang="en-US" sz="2000" dirty="0" smtClean="0"/>
              <a:t>NOAA ARL HYSPLIT </a:t>
            </a:r>
            <a:r>
              <a:rPr lang="en-US" altLang="en-US" sz="2000" dirty="0" smtClean="0"/>
              <a:t>(Hybrid </a:t>
            </a:r>
            <a:r>
              <a:rPr lang="en-US" altLang="en-US" sz="2000" dirty="0"/>
              <a:t>Single </a:t>
            </a:r>
            <a:r>
              <a:rPr lang="en-US" altLang="en-US" sz="2000" dirty="0" smtClean="0"/>
              <a:t>Particle </a:t>
            </a:r>
            <a:r>
              <a:rPr lang="en-US" altLang="en-US" sz="2000" dirty="0" err="1" smtClean="0"/>
              <a:t>Lagrangian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Integrated Trajectory </a:t>
            </a:r>
            <a:r>
              <a:rPr lang="en-US" altLang="en-US" sz="2000" dirty="0" smtClean="0"/>
              <a:t>Model) is </a:t>
            </a:r>
            <a:r>
              <a:rPr lang="en-US" altLang="en-US" sz="2000" dirty="0" smtClean="0"/>
              <a:t>used for </a:t>
            </a:r>
            <a:r>
              <a:rPr lang="en-US" sz="2000" dirty="0"/>
              <a:t>volcanic ash dispersion forecasts </a:t>
            </a:r>
            <a:endParaRPr lang="en-US" altLang="en-US" sz="2000" dirty="0" smtClean="0"/>
          </a:p>
          <a:p>
            <a:r>
              <a:rPr lang="en-US" sz="2000" dirty="0" smtClean="0"/>
              <a:t>Applications </a:t>
            </a:r>
            <a:r>
              <a:rPr lang="en-US" sz="2000" dirty="0" smtClean="0"/>
              <a:t>include </a:t>
            </a:r>
            <a:r>
              <a:rPr lang="en-US" sz="2000" dirty="0"/>
              <a:t>the simulation of atmospheric tracer release experiments, radionuclides, smoke originated from wild fires, volcanic ash, mercury, and wind-blown </a:t>
            </a:r>
            <a:r>
              <a:rPr lang="en-US" sz="2000" dirty="0" smtClean="0"/>
              <a:t>dust, etc.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b="2960"/>
          <a:stretch>
            <a:fillRect/>
          </a:stretch>
        </p:blipFill>
        <p:spPr bwMode="auto">
          <a:xfrm>
            <a:off x="6824520" y="1066800"/>
            <a:ext cx="21747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am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14292"/>
            <a:ext cx="2895600" cy="240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/>
          </p:cNvSpPr>
          <p:nvPr/>
        </p:nvSpPr>
        <p:spPr>
          <a:xfrm>
            <a:off x="152400" y="3462324"/>
            <a:ext cx="4267200" cy="3429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600" dirty="0" smtClean="0"/>
              <a:t>Emergency Response Chemical Releases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91399" y="609600"/>
            <a:ext cx="903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CAPTEX</a:t>
            </a:r>
          </a:p>
        </p:txBody>
      </p:sp>
      <p:pic>
        <p:nvPicPr>
          <p:cNvPr id="11" name="Picture 2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70" y="4038600"/>
            <a:ext cx="4602480" cy="252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14800" y="346232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8 Jun 2011 </a:t>
            </a:r>
            <a:r>
              <a:rPr lang="en-US" sz="1600" dirty="0" smtClean="0"/>
              <a:t>eruption </a:t>
            </a:r>
            <a:r>
              <a:rPr lang="en-US" sz="1600" dirty="0"/>
              <a:t>of the </a:t>
            </a:r>
            <a:r>
              <a:rPr lang="en-US" sz="1600" dirty="0" err="1"/>
              <a:t>Cordón</a:t>
            </a:r>
            <a:r>
              <a:rPr lang="en-US" sz="1600" dirty="0"/>
              <a:t> </a:t>
            </a:r>
            <a:r>
              <a:rPr lang="en-US" sz="1600" dirty="0" err="1"/>
              <a:t>Caulle</a:t>
            </a:r>
            <a:r>
              <a:rPr lang="en-US" sz="1600" dirty="0"/>
              <a:t> volcano in South America for 0600 UTC </a:t>
            </a:r>
            <a:r>
              <a:rPr lang="en-US" sz="1600" dirty="0" smtClean="0"/>
              <a:t>(Stein et al, 2015, </a:t>
            </a:r>
            <a:r>
              <a:rPr lang="en-US" sz="1600" i="1" dirty="0" smtClean="0"/>
              <a:t>BAMS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599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7200" cy="515112"/>
          </a:xfrm>
        </p:spPr>
        <p:txBody>
          <a:bodyPr/>
          <a:lstStyle/>
          <a:p>
            <a:r>
              <a:rPr lang="en-US" dirty="0" smtClean="0"/>
              <a:t>Volcanic Ash- 2008 </a:t>
            </a:r>
            <a:r>
              <a:rPr lang="en-US" dirty="0" err="1" smtClean="0"/>
              <a:t>Kasatochi</a:t>
            </a:r>
            <a:r>
              <a:rPr lang="en-US" dirty="0" smtClean="0"/>
              <a:t> eruption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096000" cy="227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399"/>
            <a:ext cx="6143244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980" y="5929312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MODIS volcanic ash mass loadings (left) and ash plume top height (right) of the 2008 </a:t>
            </a:r>
            <a:r>
              <a:rPr lang="en-US" sz="1600" dirty="0" err="1"/>
              <a:t>Kasatochi</a:t>
            </a:r>
            <a:r>
              <a:rPr lang="en-US" sz="1600" dirty="0"/>
              <a:t> eruption </a:t>
            </a:r>
            <a:r>
              <a:rPr lang="en-US" sz="1600" dirty="0" smtClean="0"/>
              <a:t>(</a:t>
            </a:r>
            <a:r>
              <a:rPr lang="en-US" sz="1600" dirty="0"/>
              <a:t>shown with “</a:t>
            </a:r>
            <a:r>
              <a:rPr lang="en-US" sz="1600" dirty="0">
                <a:solidFill>
                  <a:srgbClr val="C00000"/>
                </a:solidFill>
              </a:rPr>
              <a:t>+</a:t>
            </a:r>
            <a:r>
              <a:rPr lang="en-US" sz="1600" dirty="0"/>
              <a:t>”). Top: 13:00-14:00 UTC on Aug 8, 2008; bottom:  00:00-01:00 UTC on Aug 9, 2008</a:t>
            </a:r>
          </a:p>
        </p:txBody>
      </p:sp>
    </p:spTree>
    <p:extLst>
      <p:ext uri="{BB962C8B-B14F-4D97-AF65-F5344CB8AC3E}">
        <p14:creationId xmlns:p14="http://schemas.microsoft.com/office/powerpoint/2010/main" val="135658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077200" cy="609600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HYSPLIT Inverse Modeling </a:t>
            </a:r>
            <a:r>
              <a:rPr lang="en-US" dirty="0" smtClean="0">
                <a:cs typeface="Arial" pitchFamily="34" charset="0"/>
              </a:rPr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53" y="1295400"/>
            <a:ext cx="8229600" cy="4389120"/>
          </a:xfrm>
        </p:spPr>
        <p:txBody>
          <a:bodyPr/>
          <a:lstStyle/>
          <a:p>
            <a:r>
              <a:rPr lang="en-US" sz="2800" dirty="0"/>
              <a:t>In this top-down approach, the unknown emission terms are obtained by searching the emissions that would provide the best model predictions closely matching the observations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unknowns of the inverse problem are the emission rates </a:t>
            </a:r>
            <a:r>
              <a:rPr lang="en-US" sz="2800" i="1" dirty="0" err="1"/>
              <a:t>q</a:t>
            </a:r>
            <a:r>
              <a:rPr lang="en-US" sz="2800" i="1" baseline="-25000" dirty="0" err="1"/>
              <a:t>ikt</a:t>
            </a:r>
            <a:r>
              <a:rPr lang="en-US" sz="2800" i="1" dirty="0"/>
              <a:t> </a:t>
            </a:r>
            <a:r>
              <a:rPr lang="en-US" sz="2800" dirty="0"/>
              <a:t>at each location </a:t>
            </a:r>
            <a:r>
              <a:rPr lang="en-US" sz="2800" i="1" dirty="0" err="1"/>
              <a:t>i</a:t>
            </a:r>
            <a:r>
              <a:rPr lang="en-US" sz="2800" dirty="0"/>
              <a:t>, at different height </a:t>
            </a:r>
            <a:r>
              <a:rPr lang="en-US" sz="2800" i="1" dirty="0"/>
              <a:t>k</a:t>
            </a:r>
            <a:r>
              <a:rPr lang="en-US" sz="2800" dirty="0"/>
              <a:t> and period </a:t>
            </a:r>
            <a:r>
              <a:rPr lang="en-US" sz="2800" i="1" dirty="0"/>
              <a:t>t</a:t>
            </a:r>
            <a:r>
              <a:rPr lang="en-US" sz="2800" dirty="0"/>
              <a:t>.   </a:t>
            </a:r>
            <a:r>
              <a:rPr lang="en-US" sz="2800" dirty="0" smtClean="0"/>
              <a:t>They are solved by minimizing a  </a:t>
            </a:r>
            <a:r>
              <a:rPr lang="en-US" sz="2800" dirty="0"/>
              <a:t>cost function </a:t>
            </a:r>
            <a:r>
              <a:rPr lang="en-US" sz="2800" i="1" dirty="0" smtClean="0"/>
              <a:t>F</a:t>
            </a:r>
            <a:r>
              <a:rPr lang="en-US" sz="2800" dirty="0" smtClean="0"/>
              <a:t>,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8079506" cy="101072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4690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665988"/>
            <a:ext cx="8153400" cy="667512"/>
          </a:xfrm>
        </p:spPr>
        <p:txBody>
          <a:bodyPr/>
          <a:lstStyle/>
          <a:p>
            <a:r>
              <a:rPr lang="en-US" dirty="0" smtClean="0"/>
              <a:t>Past HYSPLIT inverse modeling 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1676400"/>
            <a:ext cx="6522720" cy="23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4125238"/>
            <a:ext cx="6400800" cy="166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9550" y="5791200"/>
            <a:ext cx="8568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16455">
              <a:spcBef>
                <a:spcPct val="50000"/>
              </a:spcBef>
            </a:pPr>
            <a:r>
              <a:rPr lang="en-US" sz="1200" dirty="0" smtClean="0"/>
              <a:t>Reference: Source term estimation using air concentration measurements and </a:t>
            </a:r>
            <a:r>
              <a:rPr lang="en-US" sz="1200" dirty="0" err="1" smtClean="0"/>
              <a:t>Lagrangian</a:t>
            </a:r>
            <a:r>
              <a:rPr lang="en-US" sz="1200" dirty="0" smtClean="0"/>
              <a:t> dispersion model – Experiments with pseudo and real cesium-137 observations from the Fukushima nuclear accident, Chai, T., R. R. </a:t>
            </a:r>
            <a:r>
              <a:rPr lang="en-US" sz="1200" dirty="0" err="1" smtClean="0"/>
              <a:t>Draxler</a:t>
            </a:r>
            <a:r>
              <a:rPr lang="en-US" sz="1200" dirty="0" smtClean="0"/>
              <a:t>, and A. Stein, </a:t>
            </a:r>
            <a:r>
              <a:rPr lang="en-US" sz="1200" i="1" dirty="0" smtClean="0"/>
              <a:t>Atmospheric Environment,</a:t>
            </a:r>
            <a:r>
              <a:rPr lang="en-US" sz="1200" dirty="0" smtClean="0"/>
              <a:t> 106, pp. 241-251, </a:t>
            </a:r>
            <a:r>
              <a:rPr lang="en-US" sz="1200" i="1" dirty="0" smtClean="0"/>
              <a:t>doi:10.1016/j.atmosenv.2015.01.070</a:t>
            </a:r>
            <a:r>
              <a:rPr lang="en-US" sz="1200" dirty="0" smtClean="0"/>
              <a:t>, 2015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295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itchFamily="34" charset="0"/>
                <a:cs typeface="Arial" pitchFamily="34" charset="0"/>
              </a:rPr>
              <a:t>Fukushima Nuclear Accident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4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667512"/>
          </a:xfrm>
        </p:spPr>
        <p:txBody>
          <a:bodyPr/>
          <a:lstStyle/>
          <a:p>
            <a:r>
              <a:rPr lang="en-US" dirty="0" smtClean="0"/>
              <a:t>Volcanic ash mass loading calculations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229600" cy="400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" y="4724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5240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Surface to cloud top;	2) Single layer;		 3) Three layers.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3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tests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419600" cy="278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0" y="2514600"/>
            <a:ext cx="4505330" cy="281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2025134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Volcanic ash release results  with different background error </a:t>
            </a:r>
            <a:r>
              <a:rPr lang="en-US" dirty="0" smtClean="0"/>
              <a:t>estimations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65404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guess (Background) uncertainty set as 10</a:t>
            </a:r>
            <a:r>
              <a:rPr lang="en-US" baseline="30000" dirty="0" smtClean="0"/>
              <a:t>12</a:t>
            </a:r>
            <a:r>
              <a:rPr lang="en-US" dirty="0" smtClean="0"/>
              <a:t> g/</a:t>
            </a:r>
            <a:r>
              <a:rPr lang="en-US" dirty="0" err="1" smtClean="0"/>
              <a:t>hr</a:t>
            </a:r>
            <a:r>
              <a:rPr lang="en-US" dirty="0" smtClean="0"/>
              <a:t>, or 2,800 </a:t>
            </a:r>
            <a:r>
              <a:rPr lang="en-US" dirty="0"/>
              <a:t>kg/s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65404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guess (Background) uncertainty set as </a:t>
            </a:r>
            <a:r>
              <a:rPr lang="en-US" dirty="0" smtClean="0"/>
              <a:t>10</a:t>
            </a:r>
            <a:r>
              <a:rPr lang="en-US" baseline="30000" dirty="0" smtClean="0"/>
              <a:t>16</a:t>
            </a:r>
            <a:r>
              <a:rPr lang="en-US" dirty="0" smtClean="0"/>
              <a:t> g/</a:t>
            </a:r>
            <a:r>
              <a:rPr lang="en-US" dirty="0" err="1" smtClean="0"/>
              <a:t>hr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dirty="0" smtClean="0"/>
              <a:t>28,000,000 </a:t>
            </a:r>
            <a:r>
              <a:rPr lang="en-US" dirty="0"/>
              <a:t>kg/s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1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observations as extra constraints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7620000" cy="284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9050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H: Clear regions, ash-free pixels;</a:t>
            </a:r>
          </a:p>
          <a:p>
            <a:r>
              <a:rPr lang="en-US" sz="2800" dirty="0" smtClean="0"/>
              <a:t>T:  Clear column above ash cloud;</a:t>
            </a:r>
          </a:p>
          <a:p>
            <a:r>
              <a:rPr lang="en-US" sz="2800" dirty="0" smtClean="0"/>
              <a:t>B:  Clear column below ash cloud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41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8234</TotalTime>
  <Words>1028</Words>
  <Application>Microsoft Office PowerPoint</Application>
  <PresentationFormat>On-screen Show (4:3)</PresentationFormat>
  <Paragraphs>110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1_Flow</vt:lpstr>
      <vt:lpstr>Estimating volcanic ash emissions by assimilating satellite observations with the HYSPLIT dispersion model</vt:lpstr>
      <vt:lpstr>Motivation</vt:lpstr>
      <vt:lpstr>HYSPLIT Dispersion model</vt:lpstr>
      <vt:lpstr>Volcanic Ash- 2008 Kasatochi eruption</vt:lpstr>
      <vt:lpstr>HYSPLIT Inverse Modeling Methodology</vt:lpstr>
      <vt:lpstr>Past HYSPLIT inverse modeling application</vt:lpstr>
      <vt:lpstr>Volcanic ash mass loading calculations</vt:lpstr>
      <vt:lpstr>Sensitivity tests </vt:lpstr>
      <vt:lpstr>“Zero” observations as extra constraints</vt:lpstr>
      <vt:lpstr>Evaluation metric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mkerchne</dc:creator>
  <cp:lastModifiedBy>Tianfeng Chai</cp:lastModifiedBy>
  <cp:revision>143</cp:revision>
  <dcterms:created xsi:type="dcterms:W3CDTF">2010-03-05T18:03:08Z</dcterms:created>
  <dcterms:modified xsi:type="dcterms:W3CDTF">2016-07-11T17:31:44Z</dcterms:modified>
</cp:coreProperties>
</file>