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63" r:id="rId4"/>
    <p:sldId id="268" r:id="rId5"/>
    <p:sldId id="259" r:id="rId6"/>
    <p:sldId id="258" r:id="rId7"/>
    <p:sldId id="257" r:id="rId8"/>
    <p:sldId id="269" r:id="rId9"/>
    <p:sldId id="270" r:id="rId10"/>
    <p:sldId id="271" r:id="rId11"/>
    <p:sldId id="267" r:id="rId12"/>
    <p:sldId id="261" r:id="rId13"/>
    <p:sldId id="262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A57C0-A184-405C-BE3F-466DA2B67D8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A0A1C-A2C0-49E9-9BF1-E8E638DE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A1C-A2C0-49E9-9BF1-E8E638DE2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E60-A3E5-4CC4-8F8C-3681111756D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90D-E6E2-4032-B0EB-03888485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5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E60-A3E5-4CC4-8F8C-3681111756D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90D-E6E2-4032-B0EB-03888485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4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E60-A3E5-4CC4-8F8C-3681111756D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90D-E6E2-4032-B0EB-03888485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E60-A3E5-4CC4-8F8C-3681111756D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90D-E6E2-4032-B0EB-03888485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E60-A3E5-4CC4-8F8C-3681111756D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90D-E6E2-4032-B0EB-03888485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E60-A3E5-4CC4-8F8C-3681111756D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90D-E6E2-4032-B0EB-03888485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6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E60-A3E5-4CC4-8F8C-3681111756D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90D-E6E2-4032-B0EB-03888485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E60-A3E5-4CC4-8F8C-3681111756D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90D-E6E2-4032-B0EB-03888485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6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E60-A3E5-4CC4-8F8C-3681111756D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90D-E6E2-4032-B0EB-03888485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8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E60-A3E5-4CC4-8F8C-3681111756D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90D-E6E2-4032-B0EB-03888485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4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E60-A3E5-4CC4-8F8C-3681111756D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90D-E6E2-4032-B0EB-03888485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B8E60-A3E5-4CC4-8F8C-3681111756D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AC90D-E6E2-4032-B0EB-03888485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4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-/?-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Tropopshric</a:t>
            </a:r>
            <a:r>
              <a:rPr lang="en-US" dirty="0" smtClean="0"/>
              <a:t> Ozone Enhancement Due to Lightning </a:t>
            </a:r>
            <a:br>
              <a:rPr lang="en-US" dirty="0" smtClean="0"/>
            </a:br>
            <a:r>
              <a:rPr lang="en-US" dirty="0" smtClean="0"/>
              <a:t>-- Observations and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Lihua</a:t>
            </a:r>
            <a:r>
              <a:rPr lang="en-US" dirty="0" smtClean="0"/>
              <a:t> Wang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TEMPO Applications Workshop</a:t>
            </a:r>
          </a:p>
          <a:p>
            <a:r>
              <a:rPr lang="en-US" dirty="0" smtClean="0"/>
              <a:t>Huntsville, AL</a:t>
            </a:r>
          </a:p>
          <a:p>
            <a:r>
              <a:rPr lang="en-US" dirty="0" smtClean="0"/>
              <a:t>July 12-13,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4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Lightning-influenced O3 at IONS06 stations</a:t>
            </a:r>
            <a:endParaRPr lang="en-US" sz="3600" dirty="0"/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1266825" y="1460729"/>
            <a:ext cx="6696075" cy="4222750"/>
            <a:chOff x="768" y="672"/>
            <a:chExt cx="4218" cy="266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672"/>
              <a:ext cx="4218" cy="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632" y="1200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Kelowna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160" y="117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Bratt’s Lake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296" y="1692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Trinidad Head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584" y="205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180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152" y="2142"/>
              <a:ext cx="9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Table Mountain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584" y="2256"/>
              <a:ext cx="5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Holtville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208" y="2064"/>
              <a:ext cx="5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Socorro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304" y="1728"/>
              <a:ext cx="5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Boulder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736" y="2343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Houston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072" y="2064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Huntsville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976" y="1680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Valparaiso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312" y="1776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latin typeface="Times New Roman" pitchFamily="18" charset="0"/>
                </a:rPr>
                <a:t>Walsingham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3456" y="1488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Egbert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3744" y="1536"/>
              <a:ext cx="5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Paradox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4224" y="1618"/>
              <a:ext cx="5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Yarmouth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032" y="1756"/>
              <a:ext cx="8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Narragansett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3840" y="1894"/>
              <a:ext cx="5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Beltsville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3829" y="1992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Wallops Island</a:t>
              </a: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2928" y="2544"/>
              <a:ext cx="52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2832" y="2496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Times New Roman" pitchFamily="18" charset="0"/>
                </a:rPr>
                <a:t>Research vessel Ron Brown</a:t>
              </a: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 rot="3101881">
              <a:off x="1705" y="733"/>
              <a:ext cx="804" cy="139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 rot="3005821">
              <a:off x="2080" y="1451"/>
              <a:ext cx="268" cy="1258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3456" y="1536"/>
              <a:ext cx="912" cy="336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 rot="-4151094">
              <a:off x="3528" y="1464"/>
              <a:ext cx="240" cy="1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 rot="5400000">
              <a:off x="2616" y="1704"/>
              <a:ext cx="720" cy="13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09600" y="5943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Figure </a:t>
            </a:r>
            <a:r>
              <a:rPr lang="en-US" b="1" dirty="0" smtClean="0"/>
              <a:t>6. </a:t>
            </a:r>
            <a:r>
              <a:rPr lang="en-US" b="1" dirty="0" err="1"/>
              <a:t>LNO</a:t>
            </a:r>
            <a:r>
              <a:rPr lang="en-US" b="1" baseline="-25000" dirty="0" err="1"/>
              <a:t>x</a:t>
            </a:r>
            <a:r>
              <a:rPr lang="en-US" b="1" dirty="0"/>
              <a:t> influenced O</a:t>
            </a:r>
            <a:r>
              <a:rPr lang="en-US" baseline="-25000" dirty="0"/>
              <a:t>3</a:t>
            </a:r>
            <a:r>
              <a:rPr lang="en-US" b="1" dirty="0"/>
              <a:t> at IONS06 stations. </a:t>
            </a:r>
          </a:p>
          <a:p>
            <a:pPr>
              <a:defRPr/>
            </a:pP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Three groups are divided</a:t>
            </a:r>
            <a:r>
              <a:rPr lang="en-US" b="1" dirty="0"/>
              <a:t>: </a:t>
            </a:r>
            <a:r>
              <a:rPr lang="en-US" b="1" dirty="0">
                <a:solidFill>
                  <a:schemeClr val="accent2"/>
                </a:solidFill>
              </a:rPr>
              <a:t>Not influenced, </a:t>
            </a:r>
            <a:r>
              <a:rPr lang="en-US" b="1" dirty="0">
                <a:solidFill>
                  <a:schemeClr val="folHlink"/>
                </a:solidFill>
              </a:rPr>
              <a:t>Improved,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Significantly improved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5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Case 2: July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87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52450"/>
            <a:ext cx="76676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64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66738"/>
            <a:ext cx="76581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097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19812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UV/VIS air quality spectrometer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Measurements of O3, NO2, SO2, formaldehyde, and aerosol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Greater North America, from Mexico City to the Canadian </a:t>
            </a:r>
            <a:r>
              <a:rPr lang="en-US" dirty="0"/>
              <a:t>t</a:t>
            </a:r>
            <a:r>
              <a:rPr lang="en-US" dirty="0" smtClean="0"/>
              <a:t>ar sands,  from the Atlantic to the Pacific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Every daylight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Geostationary orbit -- enables continuous data collection over this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Identify/quantify lightning-produced NOx and O3 enhancement effectively, by combining with lightning observations (i.e., NLDN)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114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60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Lightning-produced NO emissions lead to tropospheric ozone enhancement.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Dispersion models (i.e., HYSPLIT) calculate back trajectories for finding out the lightning sources that causes ozone enhancement.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enhancement can be quantitatively estimated by combining measurements of lightning (i.e., NLDN), O3 (i.e., ozonesonde, lidar, satellite) with chemical models such as CMAQ and WRF/Chem.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Geostationary TEMPO measures O3, NO2, etc. every daylight hour across Greater North America, which helps to identify and quantify lightning-created NO and O3 enhancement more effectively.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41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8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effectLst/>
              </a:rPr>
              <a:t>Lightning is a particularly </a:t>
            </a:r>
            <a:r>
              <a:rPr lang="en-US" dirty="0" err="1" smtClean="0">
                <a:effectLst/>
              </a:rPr>
              <a:t>signifant</a:t>
            </a:r>
            <a:r>
              <a:rPr lang="en-US" dirty="0" smtClean="0">
                <a:effectLst/>
              </a:rPr>
              <a:t> NOx source in the middle and upper troposphere where it affects tropospheric chemistry and ozone.</a:t>
            </a:r>
          </a:p>
          <a:p>
            <a:pPr algn="just"/>
            <a:r>
              <a:rPr lang="en-US" dirty="0" smtClean="0">
                <a:effectLst/>
              </a:rPr>
              <a:t>More than 80% of summertime upper tropospheric NOx above the eastern United States is produced by lighting, assuming a lightning NOx emission rate of 250 </a:t>
            </a:r>
            <a:r>
              <a:rPr lang="en-US" dirty="0" err="1" smtClean="0">
                <a:effectLst/>
              </a:rPr>
              <a:t>mol</a:t>
            </a:r>
            <a:r>
              <a:rPr lang="en-US" dirty="0" smtClean="0">
                <a:effectLst/>
              </a:rPr>
              <a:t> per flash (</a:t>
            </a:r>
            <a:r>
              <a:rPr lang="en-US" dirty="0">
                <a:hlinkClick r:id="rId2"/>
              </a:rPr>
              <a:t>Cooper et al., 2009</a:t>
            </a:r>
            <a:r>
              <a:rPr lang="en-US" dirty="0" smtClean="0">
                <a:effectLst/>
              </a:rPr>
              <a:t>).</a:t>
            </a:r>
            <a:r>
              <a:rPr lang="en-US" dirty="0"/>
              <a:t> </a:t>
            </a: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  <a:effectLst/>
              </a:rPr>
              <a:t>Many uncertainties to quantify the influence of lightning on tropospheric ozone concentration.</a:t>
            </a:r>
          </a:p>
        </p:txBody>
      </p:sp>
    </p:spTree>
    <p:extLst>
      <p:ext uri="{BB962C8B-B14F-4D97-AF65-F5344CB8AC3E}">
        <p14:creationId xmlns:p14="http://schemas.microsoft.com/office/powerpoint/2010/main" val="40566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July-September 2006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---- CMAQ model, NLDN CG flashes, Pickering’s </a:t>
            </a:r>
            <a:r>
              <a:rPr lang="en-US" dirty="0" err="1" smtClean="0"/>
              <a:t>LNOx</a:t>
            </a:r>
            <a:r>
              <a:rPr lang="en-US" dirty="0" smtClean="0"/>
              <a:t> profile, OMI NO2 and O3, ozonesondes</a:t>
            </a:r>
          </a:p>
          <a:p>
            <a:r>
              <a:rPr lang="en-US" dirty="0" smtClean="0"/>
              <a:t>2. July 2011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----WRF/Chem model, NLDN CG flashes, LNOM-simulated </a:t>
            </a:r>
            <a:r>
              <a:rPr lang="en-US" dirty="0" err="1" smtClean="0"/>
              <a:t>LNOx</a:t>
            </a:r>
            <a:r>
              <a:rPr lang="en-US" dirty="0" smtClean="0"/>
              <a:t> profile, ozonesondes, HYSPLIT back-trajectory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Case 1: July-September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8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3784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381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National Lightning Detection Network (NLDN)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27125" y="5638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Figure 1. Lightning contributes 27% of the total NOx emission during Jul. 15 – Sept. 7, 2006 (Wang et al., 2013), assuming Detection Efficiency=95%, IC:CG ratio=3:1, and </a:t>
            </a:r>
            <a:r>
              <a:rPr lang="en-US" b="1" dirty="0" err="1" smtClean="0"/>
              <a:t>LNOx</a:t>
            </a:r>
            <a:r>
              <a:rPr lang="en-US" b="1" dirty="0" smtClean="0"/>
              <a:t> production rate = 500 moles per flash).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582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Tropospheric NO2</a:t>
            </a:r>
            <a:endParaRPr lang="en-US" dirty="0"/>
          </a:p>
        </p:txBody>
      </p:sp>
      <p:pic>
        <p:nvPicPr>
          <p:cNvPr id="4" name="Picture 1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2286000"/>
            <a:ext cx="8229600" cy="242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876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/>
              <a:t>Figure 2. OMI tropospheric NO</a:t>
            </a:r>
            <a:r>
              <a:rPr lang="en-US" altLang="en-US" b="1" baseline="-25000" dirty="0" smtClean="0"/>
              <a:t>2</a:t>
            </a:r>
            <a:r>
              <a:rPr lang="en-US" altLang="en-US" b="1" dirty="0" smtClean="0"/>
              <a:t> column on July 30, 2006 (left) and tropospheric NO</a:t>
            </a:r>
            <a:r>
              <a:rPr lang="en-US" altLang="en-US" b="1" baseline="-25000" dirty="0" smtClean="0"/>
              <a:t>2</a:t>
            </a:r>
            <a:r>
              <a:rPr lang="en-US" altLang="en-US" b="1" dirty="0" smtClean="0"/>
              <a:t> at 19:00 UTC, July 30, 2006, from two CMAQ simulations: CNTRL (middle) and LGT (right).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184265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OMI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1752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CMAQ-CNTRL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CMAQ-LGT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799"/>
            <a:ext cx="5646737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714" y="4953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/>
              <a:t>Figure 3. Total flash numbers, area-averaged NO2 columns from OMI and two CMAQ runs (CNTRL and LGT) over Michigan region.</a:t>
            </a:r>
          </a:p>
        </p:txBody>
      </p:sp>
    </p:spTree>
    <p:extLst>
      <p:ext uri="{BB962C8B-B14F-4D97-AF65-F5344CB8AC3E}">
        <p14:creationId xmlns:p14="http://schemas.microsoft.com/office/powerpoint/2010/main" val="208960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74" y="182834"/>
            <a:ext cx="8229600" cy="792162"/>
          </a:xfrm>
        </p:spPr>
        <p:txBody>
          <a:bodyPr/>
          <a:lstStyle/>
          <a:p>
            <a:r>
              <a:rPr lang="en-US" dirty="0" smtClean="0"/>
              <a:t>Tropospheric O3 column</a:t>
            </a:r>
            <a:endParaRPr lang="en-US" dirty="0"/>
          </a:p>
        </p:txBody>
      </p:sp>
      <p:pic>
        <p:nvPicPr>
          <p:cNvPr id="3" name="Picture 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4996"/>
            <a:ext cx="7680960" cy="475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2474" y="31242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534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Jul. 30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53400" y="400672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Aug.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76326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/>
              <a:t>Figure 4. Model-predicted tropospheric ozone column at 19:00 GMT of (upper) 30 July 2006 and (bottom) 10 August 2006, compared with OMI tropospheric ozone retrieval. Left: CNTRL; middle: LGT; right: OMI.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9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5" y="1226250"/>
            <a:ext cx="77247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0" y="8077200"/>
            <a:ext cx="77247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04800"/>
            <a:ext cx="772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Evaluating model-simulated and OMI-measured O3 profiles using ozonesondes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589154"/>
            <a:ext cx="883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/>
              <a:t>Figure 5. Mean normalized bias of model-predicted ozone (CNTRL and LGT runs) and OMI O</a:t>
            </a:r>
            <a:r>
              <a:rPr lang="en-US" altLang="en-US" b="1" baseline="-25000" dirty="0" smtClean="0"/>
              <a:t>3</a:t>
            </a:r>
            <a:r>
              <a:rPr lang="en-US" altLang="en-US" b="1" dirty="0" smtClean="0"/>
              <a:t>, evaluated by ozonesondes at three sites: Kelowna, Egbert, and Huntsville, representing three kinds of lightning influence: not influenced, improved, and significantly improved, respectively. The last panel gives the overall influence at these 18 sites.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2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5235</TotalTime>
  <Words>555</Words>
  <Application>Microsoft Office PowerPoint</Application>
  <PresentationFormat>On-screen Show (4:3)</PresentationFormat>
  <Paragraphs>66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Tropopshric Ozone Enhancement Due to Lightning  -- Observations and Models</vt:lpstr>
      <vt:lpstr>Introduction</vt:lpstr>
      <vt:lpstr>Two case studies</vt:lpstr>
      <vt:lpstr>Case 1: July-September 2006</vt:lpstr>
      <vt:lpstr>PowerPoint Presentation</vt:lpstr>
      <vt:lpstr>Tropospheric NO2</vt:lpstr>
      <vt:lpstr>PowerPoint Presentation</vt:lpstr>
      <vt:lpstr>Tropospheric O3 column</vt:lpstr>
      <vt:lpstr> </vt:lpstr>
      <vt:lpstr>Lightning-influenced O3 at IONS06 stations</vt:lpstr>
      <vt:lpstr>Case 2: July 2011</vt:lpstr>
      <vt:lpstr>PowerPoint Presentation</vt:lpstr>
      <vt:lpstr>PowerPoint Presentation</vt:lpstr>
      <vt:lpstr>TEMPO</vt:lpstr>
      <vt:lpstr>Summary</vt:lpstr>
      <vt:lpstr>Thank you!</vt:lpstr>
    </vt:vector>
  </TitlesOfParts>
  <Company>NSSTC-UAH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</dc:creator>
  <cp:lastModifiedBy>Lucy</cp:lastModifiedBy>
  <cp:revision>29</cp:revision>
  <dcterms:created xsi:type="dcterms:W3CDTF">2016-07-08T20:49:15Z</dcterms:created>
  <dcterms:modified xsi:type="dcterms:W3CDTF">2016-07-12T12:04:44Z</dcterms:modified>
</cp:coreProperties>
</file>