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0" r:id="rId3"/>
    <p:sldMasterId id="2147483690" r:id="rId4"/>
    <p:sldMasterId id="2147483716" r:id="rId5"/>
    <p:sldMasterId id="2147483729" r:id="rId6"/>
    <p:sldMasterId id="2147483746" r:id="rId7"/>
  </p:sldMasterIdLst>
  <p:notesMasterIdLst>
    <p:notesMasterId r:id="rId23"/>
  </p:notesMasterIdLst>
  <p:sldIdLst>
    <p:sldId id="265" r:id="rId8"/>
    <p:sldId id="350" r:id="rId9"/>
    <p:sldId id="344" r:id="rId10"/>
    <p:sldId id="362" r:id="rId11"/>
    <p:sldId id="370" r:id="rId12"/>
    <p:sldId id="387" r:id="rId13"/>
    <p:sldId id="371" r:id="rId14"/>
    <p:sldId id="345" r:id="rId15"/>
    <p:sldId id="346" r:id="rId16"/>
    <p:sldId id="347" r:id="rId17"/>
    <p:sldId id="348" r:id="rId18"/>
    <p:sldId id="351" r:id="rId19"/>
    <p:sldId id="352" r:id="rId20"/>
    <p:sldId id="385" r:id="rId21"/>
    <p:sldId id="3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9"/>
    <p:restoredTop sz="96000" autoAdjust="0"/>
  </p:normalViewPr>
  <p:slideViewPr>
    <p:cSldViewPr snapToGrid="0" snapToObjects="1">
      <p:cViewPr>
        <p:scale>
          <a:sx n="126" d="100"/>
          <a:sy n="126" d="100"/>
        </p:scale>
        <p:origin x="824" y="8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46784-5031-5441-921F-3B0550F77108}" type="datetimeFigureOut">
              <a:rPr lang="en-US" smtClean="0"/>
              <a:t>7/7/16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0974E-9038-AF4E-9D10-61EA38D69CD7}" type="slidenum">
              <a:rPr lang="en-US" smtClean="0"/>
              <a:t>‹#›</a:t>
            </a:fld>
            <a:endParaRPr lang="en-US"/>
          </a:p>
        </p:txBody>
      </p:sp>
    </p:spTree>
    <p:extLst>
      <p:ext uri="{BB962C8B-B14F-4D97-AF65-F5344CB8AC3E}">
        <p14:creationId xmlns:p14="http://schemas.microsoft.com/office/powerpoint/2010/main" val="3213861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661B5C-2F96-8047-83CB-028855A30741}" type="slidenum">
              <a:rPr lang="en-US">
                <a:solidFill>
                  <a:srgbClr val="000000"/>
                </a:solidFill>
              </a:rPr>
              <a:pPr>
                <a:defRPr/>
              </a:pPr>
              <a:t>3</a:t>
            </a:fld>
            <a:endParaRPr lang="en-US">
              <a:solidFill>
                <a:srgbClr val="000000"/>
              </a:solidFill>
            </a:endParaRPr>
          </a:p>
        </p:txBody>
      </p:sp>
      <p:sp>
        <p:nvSpPr>
          <p:cNvPr id="244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4739" name="Rectangle 3"/>
          <p:cNvSpPr>
            <a:spLocks noGrp="1" noChangeArrowheads="1"/>
          </p:cNvSpPr>
          <p:nvPr>
            <p:ph type="body" idx="1"/>
          </p:nvPr>
        </p:nvSpPr>
        <p:spPr/>
        <p:txBody>
          <a:bodyPr/>
          <a:lstStyle/>
          <a:p>
            <a:pPr eaLnBrk="1" hangingPunct="1">
              <a:defRPr/>
            </a:pPr>
            <a:r>
              <a:rPr lang="en-US" smtClean="0">
                <a:cs typeface="+mn-cs"/>
              </a:rPr>
              <a:t>While O3 has been studied in field-level experiments, at the time of commencement of my research projects, global scale estimate of O3 impact did not exist</a:t>
            </a:r>
          </a:p>
        </p:txBody>
      </p:sp>
    </p:spTree>
    <p:extLst>
      <p:ext uri="{BB962C8B-B14F-4D97-AF65-F5344CB8AC3E}">
        <p14:creationId xmlns:p14="http://schemas.microsoft.com/office/powerpoint/2010/main" val="143452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AFEE56-4A82-BA40-9345-65AE89F3CD2F}" type="slidenum">
              <a:rPr lang="en-US">
                <a:solidFill>
                  <a:srgbClr val="000000"/>
                </a:solidFill>
              </a:rPr>
              <a:pPr>
                <a:defRPr/>
              </a:pPr>
              <a:t>13</a:t>
            </a:fld>
            <a:endParaRPr lang="en-US">
              <a:solidFill>
                <a:srgbClr val="000000"/>
              </a:solidFill>
            </a:endParaRPr>
          </a:p>
        </p:txBody>
      </p:sp>
      <p:sp>
        <p:nvSpPr>
          <p:cNvPr id="19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pPr eaLnBrk="1" hangingPunct="1">
              <a:defRPr/>
            </a:pPr>
            <a:r>
              <a:rPr lang="en-US" smtClean="0">
                <a:cs typeface="+mn-cs"/>
              </a:rPr>
              <a:t>~30% reduction in NOx &amp; NMVOC, 50% CO, 20%CH4</a:t>
            </a:r>
          </a:p>
          <a:p>
            <a:pPr eaLnBrk="1" hangingPunct="1">
              <a:defRPr/>
            </a:pPr>
            <a:endParaRPr lang="en-US" smtClean="0">
              <a:cs typeface="+mn-cs"/>
            </a:endParaRPr>
          </a:p>
        </p:txBody>
      </p:sp>
    </p:spTree>
    <p:extLst>
      <p:ext uri="{BB962C8B-B14F-4D97-AF65-F5344CB8AC3E}">
        <p14:creationId xmlns:p14="http://schemas.microsoft.com/office/powerpoint/2010/main" val="140399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0F584-9EAB-7844-8AC1-E0F2AFE9AAD6}" type="slidenum">
              <a:rPr lang="en-US" altLang="en-US">
                <a:solidFill>
                  <a:srgbClr val="000000"/>
                </a:solidFill>
              </a:rPr>
              <a:pPr/>
              <a:t>4</a:t>
            </a:fld>
            <a:endParaRPr lang="en-US" altLang="en-US">
              <a:solidFill>
                <a:srgbClr val="000000"/>
              </a:solidFill>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a:lnSpc>
                <a:spcPct val="80000"/>
              </a:lnSpc>
            </a:pPr>
            <a:endParaRPr lang="en-US" altLang="en-US" sz="800"/>
          </a:p>
        </p:txBody>
      </p:sp>
    </p:spTree>
    <p:extLst>
      <p:ext uri="{BB962C8B-B14F-4D97-AF65-F5344CB8AC3E}">
        <p14:creationId xmlns:p14="http://schemas.microsoft.com/office/powerpoint/2010/main" val="47207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03E82-D4C9-4849-BC1D-2D9C10BF9D80}" type="slidenum">
              <a:rPr lang="en-US" altLang="en-US"/>
              <a:pPr/>
              <a:t>6</a:t>
            </a:fld>
            <a:endParaRPr lang="en-US" altLang="en-US"/>
          </a:p>
        </p:txBody>
      </p:sp>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ltLang="en-US"/>
              <a:t>Transport – wind, turbulence</a:t>
            </a:r>
          </a:p>
          <a:p>
            <a:r>
              <a:rPr lang="en-US" altLang="en-US"/>
              <a:t>Chemistry – production and loss</a:t>
            </a:r>
          </a:p>
          <a:p>
            <a:r>
              <a:rPr lang="en-US" altLang="en-US"/>
              <a:t>Deposition – wet and dry</a:t>
            </a:r>
          </a:p>
        </p:txBody>
      </p:sp>
    </p:spTree>
    <p:extLst>
      <p:ext uri="{BB962C8B-B14F-4D97-AF65-F5344CB8AC3E}">
        <p14:creationId xmlns:p14="http://schemas.microsoft.com/office/powerpoint/2010/main" val="148848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F0EE0-1605-7648-A942-A7F8F1D295C3}" type="slidenum">
              <a:rPr lang="en-US" altLang="en-US">
                <a:solidFill>
                  <a:srgbClr val="000000"/>
                </a:solidFill>
              </a:rPr>
              <a:pPr/>
              <a:t>7</a:t>
            </a:fld>
            <a:endParaRPr lang="en-US" altLang="en-US">
              <a:solidFill>
                <a:srgbClr val="000000"/>
              </a:solidFill>
            </a:endParaRP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ltLang="en-US"/>
              <a:t>MODIS-derived land cover product aboard AQUA satellite and the SPOT VEGETATION GLC2000 data set</a:t>
            </a:r>
          </a:p>
        </p:txBody>
      </p:sp>
    </p:spTree>
    <p:extLst>
      <p:ext uri="{BB962C8B-B14F-4D97-AF65-F5344CB8AC3E}">
        <p14:creationId xmlns:p14="http://schemas.microsoft.com/office/powerpoint/2010/main" val="78083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D7D80A-1262-144C-9FA0-864E26B28200}" type="slidenum">
              <a:rPr lang="en-US">
                <a:solidFill>
                  <a:srgbClr val="000000"/>
                </a:solidFill>
              </a:rPr>
              <a:pPr>
                <a:defRPr/>
              </a:pPr>
              <a:t>8</a:t>
            </a:fld>
            <a:endParaRPr lang="en-US">
              <a:solidFill>
                <a:srgbClr val="000000"/>
              </a:solidFill>
            </a:endParaRPr>
          </a:p>
        </p:txBody>
      </p:sp>
      <p:sp>
        <p:nvSpPr>
          <p:cNvPr id="23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p:txBody>
          <a:bodyPr/>
          <a:lstStyle/>
          <a:p>
            <a:pPr eaLnBrk="1" hangingPunct="1">
              <a:defRPr/>
            </a:pPr>
            <a:r>
              <a:rPr lang="en-US" smtClean="0">
                <a:cs typeface="+mn-cs"/>
              </a:rPr>
              <a:t>Growing season data compiled from USDA and other sources, 95% of produciton</a:t>
            </a:r>
          </a:p>
          <a:p>
            <a:pPr eaLnBrk="1" hangingPunct="1">
              <a:defRPr/>
            </a:pPr>
            <a:r>
              <a:rPr lang="en-US" smtClean="0">
                <a:cs typeface="+mn-cs"/>
              </a:rPr>
              <a:t>O3 exposure higher in NH, coincidence of soybean and maize growing seasons coincide with peak summer O3 concentrations</a:t>
            </a:r>
          </a:p>
          <a:p>
            <a:pPr eaLnBrk="1" hangingPunct="1">
              <a:defRPr/>
            </a:pPr>
            <a:r>
              <a:rPr lang="en-US" smtClean="0">
                <a:cs typeface="+mn-cs"/>
              </a:rPr>
              <a:t>In SH, wheat and maize growing seasons in Brazil, and DRC respectively coincide with biomass burning seasons</a:t>
            </a:r>
          </a:p>
          <a:p>
            <a:pPr eaLnBrk="1" hangingPunct="1">
              <a:defRPr/>
            </a:pPr>
            <a:r>
              <a:rPr lang="en-US" smtClean="0">
                <a:cs typeface="+mn-cs"/>
              </a:rPr>
              <a:t>M12 – 40-60 ppb, locally higher, AOT40 above 3 ppmh critical level in much of the world, 5-15 ppmh, higher eastern china, brazil, india, central US</a:t>
            </a:r>
          </a:p>
        </p:txBody>
      </p:sp>
    </p:spTree>
    <p:extLst>
      <p:ext uri="{BB962C8B-B14F-4D97-AF65-F5344CB8AC3E}">
        <p14:creationId xmlns:p14="http://schemas.microsoft.com/office/powerpoint/2010/main" val="24594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D82ADB-4848-ED4D-A2B3-B8DB99B80348}" type="slidenum">
              <a:rPr lang="en-US">
                <a:solidFill>
                  <a:srgbClr val="000000"/>
                </a:solidFill>
              </a:rPr>
              <a:pPr>
                <a:defRPr/>
              </a:pPr>
              <a:t>9</a:t>
            </a:fld>
            <a:endParaRPr lang="en-US">
              <a:solidFill>
                <a:srgbClr val="000000"/>
              </a:solidFill>
            </a:endParaRPr>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p:txBody>
          <a:bodyPr/>
          <a:lstStyle/>
          <a:p>
            <a:pPr marL="228600" indent="-228600" eaLnBrk="1" hangingPunct="1">
              <a:spcBef>
                <a:spcPct val="50000"/>
              </a:spcBef>
              <a:defRPr/>
            </a:pPr>
            <a:r>
              <a:rPr lang="en-US" smtClean="0">
                <a:cs typeface="+mn-cs"/>
              </a:rPr>
              <a:t>Calculated RYL in each grid cell weighted by production to get national RYL</a:t>
            </a:r>
          </a:p>
          <a:p>
            <a:pPr marL="228600" indent="-228600" eaLnBrk="1" hangingPunct="1">
              <a:spcBef>
                <a:spcPct val="50000"/>
              </a:spcBef>
              <a:defRPr/>
            </a:pPr>
            <a:r>
              <a:rPr lang="en-US" smtClean="0">
                <a:cs typeface="+mn-cs"/>
              </a:rPr>
              <a:t>Distribution reflects:</a:t>
            </a:r>
          </a:p>
          <a:p>
            <a:pPr marL="228600" indent="-228600" eaLnBrk="1" hangingPunct="1">
              <a:spcBef>
                <a:spcPct val="50000"/>
              </a:spcBef>
              <a:buFontTx/>
              <a:buAutoNum type="arabicParenR"/>
              <a:defRPr/>
            </a:pPr>
            <a:r>
              <a:rPr lang="en-US" smtClean="0">
                <a:cs typeface="+mn-cs"/>
              </a:rPr>
              <a:t>Coincidence of O3 exposure during crop growing seasons &amp; at specific locations where crops are grown</a:t>
            </a:r>
          </a:p>
          <a:p>
            <a:pPr marL="228600" indent="-228600" eaLnBrk="1" hangingPunct="1">
              <a:spcBef>
                <a:spcPct val="50000"/>
              </a:spcBef>
              <a:buFontTx/>
              <a:buAutoNum type="arabicParenR"/>
              <a:defRPr/>
            </a:pPr>
            <a:r>
              <a:rPr lang="en-US" smtClean="0">
                <a:cs typeface="+mn-cs"/>
              </a:rPr>
              <a:t>For AOT40, threshold dependent metric – differences in hourly O3 concentrations of only a few ppb around 40 ppb threshold generates significant difference in exposure</a:t>
            </a:r>
          </a:p>
          <a:p>
            <a:pPr marL="228600" indent="-228600" eaLnBrk="1" hangingPunct="1">
              <a:spcBef>
                <a:spcPct val="50000"/>
              </a:spcBef>
              <a:buFontTx/>
              <a:buAutoNum type="arabicParenR"/>
              <a:defRPr/>
            </a:pPr>
            <a:r>
              <a:rPr lang="en-US" smtClean="0">
                <a:cs typeface="+mn-cs"/>
              </a:rPr>
              <a:t>Soybean and maize appears more sensitive according to M12, wheat according to AOT40.  This could be an artifact of statistical analysis used, or could be that wheat is more sensitive to higher O3 and this is captured better by AOT40 than mean.</a:t>
            </a:r>
          </a:p>
          <a:p>
            <a:pPr marL="228600" indent="-228600" eaLnBrk="1" hangingPunct="1">
              <a:spcBef>
                <a:spcPct val="50000"/>
              </a:spcBef>
              <a:buFontTx/>
              <a:buAutoNum type="arabicParenR"/>
              <a:defRPr/>
            </a:pPr>
            <a:r>
              <a:rPr lang="en-US" smtClean="0">
                <a:cs typeface="+mn-cs"/>
              </a:rPr>
              <a:t>Cumulative metrics more accurately predict</a:t>
            </a:r>
          </a:p>
        </p:txBody>
      </p:sp>
    </p:spTree>
    <p:extLst>
      <p:ext uri="{BB962C8B-B14F-4D97-AF65-F5344CB8AC3E}">
        <p14:creationId xmlns:p14="http://schemas.microsoft.com/office/powerpoint/2010/main" val="276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961DFF-BBA2-B647-955B-08514CB890B0}" type="slidenum">
              <a:rPr lang="en-US">
                <a:solidFill>
                  <a:srgbClr val="000000"/>
                </a:solidFill>
              </a:rPr>
              <a:pPr>
                <a:defRPr/>
              </a:pPr>
              <a:t>10</a:t>
            </a:fld>
            <a:endParaRPr lang="en-US">
              <a:solidFill>
                <a:srgbClr val="000000"/>
              </a:solidFill>
            </a:endParaRPr>
          </a:p>
        </p:txBody>
      </p:sp>
      <p:sp>
        <p:nvSpPr>
          <p:cNvPr id="31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232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84785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91EC54-3BD0-2542-9320-F4E5B58DE3DF}" type="slidenum">
              <a:rPr lang="en-US">
                <a:solidFill>
                  <a:srgbClr val="000000"/>
                </a:solidFill>
              </a:rPr>
              <a:pPr>
                <a:defRPr/>
              </a:pPr>
              <a:t>11</a:t>
            </a:fld>
            <a:endParaRPr lang="en-US">
              <a:solidFill>
                <a:srgbClr val="000000"/>
              </a:solidFill>
            </a:endParaRPr>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pPr eaLnBrk="1" hangingPunct="1">
              <a:spcBef>
                <a:spcPct val="50000"/>
              </a:spcBef>
              <a:defRPr/>
            </a:pPr>
            <a:r>
              <a:rPr lang="en-US" smtClean="0">
                <a:cs typeface="+mn-cs"/>
              </a:rPr>
              <a:t>wheat ranges from 5.4-26% (a change of +1.5-10% from year 2000 values), 15-19% for soybean (+0.9-11%), and 4.4-8.7% for maize (+2.1-3.2%) </a:t>
            </a:r>
          </a:p>
        </p:txBody>
      </p:sp>
    </p:spTree>
    <p:extLst>
      <p:ext uri="{BB962C8B-B14F-4D97-AF65-F5344CB8AC3E}">
        <p14:creationId xmlns:p14="http://schemas.microsoft.com/office/powerpoint/2010/main" val="24030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3BE24-609A-4440-81A9-630B23CC5FB1}" type="slidenum">
              <a:rPr lang="en-US">
                <a:solidFill>
                  <a:srgbClr val="000000"/>
                </a:solidFill>
                <a:latin typeface="Calibri"/>
              </a:rPr>
              <a:pPr/>
              <a:t>12</a:t>
            </a:fld>
            <a:endParaRPr lang="en-US">
              <a:solidFill>
                <a:srgbClr val="000000"/>
              </a:solidFill>
              <a:latin typeface="Calibri"/>
            </a:endParaRPr>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p:txBody>
          <a:bodyPr/>
          <a:lstStyle/>
          <a:p>
            <a:pPr marL="228600" indent="-228600">
              <a:spcBef>
                <a:spcPct val="50000"/>
              </a:spcBef>
            </a:pPr>
            <a:r>
              <a:rPr lang="en-US"/>
              <a:t>Calculated RYL in each grid cell weighted by production to get national RYL</a:t>
            </a:r>
          </a:p>
          <a:p>
            <a:pPr marL="228600" indent="-228600">
              <a:spcBef>
                <a:spcPct val="50000"/>
              </a:spcBef>
            </a:pPr>
            <a:r>
              <a:rPr lang="en-US"/>
              <a:t>Distribution reflects:</a:t>
            </a:r>
          </a:p>
          <a:p>
            <a:pPr marL="228600" indent="-228600">
              <a:spcBef>
                <a:spcPct val="50000"/>
              </a:spcBef>
              <a:buFontTx/>
              <a:buAutoNum type="arabicParenR"/>
            </a:pPr>
            <a:r>
              <a:rPr lang="en-US"/>
              <a:t>Coincidence of O3 exposure during crop growing seasons &amp; at specific locations where crops are grown</a:t>
            </a:r>
          </a:p>
          <a:p>
            <a:pPr marL="228600" indent="-228600">
              <a:spcBef>
                <a:spcPct val="50000"/>
              </a:spcBef>
              <a:buFontTx/>
              <a:buAutoNum type="arabicParenR"/>
            </a:pPr>
            <a:r>
              <a:rPr lang="en-US"/>
              <a:t>For AOT40, threshold dependent metric – differences in hourly O3 concentrations of only a few ppb around 40 ppb threshold generates significant difference in exposure</a:t>
            </a:r>
          </a:p>
          <a:p>
            <a:pPr marL="228600" indent="-228600">
              <a:spcBef>
                <a:spcPct val="50000"/>
              </a:spcBef>
              <a:buFontTx/>
              <a:buAutoNum type="arabicParenR"/>
            </a:pPr>
            <a:r>
              <a:rPr lang="en-US"/>
              <a:t>Soybean and maize appears more sensitive according to M12, wheat according to AOT40.  This could be an artifact of statistical analysis used, or could be that wheat is more sensitive to higher O3 and this is captured better by AOT40 than mean.</a:t>
            </a:r>
          </a:p>
          <a:p>
            <a:pPr marL="228600" indent="-228600">
              <a:spcBef>
                <a:spcPct val="50000"/>
              </a:spcBef>
              <a:buFontTx/>
              <a:buAutoNum type="arabicParenR"/>
            </a:pPr>
            <a:r>
              <a:rPr lang="en-US"/>
              <a:t>Cumulative metrics more accurately predict</a:t>
            </a:r>
          </a:p>
        </p:txBody>
      </p:sp>
    </p:spTree>
    <p:extLst>
      <p:ext uri="{BB962C8B-B14F-4D97-AF65-F5344CB8AC3E}">
        <p14:creationId xmlns:p14="http://schemas.microsoft.com/office/powerpoint/2010/main" val="22210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4C250-BD36-4C47-B016-1F0909DF2010}"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273644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4C250-BD36-4C47-B016-1F0909DF2010}"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197134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4C250-BD36-4C47-B016-1F0909DF2010}"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333353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0"/>
            <a:ext cx="3176588" cy="136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558063" y="1934633"/>
            <a:ext cx="8229600" cy="1143000"/>
          </a:xfrm>
        </p:spPr>
        <p:txBody>
          <a:bodyPr/>
          <a:lstStyle>
            <a:lvl1pPr>
              <a:defRPr b="0">
                <a:latin typeface="Arial Narrow"/>
                <a:cs typeface="Arial Narrow"/>
              </a:defRPr>
            </a:lvl1pPr>
          </a:lstStyle>
          <a:p>
            <a:r>
              <a:rPr lang="en-GB" dirty="0" smtClean="0"/>
              <a:t>Click to edit Master title style</a:t>
            </a:r>
            <a:endParaRPr lang="en-US" dirty="0"/>
          </a:p>
        </p:txBody>
      </p:sp>
      <p:sp>
        <p:nvSpPr>
          <p:cNvPr id="17" name="Text Placeholder 16"/>
          <p:cNvSpPr>
            <a:spLocks noGrp="1"/>
          </p:cNvSpPr>
          <p:nvPr>
            <p:ph type="body" sz="quarter" idx="10"/>
          </p:nvPr>
        </p:nvSpPr>
        <p:spPr>
          <a:xfrm>
            <a:off x="2175726" y="5781121"/>
            <a:ext cx="4994275" cy="558800"/>
          </a:xfrm>
        </p:spPr>
        <p:txBody>
          <a:bodyPr/>
          <a:lstStyle>
            <a:lvl1pPr marL="0" indent="0" algn="ctr" defTabSz="457200" rtl="0" eaLnBrk="1" latinLnBrk="0" hangingPunct="1">
              <a:buNone/>
              <a:defRPr lang="en-GB" sz="1600" kern="1200" dirty="0" smtClean="0">
                <a:solidFill>
                  <a:schemeClr val="tx1"/>
                </a:solidFill>
                <a:latin typeface="Arial Narrow"/>
                <a:ea typeface="ＭＳ Ｐゴシック" pitchFamily="34" charset="-128"/>
                <a:cs typeface="Arial Narrow"/>
              </a:defRPr>
            </a:lvl1pPr>
            <a:lvl2pPr marL="457200" indent="0" algn="ctr">
              <a:buFontTx/>
              <a:buNone/>
              <a:defRPr sz="1000">
                <a:latin typeface="Arial Narrow"/>
                <a:cs typeface="Arial Narrow"/>
              </a:defRPr>
            </a:lvl2pPr>
            <a:lvl3pPr algn="ctr">
              <a:defRPr/>
            </a:lvl3pPr>
            <a:lvl4pPr algn="ctr">
              <a:defRPr/>
            </a:lvl4pPr>
            <a:lvl5pPr algn="ctr">
              <a:defRPr/>
            </a:lvl5pPr>
          </a:lstStyle>
          <a:p>
            <a:pPr lvl="0"/>
            <a:r>
              <a:rPr lang="en-GB" dirty="0" smtClean="0"/>
              <a:t>Click to edit Master text styles</a:t>
            </a:r>
          </a:p>
        </p:txBody>
      </p:sp>
      <p:sp>
        <p:nvSpPr>
          <p:cNvPr id="20" name="Text Placeholder 19"/>
          <p:cNvSpPr>
            <a:spLocks noGrp="1"/>
          </p:cNvSpPr>
          <p:nvPr>
            <p:ph type="body" sz="quarter" idx="11"/>
          </p:nvPr>
        </p:nvSpPr>
        <p:spPr>
          <a:xfrm>
            <a:off x="3176645" y="2930241"/>
            <a:ext cx="2992437" cy="2211388"/>
          </a:xfrm>
        </p:spPr>
        <p:txBody>
          <a:bodyPr/>
          <a:lstStyle>
            <a:lvl1pPr marL="0" indent="0" algn="ctr">
              <a:buFontTx/>
              <a:buNone/>
              <a:defRPr sz="13000">
                <a:latin typeface="Arial Narrow"/>
                <a:cs typeface="Arial Narrow"/>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Click to edit Master text styles</a:t>
            </a:r>
          </a:p>
        </p:txBody>
      </p:sp>
      <p:sp>
        <p:nvSpPr>
          <p:cNvPr id="21" name="Text Placeholder 16"/>
          <p:cNvSpPr>
            <a:spLocks noGrp="1"/>
          </p:cNvSpPr>
          <p:nvPr>
            <p:ph type="body" sz="quarter" idx="12"/>
          </p:nvPr>
        </p:nvSpPr>
        <p:spPr>
          <a:xfrm>
            <a:off x="2175726" y="6087164"/>
            <a:ext cx="4994275" cy="386742"/>
          </a:xfrm>
        </p:spPr>
        <p:txBody>
          <a:bodyPr>
            <a:normAutofit/>
          </a:bodyPr>
          <a:lstStyle>
            <a:lvl1pPr marL="0" indent="0" algn="ctr" defTabSz="457200" rtl="0" eaLnBrk="1" latinLnBrk="0" hangingPunct="1">
              <a:buNone/>
              <a:defRPr lang="en-GB" sz="1000" kern="1200" dirty="0" smtClean="0">
                <a:solidFill>
                  <a:schemeClr val="tx1"/>
                </a:solidFill>
                <a:latin typeface="Arial Narrow"/>
                <a:ea typeface="ＭＳ Ｐゴシック" pitchFamily="34" charset="-128"/>
                <a:cs typeface="Arial Narrow"/>
              </a:defRPr>
            </a:lvl1pPr>
            <a:lvl2pPr marL="457200" indent="0" algn="ctr">
              <a:buFontTx/>
              <a:buNone/>
              <a:defRPr sz="1000">
                <a:latin typeface="Arial Narrow"/>
                <a:cs typeface="Arial Narrow"/>
              </a:defRPr>
            </a:lvl2pPr>
            <a:lvl3pPr algn="ctr">
              <a:defRPr/>
            </a:lvl3pPr>
            <a:lvl4pPr algn="ctr">
              <a:defRPr/>
            </a:lvl4pPr>
            <a:lvl5pPr algn="ctr">
              <a:defRPr/>
            </a:lvl5pPr>
          </a:lstStyle>
          <a:p>
            <a:pPr lvl="0"/>
            <a:r>
              <a:rPr lang="en-GB" dirty="0" smtClean="0"/>
              <a:t>Click to edit Master text styles</a:t>
            </a:r>
          </a:p>
        </p:txBody>
      </p:sp>
    </p:spTree>
    <p:extLst>
      <p:ext uri="{BB962C8B-B14F-4D97-AF65-F5344CB8AC3E}">
        <p14:creationId xmlns:p14="http://schemas.microsoft.com/office/powerpoint/2010/main" val="3959552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741488"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457200" y="2857500"/>
            <a:ext cx="8229600" cy="1143000"/>
          </a:xfrm>
        </p:spPr>
        <p:txBody>
          <a:bodyPr/>
          <a:lstStyle>
            <a:lvl1pPr>
              <a:defRPr b="1">
                <a:latin typeface="Arial Narrow"/>
                <a:cs typeface="Arial Narrow"/>
              </a:defRPr>
            </a:lvl1pPr>
          </a:lstStyle>
          <a:p>
            <a:r>
              <a:rPr lang="en-GB" smtClean="0"/>
              <a:t>Click to edit Master title style</a:t>
            </a:r>
            <a:endParaRPr lang="en-US"/>
          </a:p>
        </p:txBody>
      </p:sp>
      <p:sp>
        <p:nvSpPr>
          <p:cNvPr id="4" name="Text Placeholder 3"/>
          <p:cNvSpPr>
            <a:spLocks noGrp="1"/>
          </p:cNvSpPr>
          <p:nvPr>
            <p:ph type="body" sz="quarter" idx="10"/>
          </p:nvPr>
        </p:nvSpPr>
        <p:spPr>
          <a:xfrm>
            <a:off x="457200" y="4440238"/>
            <a:ext cx="8229600" cy="1633537"/>
          </a:xfrm>
        </p:spPr>
        <p:txBody>
          <a:bodyPr anchor="ct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dirty="0" smtClean="0"/>
              <a:t>Click to edit Master text styles</a:t>
            </a:r>
          </a:p>
        </p:txBody>
      </p:sp>
    </p:spTree>
    <p:extLst>
      <p:ext uri="{BB962C8B-B14F-4D97-AF65-F5344CB8AC3E}">
        <p14:creationId xmlns:p14="http://schemas.microsoft.com/office/powerpoint/2010/main" val="2573079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741488"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ormAutofit/>
          </a:bodyPr>
          <a:lstStyle>
            <a:lvl1pPr algn="l">
              <a:defRPr sz="2400" b="1">
                <a:latin typeface="Arial Narrow"/>
                <a:cs typeface="Arial Narrow"/>
              </a:defRPr>
            </a:lvl1pPr>
          </a:lstStyle>
          <a:p>
            <a:r>
              <a:rPr lang="en-GB" dirty="0" smtClean="0"/>
              <a:t>Click to edit Master title style</a:t>
            </a:r>
            <a:endParaRPr lang="en-US" dirty="0"/>
          </a:p>
        </p:txBody>
      </p:sp>
    </p:spTree>
    <p:extLst>
      <p:ext uri="{BB962C8B-B14F-4D97-AF65-F5344CB8AC3E}">
        <p14:creationId xmlns:p14="http://schemas.microsoft.com/office/powerpoint/2010/main" val="163571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4"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741488"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ormAutofit/>
          </a:bodyPr>
          <a:lstStyle>
            <a:lvl1pPr algn="l">
              <a:defRPr sz="2400" b="1">
                <a:latin typeface="Arial Narrow"/>
                <a:cs typeface="Arial Narrow"/>
              </a:defRPr>
            </a:lvl1pPr>
          </a:lstStyle>
          <a:p>
            <a:r>
              <a:rPr lang="en-GB" dirty="0" smtClean="0"/>
              <a:t>Click to edit Master title style</a:t>
            </a:r>
            <a:endParaRPr lang="en-US" dirty="0"/>
          </a:p>
        </p:txBody>
      </p:sp>
      <p:sp>
        <p:nvSpPr>
          <p:cNvPr id="7" name="Text Placeholder 2"/>
          <p:cNvSpPr>
            <a:spLocks noGrp="1"/>
          </p:cNvSpPr>
          <p:nvPr>
            <p:ph type="body" sz="quarter" idx="12"/>
          </p:nvPr>
        </p:nvSpPr>
        <p:spPr>
          <a:xfrm>
            <a:off x="189275" y="6242539"/>
            <a:ext cx="8765451" cy="552416"/>
          </a:xfrm>
        </p:spPr>
        <p:txBody>
          <a:bodyPr anchor="b">
            <a:normAutofit/>
          </a:bodyPr>
          <a:lstStyle>
            <a:lvl1pPr marL="0" indent="0" algn="ctr">
              <a:buNone/>
              <a:defRPr sz="1800">
                <a:latin typeface="Arial Narrow"/>
                <a:cs typeface="Arial Narrow"/>
              </a:defRPr>
            </a:lvl1pPr>
            <a:lvl3pPr marL="914400" indent="0">
              <a:buNone/>
              <a:defRPr/>
            </a:lvl3pPr>
          </a:lstStyle>
          <a:p>
            <a:pPr lvl="0"/>
            <a:r>
              <a:rPr lang="en-GB" dirty="0" smtClean="0"/>
              <a:t>Click to edit Master text styles</a:t>
            </a:r>
          </a:p>
        </p:txBody>
      </p:sp>
    </p:spTree>
    <p:extLst>
      <p:ext uri="{BB962C8B-B14F-4D97-AF65-F5344CB8AC3E}">
        <p14:creationId xmlns:p14="http://schemas.microsoft.com/office/powerpoint/2010/main" val="198346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741488"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8" name="Picture Placeholder 7"/>
          <p:cNvSpPr>
            <a:spLocks noGrp="1"/>
          </p:cNvSpPr>
          <p:nvPr>
            <p:ph type="pic" sz="quarter" idx="11"/>
          </p:nvPr>
        </p:nvSpPr>
        <p:spPr>
          <a:xfrm>
            <a:off x="540000" y="1440000"/>
            <a:ext cx="8080375" cy="4680000"/>
          </a:xfrm>
        </p:spPr>
        <p:txBody>
          <a:bodyPr rtlCol="0" anchor="ctr">
            <a:normAutofit/>
          </a:bodyPr>
          <a:lstStyle/>
          <a:p>
            <a:pPr lvl="0"/>
            <a:endParaRPr lang="en-US" noProof="0" dirty="0"/>
          </a:p>
        </p:txBody>
      </p:sp>
      <p:sp>
        <p:nvSpPr>
          <p:cNvPr id="10" name="Title 9"/>
          <p:cNvSpPr>
            <a:spLocks noGrp="1"/>
          </p:cNvSpPr>
          <p:nvPr>
            <p:ph type="title"/>
          </p:nvPr>
        </p:nvSpPr>
        <p:spPr>
          <a:xfrm>
            <a:off x="1856108" y="119638"/>
            <a:ext cx="7287891" cy="506849"/>
          </a:xfrm>
        </p:spPr>
        <p:txBody>
          <a:bodyPr>
            <a:normAutofit/>
          </a:bodyPr>
          <a:lstStyle>
            <a:lvl1pPr algn="l">
              <a:defRPr sz="2400" b="1">
                <a:latin typeface="Arial Narrow"/>
                <a:cs typeface="Arial Narrow"/>
              </a:defRPr>
            </a:lvl1pPr>
          </a:lstStyle>
          <a:p>
            <a:r>
              <a:rPr lang="en-GB" dirty="0" smtClean="0"/>
              <a:t>Click to edit Master title style</a:t>
            </a:r>
            <a:endParaRPr lang="en-US" dirty="0"/>
          </a:p>
        </p:txBody>
      </p:sp>
      <p:sp>
        <p:nvSpPr>
          <p:cNvPr id="3" name="Text Placeholder 2"/>
          <p:cNvSpPr>
            <a:spLocks noGrp="1"/>
          </p:cNvSpPr>
          <p:nvPr>
            <p:ph type="body" sz="quarter" idx="10"/>
          </p:nvPr>
        </p:nvSpPr>
        <p:spPr>
          <a:xfrm>
            <a:off x="432000" y="823853"/>
            <a:ext cx="8280000" cy="684212"/>
          </a:xfrm>
        </p:spPr>
        <p:txBody>
          <a:bodyPr anchor="ctr">
            <a:normAutofit/>
          </a:bodyPr>
          <a:lstStyle>
            <a:lvl1pPr marL="0" indent="0" algn="ctr">
              <a:buNone/>
              <a:defRPr sz="1800">
                <a:latin typeface="Arial Narrow"/>
                <a:cs typeface="Arial Narrow"/>
              </a:defRPr>
            </a:lvl1pPr>
            <a:lvl3pPr marL="914400" indent="0">
              <a:buNone/>
              <a:defRPr/>
            </a:lvl3pPr>
          </a:lstStyle>
          <a:p>
            <a:pPr lvl="0"/>
            <a:r>
              <a:rPr lang="en-GB" dirty="0" smtClean="0"/>
              <a:t>Click to edit Master text styles</a:t>
            </a:r>
          </a:p>
        </p:txBody>
      </p:sp>
      <p:sp>
        <p:nvSpPr>
          <p:cNvPr id="11" name="Text Placeholder 2"/>
          <p:cNvSpPr>
            <a:spLocks noGrp="1"/>
          </p:cNvSpPr>
          <p:nvPr>
            <p:ph type="body" sz="quarter" idx="12"/>
          </p:nvPr>
        </p:nvSpPr>
        <p:spPr>
          <a:xfrm>
            <a:off x="189275" y="5692792"/>
            <a:ext cx="8765451" cy="1077321"/>
          </a:xfrm>
        </p:spPr>
        <p:txBody>
          <a:bodyPr anchor="b">
            <a:normAutofit/>
          </a:bodyPr>
          <a:lstStyle>
            <a:lvl1pPr marL="0" indent="0" algn="ctr">
              <a:buNone/>
              <a:defRPr sz="1800">
                <a:latin typeface="Arial Narrow"/>
                <a:cs typeface="Arial Narrow"/>
              </a:defRPr>
            </a:lvl1pPr>
            <a:lvl3pPr marL="914400" indent="0">
              <a:buNone/>
              <a:defRPr/>
            </a:lvl3pPr>
          </a:lstStyle>
          <a:p>
            <a:pPr lvl="0"/>
            <a:r>
              <a:rPr lang="en-GB" dirty="0" smtClean="0"/>
              <a:t>Click to edit Master text styles</a:t>
            </a:r>
          </a:p>
        </p:txBody>
      </p:sp>
    </p:spTree>
    <p:extLst>
      <p:ext uri="{BB962C8B-B14F-4D97-AF65-F5344CB8AC3E}">
        <p14:creationId xmlns:p14="http://schemas.microsoft.com/office/powerpoint/2010/main" val="1040604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3"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741488"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ormAutofit/>
          </a:bodyPr>
          <a:lstStyle>
            <a:lvl1pPr algn="l">
              <a:defRPr sz="2400" b="1">
                <a:latin typeface="Arial Narrow"/>
                <a:cs typeface="Arial Narrow"/>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9493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pic>
        <p:nvPicPr>
          <p:cNvPr id="3"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741488"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ormAutofit/>
          </a:bodyPr>
          <a:lstStyle>
            <a:lvl1pPr algn="l">
              <a:defRPr sz="2400" b="1">
                <a:latin typeface="Arial Narrow"/>
                <a:cs typeface="Arial Narrow"/>
              </a:defRPr>
            </a:lvl1pPr>
          </a:lstStyle>
          <a:p>
            <a:r>
              <a:rPr lang="en-GB" dirty="0" smtClean="0"/>
              <a:t>Click to edit Master title style</a:t>
            </a:r>
            <a:endParaRPr lang="en-US" dirty="0"/>
          </a:p>
        </p:txBody>
      </p:sp>
    </p:spTree>
    <p:extLst>
      <p:ext uri="{BB962C8B-B14F-4D97-AF65-F5344CB8AC3E}">
        <p14:creationId xmlns:p14="http://schemas.microsoft.com/office/powerpoint/2010/main" val="140917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pic>
        <p:nvPicPr>
          <p:cNvPr id="3"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741488"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ormAutofit/>
          </a:bodyPr>
          <a:lstStyle>
            <a:lvl1pPr algn="l">
              <a:defRPr sz="2400" b="1">
                <a:latin typeface="Arial Narrow"/>
                <a:cs typeface="Arial Narrow"/>
              </a:defRPr>
            </a:lvl1pPr>
          </a:lstStyle>
          <a:p>
            <a:r>
              <a:rPr lang="en-GB" dirty="0" smtClean="0"/>
              <a:t>Click to edit Master title style</a:t>
            </a:r>
            <a:endParaRPr lang="en-US" dirty="0"/>
          </a:p>
        </p:txBody>
      </p:sp>
    </p:spTree>
    <p:extLst>
      <p:ext uri="{BB962C8B-B14F-4D97-AF65-F5344CB8AC3E}">
        <p14:creationId xmlns:p14="http://schemas.microsoft.com/office/powerpoint/2010/main" val="74180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4C250-BD36-4C47-B016-1F0909DF2010}"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1211426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14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sp>
        <p:nvSpPr>
          <p:cNvPr id="11"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Tree>
    <p:extLst>
      <p:ext uri="{BB962C8B-B14F-4D97-AF65-F5344CB8AC3E}">
        <p14:creationId xmlns:p14="http://schemas.microsoft.com/office/powerpoint/2010/main" val="3136701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Title and Text">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
        <p:nvSpPr>
          <p:cNvPr id="4" name="Text Placeholder 4"/>
          <p:cNvSpPr>
            <a:spLocks noGrp="1"/>
          </p:cNvSpPr>
          <p:nvPr>
            <p:ph type="body" sz="quarter" idx="10"/>
          </p:nvPr>
        </p:nvSpPr>
        <p:spPr>
          <a:xfrm>
            <a:off x="250825" y="1341439"/>
            <a:ext cx="8642350" cy="4535486"/>
          </a:xfrm>
          <a:prstGeom prst="rect">
            <a:avLst/>
          </a:prstGeom>
        </p:spPr>
        <p:txBody>
          <a:bodyPr lIns="18000" tIns="36000" rIns="18000" bIns="36000"/>
          <a:lstStyle>
            <a:lvl1pPr marL="0" indent="0" algn="just">
              <a:spcBef>
                <a:spcPts val="0"/>
              </a:spcBef>
              <a:buFontTx/>
              <a:buNone/>
              <a:defRPr sz="2000" b="0" baseline="0">
                <a:solidFill>
                  <a:schemeClr val="tx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4974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Title and Text in Blue Box">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498"/>
          </a:xfrm>
          <a:prstGeom prst="rect">
            <a:avLst/>
          </a:prstGeom>
        </p:spPr>
        <p:txBody>
          <a:bodyPr lIns="0" tIns="36000" rIns="0" bIns="36000"/>
          <a:lstStyle>
            <a:lvl1pPr algn="l">
              <a:defRPr sz="2400" b="1" baseline="0">
                <a:solidFill>
                  <a:schemeClr val="bg1"/>
                </a:solidFill>
              </a:defRPr>
            </a:lvl1pPr>
          </a:lstStyle>
          <a:p>
            <a:r>
              <a:rPr lang="en-US" smtClean="0"/>
              <a:t>Click to edit Master title style</a:t>
            </a:r>
            <a:endParaRPr lang="en-GB"/>
          </a:p>
        </p:txBody>
      </p:sp>
      <p:sp>
        <p:nvSpPr>
          <p:cNvPr id="4" name="Text Placeholder 4"/>
          <p:cNvSpPr>
            <a:spLocks noGrp="1"/>
          </p:cNvSpPr>
          <p:nvPr>
            <p:ph type="body" sz="quarter" idx="10"/>
          </p:nvPr>
        </p:nvSpPr>
        <p:spPr>
          <a:xfrm>
            <a:off x="250825" y="1341439"/>
            <a:ext cx="8642350" cy="4535486"/>
          </a:xfrm>
          <a:prstGeom prst="rect">
            <a:avLst/>
          </a:prstGeom>
          <a:solidFill>
            <a:schemeClr val="accent2"/>
          </a:solidFill>
          <a:effectLst/>
        </p:spPr>
        <p:txBody>
          <a:bodyPr lIns="18000" tIns="36000" rIns="18000" bIns="36000"/>
          <a:lstStyle>
            <a:lvl1pPr marL="0" indent="0" algn="just">
              <a:spcBef>
                <a:spcPts val="0"/>
              </a:spcBef>
              <a:buFontTx/>
              <a:buNone/>
              <a:defRPr sz="2000" b="0" baseline="0">
                <a:solidFill>
                  <a:schemeClr val="tx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111197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with Title and Bullet Text">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
        <p:nvSpPr>
          <p:cNvPr id="5" name="Text Placeholder 4"/>
          <p:cNvSpPr>
            <a:spLocks noGrp="1"/>
          </p:cNvSpPr>
          <p:nvPr>
            <p:ph type="body" sz="quarter" idx="10"/>
          </p:nvPr>
        </p:nvSpPr>
        <p:spPr>
          <a:xfrm>
            <a:off x="250825" y="1341439"/>
            <a:ext cx="8642350" cy="4535486"/>
          </a:xfrm>
          <a:prstGeom prst="rect">
            <a:avLst/>
          </a:prstGeom>
        </p:spPr>
        <p:txBody>
          <a:bodyPr lIns="18000" tIns="36000" rIns="18000" bIns="36000"/>
          <a:lstStyle>
            <a:lvl1pPr marL="270000" indent="-270000">
              <a:lnSpc>
                <a:spcPct val="100000"/>
              </a:lnSpc>
              <a:spcBef>
                <a:spcPts val="300"/>
              </a:spcBef>
              <a:spcAft>
                <a:spcPts val="1200"/>
              </a:spcAft>
              <a:buSzPct val="75000"/>
              <a:buFont typeface="Wingdings" panose="05000000000000000000" pitchFamily="2" charset="2"/>
              <a:buChar char="v"/>
              <a:defRPr sz="2000" b="1" baseline="0">
                <a:solidFill>
                  <a:schemeClr val="tx1"/>
                </a:solidFill>
              </a:defRPr>
            </a:lvl1pPr>
            <a:lvl2pPr marL="540000" indent="-270000">
              <a:spcBef>
                <a:spcPts val="0"/>
              </a:spcBef>
              <a:spcAft>
                <a:spcPts val="900"/>
              </a:spcAft>
              <a:buSzPct val="75000"/>
              <a:buFont typeface="Wingdings" panose="05000000000000000000" pitchFamily="2" charset="2"/>
              <a:buChar char="v"/>
              <a:defRPr sz="1800">
                <a:solidFill>
                  <a:schemeClr val="tx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187349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with Title and Object">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
        <p:nvSpPr>
          <p:cNvPr id="5" name="Content Placeholder 4"/>
          <p:cNvSpPr>
            <a:spLocks noGrp="1"/>
          </p:cNvSpPr>
          <p:nvPr>
            <p:ph sz="quarter" idx="10"/>
          </p:nvPr>
        </p:nvSpPr>
        <p:spPr>
          <a:xfrm>
            <a:off x="250825" y="1341439"/>
            <a:ext cx="8642350" cy="4535486"/>
          </a:xfrm>
          <a:prstGeom prst="rect">
            <a:avLst/>
          </a:prstGeom>
        </p:spPr>
        <p:txBody>
          <a:bodyPr lIns="18000" tIns="36000" rIns="18000" bIns="36000"/>
          <a:lstStyle>
            <a:lvl1pPr marL="0" indent="0">
              <a:spcBef>
                <a:spcPts val="0"/>
              </a:spcBef>
              <a:buFontTx/>
              <a:buNone/>
              <a:defRPr sz="2000">
                <a:solidFill>
                  <a:schemeClr val="tx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Tree>
    <p:extLst>
      <p:ext uri="{BB962C8B-B14F-4D97-AF65-F5344CB8AC3E}">
        <p14:creationId xmlns:p14="http://schemas.microsoft.com/office/powerpoint/2010/main" val="1611669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Title, Subtitle and Graphic">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
        <p:nvSpPr>
          <p:cNvPr id="5" name="Content Placeholder 4"/>
          <p:cNvSpPr>
            <a:spLocks noGrp="1"/>
          </p:cNvSpPr>
          <p:nvPr>
            <p:ph sz="quarter" idx="10"/>
          </p:nvPr>
        </p:nvSpPr>
        <p:spPr>
          <a:xfrm>
            <a:off x="250825" y="1772816"/>
            <a:ext cx="8642350" cy="4104108"/>
          </a:xfrm>
          <a:prstGeom prst="rect">
            <a:avLst/>
          </a:prstGeom>
        </p:spPr>
        <p:txBody>
          <a:bodyPr lIns="18000" tIns="36000" rIns="18000" bIns="36000"/>
          <a:lstStyle>
            <a:lvl1pPr marL="0" indent="0">
              <a:spcBef>
                <a:spcPts val="0"/>
              </a:spcBef>
              <a:buFontTx/>
              <a:buNone/>
              <a:defRPr sz="2000">
                <a:solidFill>
                  <a:schemeClr val="tx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
        <p:nvSpPr>
          <p:cNvPr id="7" name="Text Placeholder 6"/>
          <p:cNvSpPr>
            <a:spLocks noGrp="1"/>
          </p:cNvSpPr>
          <p:nvPr>
            <p:ph type="body" sz="quarter" idx="11"/>
          </p:nvPr>
        </p:nvSpPr>
        <p:spPr>
          <a:xfrm>
            <a:off x="250385" y="1340768"/>
            <a:ext cx="8642790" cy="432073"/>
          </a:xfrm>
          <a:prstGeom prst="rect">
            <a:avLst/>
          </a:prstGeom>
        </p:spPr>
        <p:txBody>
          <a:bodyPr lIns="18000" tIns="36000" rIns="18000" bIns="36000"/>
          <a:lstStyle>
            <a:lvl1pPr marL="0" indent="0">
              <a:buFontTx/>
              <a:buNone/>
              <a:defRPr sz="2000" b="1">
                <a:solidFill>
                  <a:schemeClr val="tx1"/>
                </a:solidFill>
              </a:defRPr>
            </a:lvl1pPr>
            <a:lvl2pPr marL="457200" indent="0">
              <a:buFontTx/>
              <a:buNone/>
              <a:defRPr sz="2200">
                <a:solidFill>
                  <a:schemeClr val="bg2"/>
                </a:solidFill>
              </a:defRPr>
            </a:lvl2pPr>
            <a:lvl3pPr marL="914400" indent="0">
              <a:buFontTx/>
              <a:buNone/>
              <a:defRPr sz="2200">
                <a:solidFill>
                  <a:schemeClr val="bg2"/>
                </a:solidFill>
              </a:defRPr>
            </a:lvl3pPr>
            <a:lvl4pPr marL="1371600" indent="0">
              <a:buFontTx/>
              <a:buNone/>
              <a:defRPr sz="2200">
                <a:solidFill>
                  <a:schemeClr val="bg2"/>
                </a:solidFill>
              </a:defRPr>
            </a:lvl4pPr>
            <a:lvl5pPr marL="1828800" indent="0">
              <a:buFontTx/>
              <a:buNone/>
              <a:defRPr sz="22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2209375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2766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6737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060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4C250-BD36-4C47-B016-1F0909DF2010}"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4155251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309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7965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4792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1526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009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3900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9008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4923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17515-06B8-3C4D-ABB3-71ABCBD9C2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3008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D4FAD1-47CE-7446-B654-8C740F7FCF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62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B4C250-BD36-4C47-B016-1F0909DF2010}" type="datetimeFigureOut">
              <a:rPr lang="en-US" smtClean="0"/>
              <a:t>7/7/16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4169544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26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451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101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212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142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56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436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168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33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67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B4C250-BD36-4C47-B016-1F0909DF2010}" type="datetimeFigureOut">
              <a:rPr lang="en-US" smtClean="0"/>
              <a:t>7/7/16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2221068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9DF-4DFA-47AE-9888-A6E12133B99F}" type="datetimeFigureOut">
              <a:rPr lang="en-US" smtClean="0">
                <a:solidFill>
                  <a:prstClr val="black">
                    <a:tint val="75000"/>
                  </a:prstClr>
                </a:solidFill>
              </a:rPr>
              <a:pPr/>
              <a:t>7/7/16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777E5-FD27-40F6-806E-8ADCC34971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552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C9326AF-B2E1-B54C-A1FD-3E0378E93474}" type="slidenum">
              <a:rPr lang="en-US" altLang="en-US"/>
              <a:pPr/>
              <a:t>‹#›</a:t>
            </a:fld>
            <a:endParaRPr lang="en-US" altLang="en-US"/>
          </a:p>
        </p:txBody>
      </p:sp>
    </p:spTree>
    <p:extLst>
      <p:ext uri="{BB962C8B-B14F-4D97-AF65-F5344CB8AC3E}">
        <p14:creationId xmlns:p14="http://schemas.microsoft.com/office/powerpoint/2010/main" val="455490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AB6A07-A8D7-9D4F-8C44-AFBF48F6EE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841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CA3E35-5360-624B-AFCF-958399F12E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8667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76F11D-17FA-E54F-A1B9-0726C86982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294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FFB17C-C739-2F49-AA00-0CC6BFA831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95724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114CDE-5CA5-7641-99D0-09022C187A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927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9181AD7-6303-6143-A962-3FB9A58640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865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336C4D0-BDB1-0D48-9994-764D294481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943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356515-BE72-2946-9101-362BDEA51A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998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4C250-BD36-4C47-B016-1F0909DF2010}" type="datetimeFigureOut">
              <a:rPr lang="en-US" smtClean="0"/>
              <a:t>7/7/16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2122363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A45A8B-20D4-574E-98F2-3A66FCF3F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6240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D23AD3-D9E8-D547-8F1E-DE94DD8094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5198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3AD4CF-CCA1-A242-9A91-D4E71F017C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04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9401941-54D3-B14D-8D49-A1BF0FA87C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561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0E5B662-0353-E245-8B69-CBFB3ECD59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809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C9326AF-B2E1-B54C-A1FD-3E0378E93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790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C531165-AEB2-F342-9381-E6A955CD1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9079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AB6A07-A8D7-9D4F-8C44-AFBF48F6EE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3287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CA3E35-5360-624B-AFCF-958399F12E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41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76F11D-17FA-E54F-A1B9-0726C86982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431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4C250-BD36-4C47-B016-1F0909DF2010}" type="datetimeFigureOut">
              <a:rPr lang="en-US" smtClean="0"/>
              <a:t>7/7/16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31961074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FFB17C-C739-2F49-AA00-0CC6BFA831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1685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114CDE-5CA5-7641-99D0-09022C187A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96113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9181AD7-6303-6143-A962-3FB9A58640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72063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336C4D0-BDB1-0D48-9994-764D294481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4243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356515-BE72-2946-9101-362BDEA51A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1296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A45A8B-20D4-574E-98F2-3A66FCF3F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1091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D23AD3-D9E8-D547-8F1E-DE94DD8094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3685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3AD4CF-CCA1-A242-9A91-D4E71F017C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9624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9401941-54D3-B14D-8D49-A1BF0FA87C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818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0E5B662-0353-E245-8B69-CBFB3ECD59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10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4C250-BD36-4C47-B016-1F0909DF2010}" type="datetimeFigureOut">
              <a:rPr lang="en-US" smtClean="0"/>
              <a:t>7/7/16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35774968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C9326AF-B2E1-B54C-A1FD-3E0378E93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74291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C531165-AEB2-F342-9381-E6A955CD1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70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4C250-BD36-4C47-B016-1F0909DF2010}" type="datetimeFigureOut">
              <a:rPr lang="en-US" smtClean="0"/>
              <a:t>7/7/16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494A-A7EA-3949-B5CA-F86FE64206D1}" type="slidenum">
              <a:rPr lang="en-US" smtClean="0"/>
              <a:t>‹#›</a:t>
            </a:fld>
            <a:endParaRPr lang="en-US"/>
          </a:p>
        </p:txBody>
      </p:sp>
    </p:spTree>
    <p:extLst>
      <p:ext uri="{BB962C8B-B14F-4D97-AF65-F5344CB8AC3E}">
        <p14:creationId xmlns:p14="http://schemas.microsoft.com/office/powerpoint/2010/main" val="3485825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3.xml"/><Relationship Id="rId9" Type="http://schemas.openxmlformats.org/officeDocument/2006/relationships/image" Target="../media/image3.jpeg"/><Relationship Id="rId10" Type="http://schemas.openxmlformats.org/officeDocument/2006/relationships/image" Target="../media/image4.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4.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theme" Target="../theme/theme5.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theme" Target="../theme/theme6.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slideLayout" Target="../slideLayouts/slideLayout78.xml"/><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4C250-BD36-4C47-B016-1F0909DF2010}" type="datetimeFigureOut">
              <a:rPr lang="en-US" smtClean="0"/>
              <a:t>7/7/16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494A-A7EA-3949-B5CA-F86FE64206D1}" type="slidenum">
              <a:rPr lang="en-US" smtClean="0"/>
              <a:t>‹#›</a:t>
            </a:fld>
            <a:endParaRPr lang="en-US"/>
          </a:p>
        </p:txBody>
      </p:sp>
    </p:spTree>
    <p:extLst>
      <p:ext uri="{BB962C8B-B14F-4D97-AF65-F5344CB8AC3E}">
        <p14:creationId xmlns:p14="http://schemas.microsoft.com/office/powerpoint/2010/main" val="131423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42"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61443"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ea typeface="+mn-ea"/>
                <a:cs typeface="+mn-cs"/>
              </a:defRPr>
            </a:lvl1pPr>
          </a:lstStyle>
          <a:p>
            <a:pPr>
              <a:defRPr/>
            </a:pPr>
            <a:fld id="{A2BA3570-0E56-AD41-BB2F-809CD35F23AB}" type="datetimeFigureOut">
              <a:rPr lang="en-US"/>
              <a:pPr>
                <a:defRPr/>
              </a:pPr>
              <a:t>7/7/16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ea typeface="+mn-ea"/>
                <a:cs typeface="+mn-cs"/>
              </a:defRPr>
            </a:lvl1pPr>
          </a:lstStyle>
          <a:p>
            <a:pPr>
              <a:defRPr/>
            </a:pPr>
            <a:fld id="{6A4C7C95-AB66-B14B-8874-C2CE402C6F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7938" y="0"/>
            <a:ext cx="9144001" cy="90488"/>
          </a:xfrm>
          <a:prstGeom prst="rect">
            <a:avLst/>
          </a:prstGeom>
          <a:solidFill>
            <a:srgbClr val="5492CD"/>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defTabSz="914400">
              <a:defRPr/>
            </a:pPr>
            <a:endParaRPr lang="en-US">
              <a:solidFill>
                <a:srgbClr val="FFFFFF"/>
              </a:solidFill>
              <a:latin typeface="Arial" pitchFamily="-110" charset="0"/>
              <a:ea typeface="ＭＳ Ｐゴシック" charset="0"/>
              <a:cs typeface="MS PGothic" pitchFamily="34" charset="-128"/>
            </a:endParaRPr>
          </a:p>
        </p:txBody>
      </p:sp>
      <p:pic>
        <p:nvPicPr>
          <p:cNvPr id="41987" name="Picture 8"/>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08625" y="6145213"/>
            <a:ext cx="337502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8" name="Picture 4"/>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0825" y="6340475"/>
            <a:ext cx="2516188"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FCE0C-0AF0-5C4D-AC6B-DFFA32ED60D7}" type="datetimeFigureOut">
              <a:rPr lang="en-US" smtClean="0">
                <a:solidFill>
                  <a:prstClr val="black">
                    <a:tint val="75000"/>
                  </a:prstClr>
                </a:solidFill>
                <a:latin typeface="Calibri"/>
              </a:rPr>
              <a:pPr/>
              <a:t>7/7/16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8A04B-FBF1-AE4A-A189-99782176DC0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56636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14" r:id="rId12"/>
    <p:sldLayoutId id="214748371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EA889DF-4DFA-47AE-9888-A6E12133B99F}" type="datetimeFigureOut">
              <a:rPr lang="en-US" smtClean="0">
                <a:solidFill>
                  <a:prstClr val="black">
                    <a:tint val="75000"/>
                  </a:prstClr>
                </a:solidFill>
              </a:rPr>
              <a:pPr defTabSz="914400"/>
              <a:t>7/7/16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B3777E5-FD27-40F6-806E-8ADCC349714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9148079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B7429680-556F-1845-A21E-4A42901C2B18}"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8873985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B7429680-556F-1845-A21E-4A42901C2B18}"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9618552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tiff"/><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3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33.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wmf"/><Relationship Id="rId1" Type="http://schemas.openxmlformats.org/officeDocument/2006/relationships/slideLayout" Target="../slideLayouts/slideLayout3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5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0719" y="3952214"/>
            <a:ext cx="6400800" cy="844495"/>
          </a:xfrm>
        </p:spPr>
        <p:txBody>
          <a:bodyPr>
            <a:normAutofit lnSpcReduction="10000"/>
          </a:bodyPr>
          <a:lstStyle/>
          <a:p>
            <a:r>
              <a:rPr lang="en-US" sz="2400" b="1" dirty="0" smtClean="0">
                <a:solidFill>
                  <a:schemeClr val="tx1"/>
                </a:solidFill>
              </a:rPr>
              <a:t>Denise L. Mauzerall</a:t>
            </a:r>
          </a:p>
          <a:p>
            <a:r>
              <a:rPr lang="en-US" sz="2400" b="1" dirty="0" smtClean="0">
                <a:solidFill>
                  <a:srgbClr val="000000"/>
                </a:solidFill>
              </a:rPr>
              <a:t>Princeton University</a:t>
            </a:r>
            <a:endParaRPr lang="en-US" sz="2400" b="1" dirty="0">
              <a:solidFill>
                <a:srgbClr val="000000"/>
              </a:solidFill>
            </a:endParaRPr>
          </a:p>
        </p:txBody>
      </p:sp>
      <p:sp>
        <p:nvSpPr>
          <p:cNvPr id="5" name="Subtitle 2"/>
          <p:cNvSpPr txBox="1">
            <a:spLocks/>
          </p:cNvSpPr>
          <p:nvPr/>
        </p:nvSpPr>
        <p:spPr>
          <a:xfrm>
            <a:off x="1210719" y="5770029"/>
            <a:ext cx="6400800" cy="84449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1600" dirty="0"/>
              <a:t>TEMPO Applications Workshop</a:t>
            </a:r>
          </a:p>
          <a:p>
            <a:pPr>
              <a:spcBef>
                <a:spcPts val="0"/>
              </a:spcBef>
            </a:pPr>
            <a:r>
              <a:rPr lang="en-US" sz="1600" dirty="0"/>
              <a:t>Shelby Center for Science and Technology</a:t>
            </a:r>
          </a:p>
          <a:p>
            <a:pPr>
              <a:spcBef>
                <a:spcPts val="0"/>
              </a:spcBef>
            </a:pPr>
            <a:r>
              <a:rPr lang="en-US" sz="1600" dirty="0"/>
              <a:t>Huntsville, AL</a:t>
            </a:r>
          </a:p>
          <a:p>
            <a:pPr>
              <a:spcBef>
                <a:spcPts val="0"/>
              </a:spcBef>
            </a:pPr>
            <a:r>
              <a:rPr lang="en-US" sz="1600" dirty="0"/>
              <a:t>July 12, 2016</a:t>
            </a:r>
          </a:p>
        </p:txBody>
      </p:sp>
      <p:pic>
        <p:nvPicPr>
          <p:cNvPr id="8" name="Picture 7"/>
          <p:cNvPicPr>
            <a:picLocks noChangeAspect="1"/>
          </p:cNvPicPr>
          <p:nvPr/>
        </p:nvPicPr>
        <p:blipFill>
          <a:blip r:embed="rId2"/>
          <a:stretch>
            <a:fillRect/>
          </a:stretch>
        </p:blipFill>
        <p:spPr>
          <a:xfrm>
            <a:off x="6467707" y="4886282"/>
            <a:ext cx="2676292" cy="942989"/>
          </a:xfrm>
          <a:prstGeom prst="rect">
            <a:avLst/>
          </a:prstGeom>
        </p:spPr>
      </p:pic>
      <p:pic>
        <p:nvPicPr>
          <p:cNvPr id="9" name="Picture 8"/>
          <p:cNvPicPr>
            <a:picLocks noChangeAspect="1"/>
          </p:cNvPicPr>
          <p:nvPr/>
        </p:nvPicPr>
        <p:blipFill>
          <a:blip r:embed="rId3"/>
          <a:stretch>
            <a:fillRect/>
          </a:stretch>
        </p:blipFill>
        <p:spPr>
          <a:xfrm>
            <a:off x="0" y="4463076"/>
            <a:ext cx="2207941" cy="2207941"/>
          </a:xfrm>
          <a:prstGeom prst="rect">
            <a:avLst/>
          </a:prstGeom>
        </p:spPr>
      </p:pic>
      <p:pic>
        <p:nvPicPr>
          <p:cNvPr id="4" name="Picture 3"/>
          <p:cNvPicPr>
            <a:picLocks noChangeAspect="1"/>
          </p:cNvPicPr>
          <p:nvPr/>
        </p:nvPicPr>
        <p:blipFill>
          <a:blip r:embed="rId4"/>
          <a:stretch>
            <a:fillRect/>
          </a:stretch>
        </p:blipFill>
        <p:spPr>
          <a:xfrm>
            <a:off x="5162667" y="44610"/>
            <a:ext cx="3931026" cy="2294194"/>
          </a:xfrm>
          <a:prstGeom prst="rect">
            <a:avLst/>
          </a:prstGeom>
        </p:spPr>
      </p:pic>
      <p:sp>
        <p:nvSpPr>
          <p:cNvPr id="2" name="Title 1"/>
          <p:cNvSpPr>
            <a:spLocks noGrp="1"/>
          </p:cNvSpPr>
          <p:nvPr>
            <p:ph type="ctrTitle"/>
          </p:nvPr>
        </p:nvSpPr>
        <p:spPr>
          <a:xfrm>
            <a:off x="0" y="2352762"/>
            <a:ext cx="8822238" cy="1470025"/>
          </a:xfrm>
        </p:spPr>
        <p:txBody>
          <a:bodyPr>
            <a:normAutofit/>
          </a:bodyPr>
          <a:lstStyle/>
          <a:p>
            <a:r>
              <a:rPr lang="en-US" sz="3200" b="1" i="1" dirty="0"/>
              <a:t>Using TEMPO to Evaluate </a:t>
            </a:r>
            <a:r>
              <a:rPr lang="en-US" sz="3200" b="1" i="1" dirty="0" smtClean="0"/>
              <a:t/>
            </a:r>
            <a:br>
              <a:rPr lang="en-US" sz="3200" b="1" i="1" dirty="0" smtClean="0"/>
            </a:br>
            <a:r>
              <a:rPr lang="en-US" sz="3200" b="1" i="1" dirty="0" smtClean="0"/>
              <a:t>the </a:t>
            </a:r>
            <a:r>
              <a:rPr lang="en-US" sz="3200" b="1" i="1" dirty="0"/>
              <a:t>Impact of Ozone on Agriculture</a:t>
            </a:r>
            <a:endParaRPr lang="en-US" sz="3200" b="1" dirty="0"/>
          </a:p>
        </p:txBody>
      </p:sp>
      <p:pic>
        <p:nvPicPr>
          <p:cNvPr id="15" name="Picture 14"/>
          <p:cNvPicPr>
            <a:picLocks noChangeAspect="1"/>
          </p:cNvPicPr>
          <p:nvPr/>
        </p:nvPicPr>
        <p:blipFill>
          <a:blip r:embed="rId5"/>
          <a:stretch>
            <a:fillRect/>
          </a:stretch>
        </p:blipFill>
        <p:spPr>
          <a:xfrm>
            <a:off x="107950" y="-133402"/>
            <a:ext cx="4753982" cy="2278936"/>
          </a:xfrm>
          <a:prstGeom prst="rect">
            <a:avLst/>
          </a:prstGeom>
        </p:spPr>
      </p:pic>
      <p:pic>
        <p:nvPicPr>
          <p:cNvPr id="16" name="Picture 15"/>
          <p:cNvPicPr>
            <a:picLocks noChangeAspect="1"/>
          </p:cNvPicPr>
          <p:nvPr/>
        </p:nvPicPr>
        <p:blipFill>
          <a:blip r:embed="rId6"/>
          <a:stretch>
            <a:fillRect/>
          </a:stretch>
        </p:blipFill>
        <p:spPr>
          <a:xfrm>
            <a:off x="1013835" y="2079705"/>
            <a:ext cx="3089817" cy="441402"/>
          </a:xfrm>
          <a:prstGeom prst="rect">
            <a:avLst/>
          </a:prstGeom>
        </p:spPr>
      </p:pic>
    </p:spTree>
    <p:extLst>
      <p:ext uri="{BB962C8B-B14F-4D97-AF65-F5344CB8AC3E}">
        <p14:creationId xmlns:p14="http://schemas.microsoft.com/office/powerpoint/2010/main" val="202790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42672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66242" name="Rectangle 2"/>
          <p:cNvSpPr>
            <a:spLocks noGrp="1" noChangeArrowheads="1"/>
          </p:cNvSpPr>
          <p:nvPr>
            <p:ph type="title"/>
          </p:nvPr>
        </p:nvSpPr>
        <p:spPr>
          <a:xfrm>
            <a:off x="490654" y="457200"/>
            <a:ext cx="8229600" cy="1143000"/>
          </a:xfrm>
        </p:spPr>
        <p:txBody>
          <a:bodyPr>
            <a:normAutofit fontScale="90000"/>
          </a:bodyPr>
          <a:lstStyle/>
          <a:p>
            <a:pPr eaLnBrk="1" hangingPunct="1">
              <a:defRPr/>
            </a:pPr>
            <a:r>
              <a:rPr lang="en-US" sz="3600" b="1" dirty="0" smtClean="0">
                <a:latin typeface="Calibri" charset="0"/>
                <a:cs typeface="+mj-cs"/>
              </a:rPr>
              <a:t>Optimistic and Pessimistic O</a:t>
            </a:r>
            <a:r>
              <a:rPr lang="en-US" sz="3600" b="1" baseline="-25000" dirty="0" smtClean="0">
                <a:latin typeface="Calibri" charset="0"/>
                <a:cs typeface="+mj-cs"/>
              </a:rPr>
              <a:t>3</a:t>
            </a:r>
            <a:r>
              <a:rPr lang="en-US" sz="3600" b="1" dirty="0" smtClean="0">
                <a:latin typeface="Calibri" charset="0"/>
                <a:cs typeface="+mj-cs"/>
              </a:rPr>
              <a:t> Precursor Emission Scenarios for 2030</a:t>
            </a:r>
          </a:p>
        </p:txBody>
      </p:sp>
      <p:sp>
        <p:nvSpPr>
          <p:cNvPr id="266243" name="Rectangle 3"/>
          <p:cNvSpPr>
            <a:spLocks noGrp="1" noChangeArrowheads="1"/>
          </p:cNvSpPr>
          <p:nvPr>
            <p:ph type="body" idx="1"/>
          </p:nvPr>
        </p:nvSpPr>
        <p:spPr>
          <a:xfrm>
            <a:off x="304800" y="1600200"/>
            <a:ext cx="4419600" cy="4525963"/>
          </a:xfrm>
        </p:spPr>
        <p:txBody>
          <a:bodyPr/>
          <a:lstStyle/>
          <a:p>
            <a:pPr eaLnBrk="1" hangingPunct="1">
              <a:defRPr/>
            </a:pPr>
            <a:r>
              <a:rPr lang="en-US" sz="2800" dirty="0" smtClean="0">
                <a:latin typeface="Calibri" charset="0"/>
                <a:cs typeface="+mn-cs"/>
              </a:rPr>
              <a:t>Emissions from the IPCC SRES </a:t>
            </a:r>
            <a:r>
              <a:rPr lang="en-US" sz="2800" b="1" dirty="0" smtClean="0">
                <a:latin typeface="Calibri" charset="0"/>
                <a:cs typeface="+mn-cs"/>
              </a:rPr>
              <a:t>A2 </a:t>
            </a:r>
            <a:r>
              <a:rPr lang="en-US" sz="2800" dirty="0" smtClean="0">
                <a:latin typeface="Calibri" charset="0"/>
                <a:cs typeface="+mn-cs"/>
              </a:rPr>
              <a:t>and </a:t>
            </a:r>
            <a:r>
              <a:rPr lang="en-US" sz="2800" b="1" dirty="0" smtClean="0">
                <a:latin typeface="Calibri" charset="0"/>
                <a:cs typeface="+mn-cs"/>
              </a:rPr>
              <a:t>B1 </a:t>
            </a:r>
            <a:r>
              <a:rPr lang="en-US" sz="2800" dirty="0" smtClean="0">
                <a:latin typeface="Calibri" charset="0"/>
                <a:cs typeface="+mn-cs"/>
              </a:rPr>
              <a:t>scenarios </a:t>
            </a:r>
          </a:p>
          <a:p>
            <a:pPr lvl="1" eaLnBrk="1" hangingPunct="1">
              <a:defRPr/>
            </a:pPr>
            <a:r>
              <a:rPr lang="en-US" sz="2400" dirty="0" smtClean="0">
                <a:latin typeface="Calibri" charset="0"/>
              </a:rPr>
              <a:t>Represent lower- and upper-boundary projections of O</a:t>
            </a:r>
            <a:r>
              <a:rPr lang="en-US" sz="2400" baseline="-25000" dirty="0" smtClean="0">
                <a:latin typeface="Calibri" charset="0"/>
              </a:rPr>
              <a:t>3</a:t>
            </a:r>
            <a:r>
              <a:rPr lang="en-US" sz="2400" dirty="0" smtClean="0">
                <a:latin typeface="Calibri" charset="0"/>
              </a:rPr>
              <a:t> precursor emissions</a:t>
            </a:r>
          </a:p>
          <a:p>
            <a:pPr lvl="1" eaLnBrk="1" hangingPunct="1">
              <a:defRPr/>
            </a:pPr>
            <a:r>
              <a:rPr lang="en-US" sz="2400" dirty="0" smtClean="0">
                <a:latin typeface="Calibri" charset="0"/>
              </a:rPr>
              <a:t>Difference between </a:t>
            </a:r>
            <a:r>
              <a:rPr lang="en-US" sz="2400" b="1" dirty="0" smtClean="0">
                <a:latin typeface="Calibri" charset="0"/>
              </a:rPr>
              <a:t>A2 </a:t>
            </a:r>
            <a:r>
              <a:rPr lang="en-US" sz="2400" dirty="0" smtClean="0">
                <a:latin typeface="Calibri" charset="0"/>
              </a:rPr>
              <a:t>and </a:t>
            </a:r>
            <a:r>
              <a:rPr lang="en-US" sz="2400" b="1" dirty="0" smtClean="0">
                <a:latin typeface="Calibri" charset="0"/>
              </a:rPr>
              <a:t>B1</a:t>
            </a:r>
            <a:r>
              <a:rPr lang="en-US" sz="2400" dirty="0" smtClean="0">
                <a:latin typeface="Calibri" charset="0"/>
              </a:rPr>
              <a:t> simulations indicates potential decreases in O</a:t>
            </a:r>
            <a:r>
              <a:rPr lang="en-US" sz="2400" baseline="-25000" dirty="0" smtClean="0">
                <a:latin typeface="Calibri" charset="0"/>
              </a:rPr>
              <a:t>3</a:t>
            </a:r>
            <a:r>
              <a:rPr lang="en-US" sz="2400" dirty="0" smtClean="0">
                <a:latin typeface="Calibri" charset="0"/>
              </a:rPr>
              <a:t> and associated crop yield benefits of reducing emissions of air pollutants. </a:t>
            </a:r>
          </a:p>
          <a:p>
            <a:pPr marL="0" indent="0" eaLnBrk="1" hangingPunct="1">
              <a:buFontTx/>
              <a:buNone/>
              <a:defRPr/>
            </a:pPr>
            <a:endParaRPr lang="en-US" sz="2800" dirty="0" smtClean="0">
              <a:latin typeface="Calibri" charset="0"/>
              <a:cs typeface="+mn-cs"/>
            </a:endParaRPr>
          </a:p>
        </p:txBody>
      </p:sp>
      <p:sp>
        <p:nvSpPr>
          <p:cNvPr id="266249" name="Text Box 9"/>
          <p:cNvSpPr txBox="1">
            <a:spLocks noChangeArrowheads="1"/>
          </p:cNvSpPr>
          <p:nvPr/>
        </p:nvSpPr>
        <p:spPr bwMode="auto">
          <a:xfrm>
            <a:off x="6248400" y="5486400"/>
            <a:ext cx="25622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000">
                <a:solidFill>
                  <a:srgbClr val="000000"/>
                </a:solidFill>
                <a:latin typeface="Arial" charset="0"/>
                <a:ea typeface="ＭＳ Ｐゴシック" charset="0"/>
                <a:cs typeface="ＭＳ Ｐゴシック" charset="0"/>
              </a:rPr>
              <a:t>http://sedac.ciesin.columbia.edu/ddc/sres/ </a:t>
            </a:r>
          </a:p>
        </p:txBody>
      </p:sp>
    </p:spTree>
    <p:extLst>
      <p:ext uri="{BB962C8B-B14F-4D97-AF65-F5344CB8AC3E}">
        <p14:creationId xmlns:p14="http://schemas.microsoft.com/office/powerpoint/2010/main" val="1378467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9" descr="Fig3_RYL_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8534"/>
            <a:ext cx="7772400" cy="1005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4" name="Rectangle 4"/>
          <p:cNvSpPr>
            <a:spLocks noChangeArrowheads="1"/>
          </p:cNvSpPr>
          <p:nvPr/>
        </p:nvSpPr>
        <p:spPr bwMode="auto">
          <a:xfrm>
            <a:off x="502557" y="79582"/>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fontAlgn="base">
              <a:spcBef>
                <a:spcPct val="0"/>
              </a:spcBef>
              <a:spcAft>
                <a:spcPct val="0"/>
              </a:spcAft>
              <a:defRPr/>
            </a:pPr>
            <a:r>
              <a:rPr lang="en-US" sz="3600" b="1" dirty="0">
                <a:solidFill>
                  <a:srgbClr val="000000"/>
                </a:solidFill>
                <a:latin typeface="Calibri" charset="0"/>
                <a:ea typeface="ＭＳ Ｐゴシック" charset="0"/>
                <a:cs typeface="ＭＳ Ｐゴシック" charset="0"/>
              </a:rPr>
              <a:t>Yield Loss in 2030 (</a:t>
            </a:r>
            <a:r>
              <a:rPr lang="en-US" sz="3600" b="1" dirty="0" smtClean="0">
                <a:solidFill>
                  <a:srgbClr val="000000"/>
                </a:solidFill>
                <a:latin typeface="Calibri" charset="0"/>
                <a:ea typeface="ＭＳ Ｐゴシック" charset="0"/>
                <a:cs typeface="ＭＳ Ｐゴシック" charset="0"/>
              </a:rPr>
              <a:t>A2 – High emissions)</a:t>
            </a:r>
            <a:endParaRPr lang="en-US" sz="3600" b="1" dirty="0">
              <a:solidFill>
                <a:srgbClr val="000000"/>
              </a:solidFill>
              <a:latin typeface="Calibri" charset="0"/>
              <a:ea typeface="ＭＳ Ｐゴシック" charset="0"/>
              <a:cs typeface="ＭＳ Ｐゴシック" charset="0"/>
            </a:endParaRPr>
          </a:p>
        </p:txBody>
      </p:sp>
      <p:sp>
        <p:nvSpPr>
          <p:cNvPr id="92165" name="Text Box 5"/>
          <p:cNvSpPr txBox="1">
            <a:spLocks noChangeArrowheads="1"/>
          </p:cNvSpPr>
          <p:nvPr/>
        </p:nvSpPr>
        <p:spPr bwMode="auto">
          <a:xfrm>
            <a:off x="76200" y="2057400"/>
            <a:ext cx="1143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1400">
                <a:solidFill>
                  <a:srgbClr val="000000"/>
                </a:solidFill>
                <a:latin typeface="Calibri" charset="0"/>
                <a:ea typeface="ＭＳ Ｐゴシック" charset="0"/>
                <a:cs typeface="ＭＳ Ｐゴシック" charset="0"/>
              </a:rPr>
              <a:t>Soybean</a:t>
            </a:r>
          </a:p>
        </p:txBody>
      </p:sp>
      <p:sp>
        <p:nvSpPr>
          <p:cNvPr id="92166" name="Text Box 6"/>
          <p:cNvSpPr txBox="1">
            <a:spLocks noChangeArrowheads="1"/>
          </p:cNvSpPr>
          <p:nvPr/>
        </p:nvSpPr>
        <p:spPr bwMode="auto">
          <a:xfrm>
            <a:off x="152400" y="3733800"/>
            <a:ext cx="990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1400">
                <a:solidFill>
                  <a:srgbClr val="000000"/>
                </a:solidFill>
                <a:latin typeface="Calibri" charset="0"/>
                <a:ea typeface="ＭＳ Ｐゴシック" charset="0"/>
                <a:cs typeface="ＭＳ Ｐゴシック" charset="0"/>
              </a:rPr>
              <a:t>Maize</a:t>
            </a:r>
          </a:p>
        </p:txBody>
      </p:sp>
      <p:sp>
        <p:nvSpPr>
          <p:cNvPr id="92168" name="Text Box 8"/>
          <p:cNvSpPr txBox="1">
            <a:spLocks noChangeArrowheads="1"/>
          </p:cNvSpPr>
          <p:nvPr/>
        </p:nvSpPr>
        <p:spPr bwMode="auto">
          <a:xfrm>
            <a:off x="76200" y="5410200"/>
            <a:ext cx="1143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1400">
                <a:solidFill>
                  <a:srgbClr val="000000"/>
                </a:solidFill>
                <a:latin typeface="Calibri" charset="0"/>
                <a:ea typeface="ＭＳ Ｐゴシック" charset="0"/>
                <a:cs typeface="ＭＳ Ｐゴシック" charset="0"/>
              </a:rPr>
              <a:t>Wheat</a:t>
            </a:r>
          </a:p>
        </p:txBody>
      </p:sp>
      <p:sp>
        <p:nvSpPr>
          <p:cNvPr id="92170" name="Text Box 10"/>
          <p:cNvSpPr txBox="1">
            <a:spLocks noChangeArrowheads="1"/>
          </p:cNvSpPr>
          <p:nvPr/>
        </p:nvSpPr>
        <p:spPr bwMode="auto">
          <a:xfrm>
            <a:off x="6458412" y="6595162"/>
            <a:ext cx="34290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1200" dirty="0" err="1" smtClean="0">
                <a:solidFill>
                  <a:srgbClr val="000000"/>
                </a:solidFill>
                <a:latin typeface="Calibri" charset="0"/>
                <a:ea typeface="ＭＳ Ｐゴシック" charset="0"/>
                <a:cs typeface="ＭＳ Ｐゴシック" charset="0"/>
              </a:rPr>
              <a:t>Avnery</a:t>
            </a:r>
            <a:r>
              <a:rPr lang="en-US" sz="1200" dirty="0" smtClean="0">
                <a:solidFill>
                  <a:srgbClr val="000000"/>
                </a:solidFill>
                <a:latin typeface="Calibri" charset="0"/>
                <a:ea typeface="ＭＳ Ｐゴシック" charset="0"/>
                <a:cs typeface="ＭＳ Ｐゴシック" charset="0"/>
              </a:rPr>
              <a:t>, </a:t>
            </a:r>
            <a:r>
              <a:rPr lang="en-US" sz="1200" dirty="0" err="1" smtClean="0">
                <a:solidFill>
                  <a:srgbClr val="000000"/>
                </a:solidFill>
                <a:latin typeface="Calibri" charset="0"/>
                <a:ea typeface="ＭＳ Ｐゴシック" charset="0"/>
                <a:cs typeface="ＭＳ Ｐゴシック" charset="0"/>
              </a:rPr>
              <a:t>Mauzerall</a:t>
            </a:r>
            <a:r>
              <a:rPr lang="en-US" sz="1200" dirty="0" smtClean="0">
                <a:solidFill>
                  <a:srgbClr val="000000"/>
                </a:solidFill>
                <a:latin typeface="Calibri" charset="0"/>
                <a:ea typeface="ＭＳ Ｐゴシック" charset="0"/>
                <a:cs typeface="ＭＳ Ｐゴシック" charset="0"/>
              </a:rPr>
              <a:t> </a:t>
            </a:r>
            <a:r>
              <a:rPr lang="en-US" sz="1200" dirty="0">
                <a:solidFill>
                  <a:srgbClr val="000000"/>
                </a:solidFill>
                <a:latin typeface="Calibri" charset="0"/>
                <a:ea typeface="ＭＳ Ｐゴシック" charset="0"/>
                <a:cs typeface="ＭＳ Ｐゴシック" charset="0"/>
              </a:rPr>
              <a:t>et al., </a:t>
            </a:r>
            <a:r>
              <a:rPr lang="en-US" sz="1200" dirty="0" smtClean="0">
                <a:solidFill>
                  <a:srgbClr val="000000"/>
                </a:solidFill>
                <a:latin typeface="Calibri" charset="0"/>
                <a:ea typeface="ＭＳ Ｐゴシック" charset="0"/>
                <a:cs typeface="ＭＳ Ｐゴシック" charset="0"/>
              </a:rPr>
              <a:t> </a:t>
            </a:r>
            <a:r>
              <a:rPr lang="en-US" sz="1200" dirty="0">
                <a:solidFill>
                  <a:srgbClr val="000000"/>
                </a:solidFill>
                <a:latin typeface="Calibri" charset="0"/>
                <a:ea typeface="ＭＳ Ｐゴシック" charset="0"/>
                <a:cs typeface="ＭＳ Ｐゴシック" charset="0"/>
              </a:rPr>
              <a:t>(</a:t>
            </a:r>
            <a:r>
              <a:rPr lang="en-US" sz="1200" dirty="0" smtClean="0">
                <a:solidFill>
                  <a:srgbClr val="000000"/>
                </a:solidFill>
                <a:latin typeface="Calibri" charset="0"/>
                <a:ea typeface="ＭＳ Ｐゴシック" charset="0"/>
                <a:cs typeface="ＭＳ Ｐゴシック" charset="0"/>
              </a:rPr>
              <a:t>2011b)</a:t>
            </a:r>
            <a:endParaRPr lang="en-US" sz="1200" dirty="0">
              <a:solidFill>
                <a:srgbClr val="000000"/>
              </a:solidFill>
              <a:latin typeface="Calibri" charset="0"/>
              <a:ea typeface="ＭＳ Ｐゴシック" charset="0"/>
              <a:cs typeface="ＭＳ Ｐゴシック" charset="0"/>
            </a:endParaRPr>
          </a:p>
        </p:txBody>
      </p:sp>
      <p:sp>
        <p:nvSpPr>
          <p:cNvPr id="9" name="Rectangle 8"/>
          <p:cNvSpPr/>
          <p:nvPr/>
        </p:nvSpPr>
        <p:spPr>
          <a:xfrm>
            <a:off x="121557" y="1022871"/>
            <a:ext cx="4450443" cy="514304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72" name="Rectangle 12"/>
          <p:cNvSpPr>
            <a:spLocks noChangeArrowheads="1"/>
          </p:cNvSpPr>
          <p:nvPr/>
        </p:nvSpPr>
        <p:spPr bwMode="auto">
          <a:xfrm>
            <a:off x="914400" y="2514600"/>
            <a:ext cx="7543800" cy="914400"/>
          </a:xfrm>
          <a:prstGeom prst="rect">
            <a:avLst/>
          </a:prstGeom>
          <a:solidFill>
            <a:schemeClr val="bg1"/>
          </a:solidFill>
          <a:ln w="190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buFontTx/>
              <a:buChar char="•"/>
              <a:defRPr/>
            </a:pPr>
            <a:r>
              <a:rPr lang="en-US" sz="1600" dirty="0" smtClean="0">
                <a:solidFill>
                  <a:srgbClr val="000000"/>
                </a:solidFill>
                <a:latin typeface="Calibri" charset="0"/>
                <a:ea typeface="ＭＳ Ｐゴシック" charset="0"/>
                <a:cs typeface="ＭＳ Ｐゴシック" charset="0"/>
              </a:rPr>
              <a:t>Global 2030 </a:t>
            </a:r>
            <a:r>
              <a:rPr lang="en-US" sz="1600" dirty="0">
                <a:solidFill>
                  <a:srgbClr val="000000"/>
                </a:solidFill>
                <a:latin typeface="Calibri" charset="0"/>
                <a:ea typeface="ＭＳ Ｐゴシック" charset="0"/>
                <a:cs typeface="ＭＳ Ｐゴシック" charset="0"/>
              </a:rPr>
              <a:t>A2 yield losses range from 5-26% (+2-10</a:t>
            </a:r>
            <a:r>
              <a:rPr lang="en-US" sz="1600" dirty="0" smtClean="0">
                <a:solidFill>
                  <a:srgbClr val="000000"/>
                </a:solidFill>
                <a:latin typeface="Calibri" charset="0"/>
                <a:ea typeface="ＭＳ Ｐゴシック" charset="0"/>
                <a:cs typeface="ＭＳ Ｐゴシック" charset="0"/>
              </a:rPr>
              <a:t>%) </a:t>
            </a:r>
            <a:r>
              <a:rPr lang="en-US" sz="1600" dirty="0">
                <a:solidFill>
                  <a:srgbClr val="000000"/>
                </a:solidFill>
                <a:latin typeface="Calibri" charset="0"/>
                <a:ea typeface="ＭＳ Ｐゴシック" charset="0"/>
                <a:cs typeface="ＭＳ Ｐゴシック" charset="0"/>
              </a:rPr>
              <a:t>for wheat, 15-19% (+1-11%) for soybean, </a:t>
            </a:r>
            <a:r>
              <a:rPr lang="en-US" sz="1600" dirty="0" smtClean="0">
                <a:solidFill>
                  <a:srgbClr val="000000"/>
                </a:solidFill>
                <a:latin typeface="Calibri" charset="0"/>
                <a:ea typeface="ＭＳ Ｐゴシック" charset="0"/>
                <a:cs typeface="ＭＳ Ｐゴシック" charset="0"/>
              </a:rPr>
              <a:t>and 4-9</a:t>
            </a:r>
            <a:r>
              <a:rPr lang="en-US" sz="1600" dirty="0">
                <a:solidFill>
                  <a:srgbClr val="000000"/>
                </a:solidFill>
                <a:latin typeface="Calibri" charset="0"/>
                <a:ea typeface="ＭＳ Ｐゴシック" charset="0"/>
                <a:cs typeface="ＭＳ Ｐゴシック" charset="0"/>
              </a:rPr>
              <a:t>% for maize (+2-3%) </a:t>
            </a:r>
          </a:p>
          <a:p>
            <a:pPr marL="342900" indent="-342900" defTabSz="914400" fontAlgn="base">
              <a:spcBef>
                <a:spcPct val="20000"/>
              </a:spcBef>
              <a:spcAft>
                <a:spcPct val="0"/>
              </a:spcAft>
              <a:buFontTx/>
              <a:buChar char="•"/>
              <a:defRPr/>
            </a:pPr>
            <a:r>
              <a:rPr lang="en-US" sz="1600" dirty="0">
                <a:solidFill>
                  <a:srgbClr val="000000"/>
                </a:solidFill>
                <a:latin typeface="Calibri" charset="0"/>
                <a:ea typeface="ＭＳ Ｐゴシック" charset="0"/>
                <a:cs typeface="ＭＳ Ｐゴシック" charset="0"/>
              </a:rPr>
              <a:t>Crop production losses 120-230 Mt worth $17-35 USD</a:t>
            </a:r>
            <a:r>
              <a:rPr lang="en-US" sz="1600" baseline="-25000" dirty="0">
                <a:solidFill>
                  <a:srgbClr val="000000"/>
                </a:solidFill>
                <a:latin typeface="Calibri" charset="0"/>
                <a:ea typeface="ＭＳ Ｐゴシック" charset="0"/>
                <a:cs typeface="ＭＳ Ｐゴシック" charset="0"/>
              </a:rPr>
              <a:t>2000</a:t>
            </a:r>
            <a:r>
              <a:rPr lang="en-US" sz="1600" dirty="0">
                <a:solidFill>
                  <a:srgbClr val="000000"/>
                </a:solidFill>
                <a:latin typeface="Calibri" charset="0"/>
                <a:ea typeface="ＭＳ Ｐゴシック" charset="0"/>
                <a:cs typeface="ＭＳ Ｐゴシック" charset="0"/>
              </a:rPr>
              <a:t> (+$6-17 billion) annually </a:t>
            </a:r>
          </a:p>
        </p:txBody>
      </p:sp>
      <p:sp>
        <p:nvSpPr>
          <p:cNvPr id="11" name="Text Box 17"/>
          <p:cNvSpPr txBox="1">
            <a:spLocks noChangeArrowheads="1"/>
          </p:cNvSpPr>
          <p:nvPr/>
        </p:nvSpPr>
        <p:spPr bwMode="auto">
          <a:xfrm>
            <a:off x="2933700" y="1608769"/>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Soybean</a:t>
            </a:r>
          </a:p>
        </p:txBody>
      </p:sp>
      <p:sp>
        <p:nvSpPr>
          <p:cNvPr id="12" name="Text Box 18"/>
          <p:cNvSpPr txBox="1">
            <a:spLocks noChangeArrowheads="1"/>
          </p:cNvSpPr>
          <p:nvPr/>
        </p:nvSpPr>
        <p:spPr bwMode="auto">
          <a:xfrm>
            <a:off x="2933700" y="3333690"/>
            <a:ext cx="990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Maize</a:t>
            </a:r>
          </a:p>
        </p:txBody>
      </p:sp>
      <p:sp>
        <p:nvSpPr>
          <p:cNvPr id="13" name="Text Box 20"/>
          <p:cNvSpPr txBox="1">
            <a:spLocks noChangeArrowheads="1"/>
          </p:cNvSpPr>
          <p:nvPr/>
        </p:nvSpPr>
        <p:spPr bwMode="auto">
          <a:xfrm>
            <a:off x="2921000" y="5034280"/>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Wheat</a:t>
            </a:r>
          </a:p>
        </p:txBody>
      </p:sp>
      <p:sp>
        <p:nvSpPr>
          <p:cNvPr id="2" name="TextBox 1"/>
          <p:cNvSpPr txBox="1"/>
          <p:nvPr/>
        </p:nvSpPr>
        <p:spPr>
          <a:xfrm>
            <a:off x="6972780" y="6165917"/>
            <a:ext cx="2200026" cy="369332"/>
          </a:xfrm>
          <a:prstGeom prst="rect">
            <a:avLst/>
          </a:prstGeom>
          <a:noFill/>
        </p:spPr>
        <p:txBody>
          <a:bodyPr wrap="none" rtlCol="0">
            <a:spAutoFit/>
          </a:bodyPr>
          <a:lstStyle/>
          <a:p>
            <a:r>
              <a:rPr lang="en-US" smtClean="0"/>
              <a:t>[</a:t>
            </a:r>
            <a:r>
              <a:rPr lang="en-US" dirty="0" err="1" smtClean="0"/>
              <a:t>Avnery</a:t>
            </a:r>
            <a:r>
              <a:rPr lang="en-US" dirty="0" smtClean="0"/>
              <a:t> et al., 2011b]</a:t>
            </a:r>
            <a:endParaRPr lang="en-US" dirty="0"/>
          </a:p>
        </p:txBody>
      </p:sp>
    </p:spTree>
    <p:extLst>
      <p:ext uri="{BB962C8B-B14F-4D97-AF65-F5344CB8AC3E}">
        <p14:creationId xmlns:p14="http://schemas.microsoft.com/office/powerpoint/2010/main" val="1373575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774463" y="450870"/>
            <a:ext cx="4005917" cy="5654419"/>
          </a:xfrm>
          <a:prstGeom prst="rect">
            <a:avLst/>
          </a:prstGeom>
        </p:spPr>
      </p:pic>
      <p:pic>
        <p:nvPicPr>
          <p:cNvPr id="2" name="Picture 1"/>
          <p:cNvPicPr>
            <a:picLocks noChangeAspect="1"/>
          </p:cNvPicPr>
          <p:nvPr/>
        </p:nvPicPr>
        <p:blipFill>
          <a:blip r:embed="rId4"/>
          <a:stretch>
            <a:fillRect/>
          </a:stretch>
        </p:blipFill>
        <p:spPr>
          <a:xfrm>
            <a:off x="307637" y="291639"/>
            <a:ext cx="4034531" cy="5833970"/>
          </a:xfrm>
          <a:prstGeom prst="rect">
            <a:avLst/>
          </a:prstGeom>
        </p:spPr>
      </p:pic>
      <p:sp>
        <p:nvSpPr>
          <p:cNvPr id="11275" name="Rectangle 11"/>
          <p:cNvSpPr>
            <a:spLocks noChangeArrowheads="1"/>
          </p:cNvSpPr>
          <p:nvPr/>
        </p:nvSpPr>
        <p:spPr bwMode="auto">
          <a:xfrm>
            <a:off x="16605" y="-356168"/>
            <a:ext cx="8519036"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fontAlgn="base">
              <a:spcBef>
                <a:spcPct val="0"/>
              </a:spcBef>
              <a:spcAft>
                <a:spcPct val="0"/>
              </a:spcAft>
            </a:pPr>
            <a:r>
              <a:rPr lang="en-US" sz="3200" b="1" dirty="0" smtClean="0">
                <a:solidFill>
                  <a:srgbClr val="000000"/>
                </a:solidFill>
                <a:latin typeface="Calibri" charset="0"/>
                <a:ea typeface="ＭＳ Ｐゴシック" charset="0"/>
              </a:rPr>
              <a:t>Yield Loss from Ozone Exposure (%)</a:t>
            </a:r>
          </a:p>
        </p:txBody>
      </p:sp>
      <p:sp>
        <p:nvSpPr>
          <p:cNvPr id="12" name="Text Box 9"/>
          <p:cNvSpPr txBox="1">
            <a:spLocks noChangeArrowheads="1"/>
          </p:cNvSpPr>
          <p:nvPr/>
        </p:nvSpPr>
        <p:spPr bwMode="auto">
          <a:xfrm>
            <a:off x="13316" y="1414927"/>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000" b="1" dirty="0" smtClean="0">
                <a:solidFill>
                  <a:srgbClr val="000000"/>
                </a:solidFill>
                <a:latin typeface="Calibri" charset="0"/>
                <a:ea typeface="ＭＳ Ｐゴシック" charset="0"/>
              </a:rPr>
              <a:t>Soybean</a:t>
            </a:r>
          </a:p>
        </p:txBody>
      </p:sp>
      <p:sp>
        <p:nvSpPr>
          <p:cNvPr id="13" name="Text Box 10"/>
          <p:cNvSpPr txBox="1">
            <a:spLocks noChangeArrowheads="1"/>
          </p:cNvSpPr>
          <p:nvPr/>
        </p:nvSpPr>
        <p:spPr bwMode="auto">
          <a:xfrm>
            <a:off x="62306" y="3283567"/>
            <a:ext cx="990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000" b="1" dirty="0" smtClean="0">
                <a:solidFill>
                  <a:srgbClr val="000000"/>
                </a:solidFill>
                <a:latin typeface="Calibri" charset="0"/>
                <a:ea typeface="ＭＳ Ｐゴシック" charset="0"/>
              </a:rPr>
              <a:t>Maize</a:t>
            </a:r>
          </a:p>
        </p:txBody>
      </p:sp>
      <p:sp>
        <p:nvSpPr>
          <p:cNvPr id="14" name="Text Box 11"/>
          <p:cNvSpPr txBox="1">
            <a:spLocks noChangeArrowheads="1"/>
          </p:cNvSpPr>
          <p:nvPr/>
        </p:nvSpPr>
        <p:spPr bwMode="auto">
          <a:xfrm>
            <a:off x="-7345" y="5192332"/>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000" b="1" dirty="0" smtClean="0">
                <a:solidFill>
                  <a:srgbClr val="000000"/>
                </a:solidFill>
                <a:latin typeface="Calibri" charset="0"/>
                <a:ea typeface="ＭＳ Ｐゴシック" charset="0"/>
              </a:rPr>
              <a:t>Wheat</a:t>
            </a:r>
          </a:p>
        </p:txBody>
      </p:sp>
      <p:sp>
        <p:nvSpPr>
          <p:cNvPr id="11287" name="Rectangle 23"/>
          <p:cNvSpPr>
            <a:spLocks noChangeArrowheads="1"/>
          </p:cNvSpPr>
          <p:nvPr/>
        </p:nvSpPr>
        <p:spPr bwMode="auto">
          <a:xfrm>
            <a:off x="941147" y="3782734"/>
            <a:ext cx="3282974" cy="1704238"/>
          </a:xfrm>
          <a:prstGeom prst="rect">
            <a:avLst/>
          </a:prstGeom>
          <a:solidFill>
            <a:schemeClr val="bg1"/>
          </a:solidFill>
          <a:ln w="190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buFontTx/>
              <a:buChar char="•"/>
            </a:pPr>
            <a:r>
              <a:rPr lang="en-US" sz="1600" dirty="0" smtClean="0">
                <a:solidFill>
                  <a:srgbClr val="000000"/>
                </a:solidFill>
                <a:latin typeface="Calibri" charset="0"/>
                <a:ea typeface="ＭＳ Ｐゴシック" charset="0"/>
              </a:rPr>
              <a:t>Global year 2000 yield losses </a:t>
            </a:r>
            <a:r>
              <a:rPr lang="en-US" sz="1600" dirty="0" smtClean="0">
                <a:solidFill>
                  <a:srgbClr val="000000"/>
                </a:solidFill>
                <a:latin typeface="Calibri" charset="0"/>
                <a:ea typeface="ＭＳ Ｐゴシック" charset="0"/>
              </a:rPr>
              <a:t>    4-15</a:t>
            </a:r>
            <a:r>
              <a:rPr lang="en-US" sz="1600" dirty="0" smtClean="0">
                <a:solidFill>
                  <a:srgbClr val="000000"/>
                </a:solidFill>
                <a:latin typeface="Calibri" charset="0"/>
                <a:ea typeface="ＭＳ Ｐゴシック" charset="0"/>
              </a:rPr>
              <a:t>% for wheat, 9-14% soybean, 2-6% for maize</a:t>
            </a:r>
          </a:p>
          <a:p>
            <a:pPr marL="342900" indent="-342900" defTabSz="914400" fontAlgn="base">
              <a:spcBef>
                <a:spcPct val="20000"/>
              </a:spcBef>
              <a:spcAft>
                <a:spcPct val="0"/>
              </a:spcAft>
              <a:buFontTx/>
              <a:buChar char="•"/>
            </a:pPr>
            <a:r>
              <a:rPr lang="en-US" sz="1600" dirty="0" smtClean="0">
                <a:solidFill>
                  <a:srgbClr val="000000"/>
                </a:solidFill>
                <a:latin typeface="Calibri" charset="0"/>
                <a:ea typeface="ＭＳ Ｐゴシック" charset="0"/>
              </a:rPr>
              <a:t>Crop production losses ~80-120 Mt worth $11-18 billion USD</a:t>
            </a:r>
            <a:r>
              <a:rPr lang="en-US" sz="1600" baseline="-25000" dirty="0" smtClean="0">
                <a:solidFill>
                  <a:srgbClr val="000000"/>
                </a:solidFill>
                <a:latin typeface="Calibri" charset="0"/>
                <a:ea typeface="ＭＳ Ｐゴシック" charset="0"/>
              </a:rPr>
              <a:t>2000</a:t>
            </a:r>
            <a:r>
              <a:rPr lang="en-US" sz="1600" dirty="0" smtClean="0">
                <a:solidFill>
                  <a:srgbClr val="000000"/>
                </a:solidFill>
                <a:latin typeface="Calibri" charset="0"/>
                <a:ea typeface="ＭＳ Ｐゴシック" charset="0"/>
              </a:rPr>
              <a:t> annually </a:t>
            </a:r>
          </a:p>
        </p:txBody>
      </p:sp>
      <p:sp>
        <p:nvSpPr>
          <p:cNvPr id="18" name="Rectangle 11"/>
          <p:cNvSpPr>
            <a:spLocks noChangeArrowheads="1"/>
          </p:cNvSpPr>
          <p:nvPr/>
        </p:nvSpPr>
        <p:spPr bwMode="auto">
          <a:xfrm>
            <a:off x="4774463" y="-336353"/>
            <a:ext cx="4411176"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fontAlgn="base">
              <a:spcBef>
                <a:spcPct val="0"/>
              </a:spcBef>
              <a:spcAft>
                <a:spcPct val="0"/>
              </a:spcAft>
            </a:pPr>
            <a:endParaRPr lang="en-US" sz="3600" dirty="0" smtClean="0">
              <a:solidFill>
                <a:srgbClr val="000000"/>
              </a:solidFill>
              <a:latin typeface="Calibri" charset="0"/>
              <a:ea typeface="ＭＳ Ｐゴシック" charset="0"/>
            </a:endParaRPr>
          </a:p>
        </p:txBody>
      </p:sp>
      <p:pic>
        <p:nvPicPr>
          <p:cNvPr id="5" name="Picture 4"/>
          <p:cNvPicPr>
            <a:picLocks noChangeAspect="1"/>
          </p:cNvPicPr>
          <p:nvPr/>
        </p:nvPicPr>
        <p:blipFill>
          <a:blip r:embed="rId5"/>
          <a:stretch>
            <a:fillRect/>
          </a:stretch>
        </p:blipFill>
        <p:spPr>
          <a:xfrm>
            <a:off x="2590062" y="5912249"/>
            <a:ext cx="4199755" cy="563719"/>
          </a:xfrm>
          <a:prstGeom prst="rect">
            <a:avLst/>
          </a:prstGeom>
        </p:spPr>
      </p:pic>
      <p:sp>
        <p:nvSpPr>
          <p:cNvPr id="23" name="Rectangle 12"/>
          <p:cNvSpPr>
            <a:spLocks noChangeArrowheads="1"/>
          </p:cNvSpPr>
          <p:nvPr/>
        </p:nvSpPr>
        <p:spPr bwMode="auto">
          <a:xfrm>
            <a:off x="5342569" y="3782734"/>
            <a:ext cx="3563329" cy="1871685"/>
          </a:xfrm>
          <a:prstGeom prst="rect">
            <a:avLst/>
          </a:prstGeom>
          <a:solidFill>
            <a:schemeClr val="bg1"/>
          </a:solidFill>
          <a:ln w="190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buFontTx/>
              <a:buChar char="•"/>
            </a:pPr>
            <a:r>
              <a:rPr lang="en-US" sz="1600" dirty="0" smtClean="0">
                <a:solidFill>
                  <a:srgbClr val="000000"/>
                </a:solidFill>
                <a:latin typeface="Calibri" charset="0"/>
                <a:ea typeface="ＭＳ Ｐゴシック" charset="0"/>
              </a:rPr>
              <a:t>Global year 2030 yield losses </a:t>
            </a:r>
            <a:r>
              <a:rPr lang="en-US" sz="1600" dirty="0" smtClean="0">
                <a:solidFill>
                  <a:srgbClr val="000000"/>
                </a:solidFill>
                <a:latin typeface="Calibri" charset="0"/>
                <a:ea typeface="ＭＳ Ｐゴシック" charset="0"/>
              </a:rPr>
              <a:t>potentially increase to </a:t>
            </a:r>
            <a:r>
              <a:rPr lang="en-US" sz="1600" dirty="0" smtClean="0">
                <a:solidFill>
                  <a:srgbClr val="000000"/>
                </a:solidFill>
                <a:latin typeface="Calibri" charset="0"/>
                <a:ea typeface="ＭＳ Ｐゴシック" charset="0"/>
              </a:rPr>
              <a:t>5-26</a:t>
            </a:r>
            <a:r>
              <a:rPr lang="en-US" sz="1600" dirty="0" smtClean="0">
                <a:solidFill>
                  <a:srgbClr val="000000"/>
                </a:solidFill>
                <a:latin typeface="Calibri" charset="0"/>
                <a:ea typeface="ＭＳ Ｐゴシック" charset="0"/>
              </a:rPr>
              <a:t>% </a:t>
            </a:r>
            <a:r>
              <a:rPr lang="en-US" sz="1600" dirty="0" smtClean="0">
                <a:solidFill>
                  <a:srgbClr val="000000"/>
                </a:solidFill>
                <a:latin typeface="Calibri" charset="0"/>
                <a:ea typeface="ＭＳ Ｐゴシック" charset="0"/>
              </a:rPr>
              <a:t>for wheat, 15-19% </a:t>
            </a:r>
            <a:r>
              <a:rPr lang="en-US" sz="1600" dirty="0" smtClean="0">
                <a:solidFill>
                  <a:srgbClr val="000000"/>
                </a:solidFill>
                <a:latin typeface="Calibri" charset="0"/>
                <a:ea typeface="ＭＳ Ｐゴシック" charset="0"/>
              </a:rPr>
              <a:t>for </a:t>
            </a:r>
            <a:r>
              <a:rPr lang="en-US" sz="1600" dirty="0" smtClean="0">
                <a:solidFill>
                  <a:srgbClr val="000000"/>
                </a:solidFill>
                <a:latin typeface="Calibri" charset="0"/>
                <a:ea typeface="ＭＳ Ｐゴシック" charset="0"/>
              </a:rPr>
              <a:t>soybean, 4-9% for </a:t>
            </a:r>
            <a:r>
              <a:rPr lang="en-US" sz="1600" dirty="0" smtClean="0">
                <a:solidFill>
                  <a:srgbClr val="000000"/>
                </a:solidFill>
                <a:latin typeface="Calibri" charset="0"/>
                <a:ea typeface="ＭＳ Ｐゴシック" charset="0"/>
              </a:rPr>
              <a:t>maize.</a:t>
            </a:r>
            <a:endParaRPr lang="en-US" sz="1600" dirty="0" smtClean="0">
              <a:solidFill>
                <a:srgbClr val="000000"/>
              </a:solidFill>
              <a:latin typeface="Calibri" charset="0"/>
              <a:ea typeface="ＭＳ Ｐゴシック" charset="0"/>
            </a:endParaRPr>
          </a:p>
          <a:p>
            <a:pPr marL="342900" indent="-342900" defTabSz="914400" fontAlgn="base">
              <a:spcBef>
                <a:spcPct val="20000"/>
              </a:spcBef>
              <a:spcAft>
                <a:spcPct val="0"/>
              </a:spcAft>
              <a:buFontTx/>
              <a:buChar char="•"/>
            </a:pPr>
            <a:r>
              <a:rPr lang="en-US" sz="1600" dirty="0" smtClean="0">
                <a:solidFill>
                  <a:srgbClr val="000000"/>
                </a:solidFill>
                <a:latin typeface="Calibri" charset="0"/>
                <a:ea typeface="ＭＳ Ｐゴシック" charset="0"/>
              </a:rPr>
              <a:t>Crop production losses 120-230 Mt worth $17-35 USD</a:t>
            </a:r>
            <a:r>
              <a:rPr lang="en-US" sz="1600" baseline="-25000" dirty="0" smtClean="0">
                <a:solidFill>
                  <a:srgbClr val="000000"/>
                </a:solidFill>
                <a:latin typeface="Calibri" charset="0"/>
                <a:ea typeface="ＭＳ Ｐゴシック" charset="0"/>
              </a:rPr>
              <a:t>2000</a:t>
            </a:r>
            <a:r>
              <a:rPr lang="en-US" sz="1600" dirty="0" smtClean="0">
                <a:solidFill>
                  <a:srgbClr val="000000"/>
                </a:solidFill>
                <a:latin typeface="Calibri" charset="0"/>
                <a:ea typeface="ＭＳ Ｐゴシック" charset="0"/>
              </a:rPr>
              <a:t> (+$6-17 billion) annually </a:t>
            </a:r>
          </a:p>
        </p:txBody>
      </p:sp>
      <p:sp>
        <p:nvSpPr>
          <p:cNvPr id="8" name="TextBox 7"/>
          <p:cNvSpPr txBox="1"/>
          <p:nvPr/>
        </p:nvSpPr>
        <p:spPr>
          <a:xfrm>
            <a:off x="673397" y="6506448"/>
            <a:ext cx="2749283" cy="307777"/>
          </a:xfrm>
          <a:prstGeom prst="rect">
            <a:avLst/>
          </a:prstGeom>
          <a:noFill/>
        </p:spPr>
        <p:txBody>
          <a:bodyPr wrap="none" rtlCol="0">
            <a:spAutoFit/>
          </a:bodyPr>
          <a:lstStyle/>
          <a:p>
            <a:r>
              <a:rPr lang="en-US" sz="1400" dirty="0">
                <a:solidFill>
                  <a:srgbClr val="000000"/>
                </a:solidFill>
                <a:latin typeface="Arial"/>
                <a:ea typeface="ＭＳ Ｐゴシック"/>
              </a:rPr>
              <a:t>(</a:t>
            </a:r>
            <a:r>
              <a:rPr lang="en-US" sz="1400" dirty="0" err="1" smtClean="0">
                <a:solidFill>
                  <a:srgbClr val="000000"/>
                </a:solidFill>
                <a:latin typeface="Arial"/>
                <a:ea typeface="ＭＳ Ｐゴシック"/>
              </a:rPr>
              <a:t>Avnery</a:t>
            </a:r>
            <a:r>
              <a:rPr lang="en-US" sz="1400" dirty="0" smtClean="0">
                <a:solidFill>
                  <a:srgbClr val="000000"/>
                </a:solidFill>
                <a:latin typeface="Arial"/>
                <a:ea typeface="ＭＳ Ｐゴシック"/>
              </a:rPr>
              <a:t>, Mauzerall, et al. 2011a)</a:t>
            </a:r>
            <a:endParaRPr lang="en-US" sz="1400" dirty="0">
              <a:solidFill>
                <a:srgbClr val="000000"/>
              </a:solidFill>
              <a:latin typeface="Arial"/>
              <a:ea typeface="ＭＳ Ｐゴシック"/>
            </a:endParaRPr>
          </a:p>
        </p:txBody>
      </p:sp>
      <p:sp>
        <p:nvSpPr>
          <p:cNvPr id="27" name="TextBox 26"/>
          <p:cNvSpPr txBox="1"/>
          <p:nvPr/>
        </p:nvSpPr>
        <p:spPr>
          <a:xfrm>
            <a:off x="6241077" y="6496288"/>
            <a:ext cx="2749283" cy="307777"/>
          </a:xfrm>
          <a:prstGeom prst="rect">
            <a:avLst/>
          </a:prstGeom>
          <a:noFill/>
        </p:spPr>
        <p:txBody>
          <a:bodyPr wrap="none" rtlCol="0">
            <a:spAutoFit/>
          </a:bodyPr>
          <a:lstStyle/>
          <a:p>
            <a:r>
              <a:rPr lang="en-US" sz="1400" dirty="0">
                <a:solidFill>
                  <a:srgbClr val="000000"/>
                </a:solidFill>
                <a:latin typeface="Arial"/>
                <a:ea typeface="ＭＳ Ｐゴシック"/>
              </a:rPr>
              <a:t>(</a:t>
            </a:r>
            <a:r>
              <a:rPr lang="en-US" sz="1400" dirty="0" err="1" smtClean="0">
                <a:solidFill>
                  <a:srgbClr val="000000"/>
                </a:solidFill>
                <a:latin typeface="Arial"/>
                <a:ea typeface="ＭＳ Ｐゴシック"/>
              </a:rPr>
              <a:t>Avnery</a:t>
            </a:r>
            <a:r>
              <a:rPr lang="en-US" sz="1400" dirty="0" smtClean="0">
                <a:solidFill>
                  <a:srgbClr val="000000"/>
                </a:solidFill>
                <a:latin typeface="Arial"/>
                <a:ea typeface="ＭＳ Ｐゴシック"/>
              </a:rPr>
              <a:t>, Mauzerall, et al. 2011b)</a:t>
            </a:r>
            <a:endParaRPr lang="en-US" sz="1400" dirty="0">
              <a:solidFill>
                <a:srgbClr val="000000"/>
              </a:solidFill>
              <a:latin typeface="Arial"/>
              <a:ea typeface="ＭＳ Ｐゴシック"/>
            </a:endParaRPr>
          </a:p>
        </p:txBody>
      </p:sp>
      <p:sp>
        <p:nvSpPr>
          <p:cNvPr id="9" name="TextBox 8"/>
          <p:cNvSpPr txBox="1"/>
          <p:nvPr/>
        </p:nvSpPr>
        <p:spPr>
          <a:xfrm>
            <a:off x="244778" y="166648"/>
            <a:ext cx="698178" cy="369332"/>
          </a:xfrm>
          <a:prstGeom prst="rect">
            <a:avLst/>
          </a:prstGeom>
          <a:noFill/>
        </p:spPr>
        <p:txBody>
          <a:bodyPr wrap="none" rtlCol="0">
            <a:spAutoFit/>
          </a:bodyPr>
          <a:lstStyle/>
          <a:p>
            <a:r>
              <a:rPr lang="en-US" b="1" dirty="0" smtClean="0">
                <a:solidFill>
                  <a:srgbClr val="000000"/>
                </a:solidFill>
                <a:latin typeface="Arial"/>
                <a:ea typeface="ＭＳ Ｐゴシック"/>
              </a:rPr>
              <a:t>2000</a:t>
            </a:r>
            <a:endParaRPr lang="en-US" b="1" dirty="0">
              <a:solidFill>
                <a:srgbClr val="000000"/>
              </a:solidFill>
              <a:latin typeface="Arial"/>
              <a:ea typeface="ＭＳ Ｐゴシック"/>
            </a:endParaRPr>
          </a:p>
        </p:txBody>
      </p:sp>
      <p:sp>
        <p:nvSpPr>
          <p:cNvPr id="29" name="TextBox 28"/>
          <p:cNvSpPr txBox="1"/>
          <p:nvPr/>
        </p:nvSpPr>
        <p:spPr>
          <a:xfrm>
            <a:off x="7232646" y="277726"/>
            <a:ext cx="1920206" cy="369332"/>
          </a:xfrm>
          <a:prstGeom prst="rect">
            <a:avLst/>
          </a:prstGeom>
          <a:noFill/>
        </p:spPr>
        <p:txBody>
          <a:bodyPr wrap="none" rtlCol="0">
            <a:spAutoFit/>
          </a:bodyPr>
          <a:lstStyle/>
          <a:p>
            <a:r>
              <a:rPr lang="en-US" b="1" dirty="0" smtClean="0">
                <a:solidFill>
                  <a:srgbClr val="000000"/>
                </a:solidFill>
                <a:latin typeface="Arial"/>
                <a:ea typeface="ＭＳ Ｐゴシック"/>
              </a:rPr>
              <a:t>2030  (High: A2)</a:t>
            </a:r>
            <a:endParaRPr lang="en-US" b="1" dirty="0">
              <a:solidFill>
                <a:srgbClr val="000000"/>
              </a:solidFill>
              <a:latin typeface="Arial"/>
              <a:ea typeface="ＭＳ Ｐゴシック"/>
            </a:endParaRPr>
          </a:p>
        </p:txBody>
      </p:sp>
      <p:sp>
        <p:nvSpPr>
          <p:cNvPr id="30" name="Text Box 9"/>
          <p:cNvSpPr txBox="1">
            <a:spLocks noChangeArrowheads="1"/>
          </p:cNvSpPr>
          <p:nvPr/>
        </p:nvSpPr>
        <p:spPr bwMode="auto">
          <a:xfrm>
            <a:off x="4300648" y="1543404"/>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000" b="1" dirty="0" smtClean="0">
                <a:solidFill>
                  <a:srgbClr val="000000"/>
                </a:solidFill>
                <a:latin typeface="Calibri" charset="0"/>
                <a:ea typeface="ＭＳ Ｐゴシック" charset="0"/>
              </a:rPr>
              <a:t>Soybean</a:t>
            </a:r>
          </a:p>
        </p:txBody>
      </p:sp>
      <p:sp>
        <p:nvSpPr>
          <p:cNvPr id="31" name="Text Box 10"/>
          <p:cNvSpPr txBox="1">
            <a:spLocks noChangeArrowheads="1"/>
          </p:cNvSpPr>
          <p:nvPr/>
        </p:nvSpPr>
        <p:spPr bwMode="auto">
          <a:xfrm>
            <a:off x="4349638" y="3412044"/>
            <a:ext cx="990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000" b="1" dirty="0" smtClean="0">
                <a:solidFill>
                  <a:srgbClr val="000000"/>
                </a:solidFill>
                <a:latin typeface="Calibri" charset="0"/>
                <a:ea typeface="ＭＳ Ｐゴシック" charset="0"/>
              </a:rPr>
              <a:t>Maize</a:t>
            </a:r>
          </a:p>
        </p:txBody>
      </p:sp>
      <p:sp>
        <p:nvSpPr>
          <p:cNvPr id="32" name="Text Box 11"/>
          <p:cNvSpPr txBox="1">
            <a:spLocks noChangeArrowheads="1"/>
          </p:cNvSpPr>
          <p:nvPr/>
        </p:nvSpPr>
        <p:spPr bwMode="auto">
          <a:xfrm>
            <a:off x="4279987" y="5320809"/>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000" b="1" dirty="0" smtClean="0">
                <a:solidFill>
                  <a:srgbClr val="000000"/>
                </a:solidFill>
                <a:latin typeface="Calibri" charset="0"/>
                <a:ea typeface="ＭＳ Ｐゴシック" charset="0"/>
              </a:rPr>
              <a:t>Wheat</a:t>
            </a:r>
          </a:p>
        </p:txBody>
      </p:sp>
    </p:spTree>
    <p:extLst>
      <p:ext uri="{BB962C8B-B14F-4D97-AF65-F5344CB8AC3E}">
        <p14:creationId xmlns:p14="http://schemas.microsoft.com/office/powerpoint/2010/main" val="802684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0" y="-76200"/>
            <a:ext cx="9144000" cy="1143000"/>
          </a:xfrm>
        </p:spPr>
        <p:txBody>
          <a:bodyPr>
            <a:normAutofit fontScale="90000"/>
          </a:bodyPr>
          <a:lstStyle/>
          <a:p>
            <a:pPr eaLnBrk="1" hangingPunct="1">
              <a:defRPr/>
            </a:pPr>
            <a:r>
              <a:rPr lang="en-US" sz="3600" b="1" dirty="0" smtClean="0">
                <a:latin typeface="Calibri" charset="0"/>
                <a:cs typeface="+mj-cs"/>
              </a:rPr>
              <a:t>Benefits of Reducing </a:t>
            </a:r>
            <a:br>
              <a:rPr lang="en-US" sz="3600" b="1" dirty="0" smtClean="0">
                <a:latin typeface="Calibri" charset="0"/>
                <a:cs typeface="+mj-cs"/>
              </a:rPr>
            </a:br>
            <a:r>
              <a:rPr lang="en-US" sz="3600" b="1" dirty="0" smtClean="0">
                <a:latin typeface="Calibri" charset="0"/>
                <a:cs typeface="+mj-cs"/>
              </a:rPr>
              <a:t>Conventional Ozone Precursors</a:t>
            </a:r>
          </a:p>
        </p:txBody>
      </p:sp>
      <p:sp>
        <p:nvSpPr>
          <p:cNvPr id="194563" name="Rectangle 3"/>
          <p:cNvSpPr>
            <a:spLocks noGrp="1" noChangeArrowheads="1"/>
          </p:cNvSpPr>
          <p:nvPr>
            <p:ph type="body" sz="half" idx="1"/>
          </p:nvPr>
        </p:nvSpPr>
        <p:spPr>
          <a:xfrm>
            <a:off x="142240" y="1647349"/>
            <a:ext cx="4038600" cy="4743291"/>
          </a:xfrm>
        </p:spPr>
        <p:txBody>
          <a:bodyPr>
            <a:normAutofit fontScale="85000" lnSpcReduction="10000"/>
          </a:bodyPr>
          <a:lstStyle/>
          <a:p>
            <a:pPr eaLnBrk="1" hangingPunct="1">
              <a:defRPr/>
            </a:pPr>
            <a:r>
              <a:rPr lang="en-US" sz="2800" dirty="0" smtClean="0">
                <a:cs typeface="+mn-cs"/>
              </a:rPr>
              <a:t>Compare losses of high pollution (A2) and low pollution (B1) scenarios</a:t>
            </a:r>
          </a:p>
          <a:p>
            <a:pPr eaLnBrk="1" hangingPunct="1">
              <a:defRPr/>
            </a:pPr>
            <a:r>
              <a:rPr lang="en-US" sz="2800" dirty="0" smtClean="0">
                <a:cs typeface="+mn-cs"/>
              </a:rPr>
              <a:t>Improving </a:t>
            </a:r>
            <a:r>
              <a:rPr lang="en-US" sz="2800" dirty="0" smtClean="0">
                <a:cs typeface="+mn-cs"/>
              </a:rPr>
              <a:t>air quality through reductions in conventional ozone precursors increases crop yields</a:t>
            </a:r>
            <a:r>
              <a:rPr lang="en-US" sz="2800" dirty="0" smtClean="0">
                <a:cs typeface="+mn-cs"/>
              </a:rPr>
              <a:t>.</a:t>
            </a:r>
          </a:p>
          <a:p>
            <a:pPr>
              <a:defRPr/>
            </a:pPr>
            <a:r>
              <a:rPr lang="en-US" sz="2800" dirty="0">
                <a:latin typeface="Calibri" charset="0"/>
              </a:rPr>
              <a:t>Choosing O</a:t>
            </a:r>
            <a:r>
              <a:rPr lang="en-US" sz="2800" baseline="-25000" dirty="0">
                <a:latin typeface="Calibri" charset="0"/>
              </a:rPr>
              <a:t>3</a:t>
            </a:r>
            <a:r>
              <a:rPr lang="en-US" sz="2800" dirty="0">
                <a:latin typeface="Calibri" charset="0"/>
              </a:rPr>
              <a:t> resistant crop cultivars can reduce losses</a:t>
            </a:r>
            <a:r>
              <a:rPr lang="en-US" sz="2800" dirty="0" smtClean="0">
                <a:latin typeface="Calibri" charset="0"/>
              </a:rPr>
              <a:t>.</a:t>
            </a:r>
            <a:endParaRPr lang="en-US" sz="2800" dirty="0" smtClean="0">
              <a:latin typeface="Calibri" charset="0"/>
              <a:cs typeface="+mn-cs"/>
            </a:endParaRPr>
          </a:p>
          <a:p>
            <a:pPr eaLnBrk="1" hangingPunct="1">
              <a:defRPr/>
            </a:pPr>
            <a:r>
              <a:rPr lang="en-US" sz="2800" dirty="0" smtClean="0">
                <a:latin typeface="Calibri" charset="0"/>
                <a:cs typeface="+mn-cs"/>
              </a:rPr>
              <a:t>India, U.S., and China experience greatest gains &gt;$1.5 billion </a:t>
            </a:r>
            <a:r>
              <a:rPr lang="en-US" sz="2800" dirty="0" smtClean="0">
                <a:latin typeface="Calibri" charset="0"/>
                <a:cs typeface="+mn-cs"/>
              </a:rPr>
              <a:t>each</a:t>
            </a:r>
          </a:p>
        </p:txBody>
      </p:sp>
      <p:sp>
        <p:nvSpPr>
          <p:cNvPr id="194572" name="Text Box 12"/>
          <p:cNvSpPr txBox="1">
            <a:spLocks noChangeArrowheads="1"/>
          </p:cNvSpPr>
          <p:nvPr/>
        </p:nvSpPr>
        <p:spPr bwMode="auto">
          <a:xfrm>
            <a:off x="6096000" y="5227638"/>
            <a:ext cx="24384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1200">
                <a:solidFill>
                  <a:srgbClr val="000000"/>
                </a:solidFill>
                <a:latin typeface="Arial" charset="0"/>
                <a:ea typeface="ＭＳ Ｐゴシック" charset="0"/>
                <a:cs typeface="ＭＳ Ｐゴシック" charset="0"/>
              </a:rPr>
              <a:t>Change in EL (Million USD</a:t>
            </a:r>
            <a:r>
              <a:rPr lang="en-US" sz="1200" baseline="-25000">
                <a:solidFill>
                  <a:srgbClr val="000000"/>
                </a:solidFill>
                <a:latin typeface="Arial" charset="0"/>
                <a:ea typeface="ＭＳ Ｐゴシック" charset="0"/>
                <a:cs typeface="ＭＳ Ｐゴシック" charset="0"/>
              </a:rPr>
              <a:t>2000</a:t>
            </a:r>
            <a:r>
              <a:rPr lang="en-US" sz="1200">
                <a:solidFill>
                  <a:srgbClr val="000000"/>
                </a:solidFill>
                <a:latin typeface="Arial" charset="0"/>
                <a:ea typeface="ＭＳ Ｐゴシック" charset="0"/>
                <a:cs typeface="ＭＳ Ｐゴシック" charset="0"/>
              </a:rPr>
              <a:t>)</a:t>
            </a:r>
          </a:p>
        </p:txBody>
      </p:sp>
      <p:pic>
        <p:nvPicPr>
          <p:cNvPr id="194571"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66161" y="1283812"/>
            <a:ext cx="6035040" cy="4126388"/>
          </a:xfrm>
        </p:spPr>
      </p:pic>
      <p:sp>
        <p:nvSpPr>
          <p:cNvPr id="194573" name="Text Box 13"/>
          <p:cNvSpPr txBox="1">
            <a:spLocks noChangeArrowheads="1"/>
          </p:cNvSpPr>
          <p:nvPr/>
        </p:nvSpPr>
        <p:spPr bwMode="auto">
          <a:xfrm>
            <a:off x="5791200" y="1520190"/>
            <a:ext cx="29718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1200" b="1">
                <a:solidFill>
                  <a:srgbClr val="000000"/>
                </a:solidFill>
                <a:latin typeface="Arial" charset="0"/>
                <a:ea typeface="ＭＳ Ｐゴシック" charset="0"/>
                <a:cs typeface="ＭＳ Ｐゴシック" charset="0"/>
              </a:rPr>
              <a:t>Change in 2030 EL (2030A2 – 2030B1)</a:t>
            </a:r>
          </a:p>
        </p:txBody>
      </p:sp>
    </p:spTree>
    <p:extLst>
      <p:ext uri="{BB962C8B-B14F-4D97-AF65-F5344CB8AC3E}">
        <p14:creationId xmlns:p14="http://schemas.microsoft.com/office/powerpoint/2010/main" val="578257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TEMPO Provides Opportunities to </a:t>
            </a:r>
            <a:br>
              <a:rPr lang="en-US" b="1" dirty="0" smtClean="0"/>
            </a:br>
            <a:r>
              <a:rPr lang="en-US" b="1" dirty="0" smtClean="0"/>
              <a:t>Improve Agricultural Yields</a:t>
            </a:r>
            <a:endParaRPr lang="en-US" b="1" dirty="0"/>
          </a:p>
        </p:txBody>
      </p:sp>
      <p:sp>
        <p:nvSpPr>
          <p:cNvPr id="3" name="Text Placeholder 2"/>
          <p:cNvSpPr>
            <a:spLocks noGrp="1"/>
          </p:cNvSpPr>
          <p:nvPr>
            <p:ph type="body" sz="half" idx="1"/>
          </p:nvPr>
        </p:nvSpPr>
        <p:spPr>
          <a:xfrm>
            <a:off x="457200" y="1813560"/>
            <a:ext cx="8097520" cy="5044440"/>
          </a:xfrm>
        </p:spPr>
        <p:txBody>
          <a:bodyPr>
            <a:normAutofit fontScale="77500" lnSpcReduction="20000"/>
          </a:bodyPr>
          <a:lstStyle/>
          <a:p>
            <a:endParaRPr lang="en-US" sz="3000" dirty="0"/>
          </a:p>
          <a:p>
            <a:r>
              <a:rPr lang="en-US" sz="3000" dirty="0" smtClean="0"/>
              <a:t>TEMPO hourly 5-10km horizontal resolution data can be used to calculate local crop yield losses using a variety of cumulative exposure metrics.  Spatial and inter-annual variability</a:t>
            </a:r>
            <a:r>
              <a:rPr lang="en-US" sz="3000" dirty="0"/>
              <a:t> </a:t>
            </a:r>
            <a:r>
              <a:rPr lang="en-US" sz="3000" dirty="0" smtClean="0"/>
              <a:t>as well as trends in losses can be estimated.</a:t>
            </a:r>
          </a:p>
          <a:p>
            <a:endParaRPr lang="en-US" sz="3000" dirty="0"/>
          </a:p>
          <a:p>
            <a:r>
              <a:rPr lang="en-US" sz="3000" dirty="0"/>
              <a:t>TEMPO will help identify regions where use of O</a:t>
            </a:r>
            <a:r>
              <a:rPr lang="en-US" sz="3000" baseline="-25000" dirty="0"/>
              <a:t>3</a:t>
            </a:r>
            <a:r>
              <a:rPr lang="en-US" sz="3000" dirty="0"/>
              <a:t> resistant cultivars is particularly valuable</a:t>
            </a:r>
            <a:r>
              <a:rPr lang="en-US" sz="3000" dirty="0" smtClean="0"/>
              <a:t>.</a:t>
            </a:r>
          </a:p>
          <a:p>
            <a:endParaRPr lang="en-US" sz="3000" dirty="0" smtClean="0"/>
          </a:p>
          <a:p>
            <a:r>
              <a:rPr lang="en-US" sz="3000" dirty="0" smtClean="0"/>
              <a:t>TEMPO NO</a:t>
            </a:r>
            <a:r>
              <a:rPr lang="en-US" sz="3000" i="1" baseline="-25000" dirty="0" smtClean="0"/>
              <a:t>x</a:t>
            </a:r>
            <a:r>
              <a:rPr lang="en-US" sz="3000" dirty="0" smtClean="0"/>
              <a:t> measurements can characterize  NO</a:t>
            </a:r>
            <a:r>
              <a:rPr lang="en-US" sz="3000" i="1" baseline="-25000" dirty="0" smtClean="0"/>
              <a:t>x</a:t>
            </a:r>
            <a:r>
              <a:rPr lang="en-US" sz="3000" dirty="0" smtClean="0"/>
              <a:t> emissions from fertilizer applied to agricultural fields including spatial and temporal variability depending on farmers practices (</a:t>
            </a:r>
            <a:r>
              <a:rPr lang="en-US" sz="3000" dirty="0" err="1" smtClean="0"/>
              <a:t>eg</a:t>
            </a:r>
            <a:r>
              <a:rPr lang="en-US" sz="3000" dirty="0" smtClean="0"/>
              <a:t>. autumn vs. spring application, varying fertilizer types and application rates, etc.).  This will facilitate an evaluation of potential benefits </a:t>
            </a:r>
            <a:r>
              <a:rPr lang="en-US" sz="3000" dirty="0"/>
              <a:t>for surface O</a:t>
            </a:r>
            <a:r>
              <a:rPr lang="en-US" sz="3000" baseline="-25000" dirty="0"/>
              <a:t>3</a:t>
            </a:r>
            <a:r>
              <a:rPr lang="en-US" sz="3000" dirty="0"/>
              <a:t> </a:t>
            </a:r>
            <a:r>
              <a:rPr lang="en-US" sz="3000" dirty="0" smtClean="0"/>
              <a:t>concentrations of improved nitrogen use efficiency in fertilizer application.</a:t>
            </a:r>
          </a:p>
          <a:p>
            <a:endParaRPr lang="en-US" sz="3000" dirty="0"/>
          </a:p>
        </p:txBody>
      </p:sp>
    </p:spTree>
    <p:extLst>
      <p:ext uri="{BB962C8B-B14F-4D97-AF65-F5344CB8AC3E}">
        <p14:creationId xmlns:p14="http://schemas.microsoft.com/office/powerpoint/2010/main" val="1024816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696441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78102" y="81738"/>
            <a:ext cx="8159320" cy="1143000"/>
          </a:xfrm>
          <a:prstGeom prst="rect">
            <a:avLst/>
          </a:prstGeom>
        </p:spPr>
        <p:txBody>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ea typeface="ＭＳ Ｐゴシック" charset="0"/>
              </a:defRPr>
            </a:lvl2pPr>
            <a:lvl3pPr algn="ctr" rtl="0" fontAlgn="base">
              <a:spcBef>
                <a:spcPct val="0"/>
              </a:spcBef>
              <a:spcAft>
                <a:spcPct val="0"/>
              </a:spcAft>
              <a:defRPr sz="3600">
                <a:solidFill>
                  <a:schemeClr val="tx2"/>
                </a:solidFill>
                <a:latin typeface="Arial" charset="0"/>
                <a:ea typeface="ＭＳ Ｐゴシック" charset="0"/>
              </a:defRPr>
            </a:lvl3pPr>
            <a:lvl4pPr algn="ctr" rtl="0" fontAlgn="base">
              <a:spcBef>
                <a:spcPct val="0"/>
              </a:spcBef>
              <a:spcAft>
                <a:spcPct val="0"/>
              </a:spcAft>
              <a:defRPr sz="3600">
                <a:solidFill>
                  <a:schemeClr val="tx2"/>
                </a:solidFill>
                <a:latin typeface="Arial" charset="0"/>
                <a:ea typeface="ＭＳ Ｐゴシック" charset="0"/>
              </a:defRPr>
            </a:lvl4pPr>
            <a:lvl5pPr algn="ctr" rtl="0" fontAlgn="base">
              <a:spcBef>
                <a:spcPct val="0"/>
              </a:spcBef>
              <a:spcAft>
                <a:spcPct val="0"/>
              </a:spcAft>
              <a:defRPr sz="3600">
                <a:solidFill>
                  <a:schemeClr val="tx2"/>
                </a:solidFill>
                <a:latin typeface="Arial" charset="0"/>
                <a:ea typeface="ＭＳ Ｐゴシック" charset="0"/>
              </a:defRPr>
            </a:lvl5pPr>
            <a:lvl6pPr marL="457200" algn="ctr" rtl="0" fontAlgn="base">
              <a:spcBef>
                <a:spcPct val="0"/>
              </a:spcBef>
              <a:spcAft>
                <a:spcPct val="0"/>
              </a:spcAft>
              <a:defRPr sz="3600">
                <a:solidFill>
                  <a:schemeClr val="tx2"/>
                </a:solidFill>
                <a:latin typeface="Arial" charset="0"/>
                <a:ea typeface="ＭＳ Ｐゴシック" charset="0"/>
              </a:defRPr>
            </a:lvl6pPr>
            <a:lvl7pPr marL="914400" algn="ctr" rtl="0" fontAlgn="base">
              <a:spcBef>
                <a:spcPct val="0"/>
              </a:spcBef>
              <a:spcAft>
                <a:spcPct val="0"/>
              </a:spcAft>
              <a:defRPr sz="3600">
                <a:solidFill>
                  <a:schemeClr val="tx2"/>
                </a:solidFill>
                <a:latin typeface="Arial" charset="0"/>
                <a:ea typeface="ＭＳ Ｐゴシック" charset="0"/>
              </a:defRPr>
            </a:lvl7pPr>
            <a:lvl8pPr marL="1371600" algn="ctr" rtl="0" fontAlgn="base">
              <a:spcBef>
                <a:spcPct val="0"/>
              </a:spcBef>
              <a:spcAft>
                <a:spcPct val="0"/>
              </a:spcAft>
              <a:defRPr sz="3600">
                <a:solidFill>
                  <a:schemeClr val="tx2"/>
                </a:solidFill>
                <a:latin typeface="Arial" charset="0"/>
                <a:ea typeface="ＭＳ Ｐゴシック" charset="0"/>
              </a:defRPr>
            </a:lvl8pPr>
            <a:lvl9pPr marL="1828800" algn="ctr" rtl="0" fontAlgn="base">
              <a:spcBef>
                <a:spcPct val="0"/>
              </a:spcBef>
              <a:spcAft>
                <a:spcPct val="0"/>
              </a:spcAft>
              <a:defRPr sz="3600">
                <a:solidFill>
                  <a:schemeClr val="tx2"/>
                </a:solidFill>
                <a:latin typeface="Arial" charset="0"/>
                <a:ea typeface="ＭＳ Ｐゴシック" charset="0"/>
              </a:defRPr>
            </a:lvl9pPr>
          </a:lstStyle>
          <a:p>
            <a:r>
              <a:rPr lang="en-US" b="1" dirty="0" smtClean="0">
                <a:solidFill>
                  <a:srgbClr val="E46C0A"/>
                </a:solidFill>
                <a:latin typeface="Calibri"/>
                <a:ea typeface="ＭＳ Ｐゴシック"/>
                <a:cs typeface="Calibri"/>
              </a:rPr>
              <a:t>Negative Effect of Ozone (O</a:t>
            </a:r>
            <a:r>
              <a:rPr lang="en-US" b="1" baseline="-25000" dirty="0" smtClean="0">
                <a:solidFill>
                  <a:srgbClr val="E46C0A"/>
                </a:solidFill>
                <a:latin typeface="Calibri"/>
                <a:ea typeface="ＭＳ Ｐゴシック"/>
                <a:cs typeface="Calibri"/>
              </a:rPr>
              <a:t>3</a:t>
            </a:r>
            <a:r>
              <a:rPr lang="en-US" b="1" dirty="0" smtClean="0">
                <a:solidFill>
                  <a:srgbClr val="E46C0A"/>
                </a:solidFill>
                <a:latin typeface="Calibri"/>
                <a:ea typeface="ＭＳ Ｐゴシック"/>
                <a:cs typeface="Calibri"/>
              </a:rPr>
              <a:t>) Pollution on Agricultural Yields</a:t>
            </a:r>
            <a:endParaRPr lang="en-US" b="1" dirty="0">
              <a:solidFill>
                <a:srgbClr val="E46C0A"/>
              </a:solidFill>
              <a:latin typeface="Calibri"/>
              <a:ea typeface="ＭＳ Ｐゴシック"/>
              <a:cs typeface="Calibri"/>
            </a:endParaRPr>
          </a:p>
        </p:txBody>
      </p:sp>
      <p:pic>
        <p:nvPicPr>
          <p:cNvPr id="4" name="Picture 27" descr="Fig2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78" y="3378820"/>
            <a:ext cx="4915878" cy="328842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494541" y="2170126"/>
            <a:ext cx="184666" cy="369332"/>
          </a:xfrm>
          <a:prstGeom prst="rect">
            <a:avLst/>
          </a:prstGeom>
          <a:noFill/>
        </p:spPr>
        <p:txBody>
          <a:bodyPr wrap="none" rtlCol="0">
            <a:spAutoFit/>
          </a:bodyPr>
          <a:lstStyle/>
          <a:p>
            <a:endParaRPr lang="en-US" dirty="0">
              <a:solidFill>
                <a:srgbClr val="000000"/>
              </a:solidFill>
              <a:latin typeface="Arial"/>
              <a:ea typeface="ＭＳ Ｐゴシック"/>
            </a:endParaRPr>
          </a:p>
        </p:txBody>
      </p:sp>
      <p:sp>
        <p:nvSpPr>
          <p:cNvPr id="6" name="TextBox 5"/>
          <p:cNvSpPr txBox="1"/>
          <p:nvPr/>
        </p:nvSpPr>
        <p:spPr>
          <a:xfrm>
            <a:off x="4776849" y="3846005"/>
            <a:ext cx="4322017" cy="2031325"/>
          </a:xfrm>
          <a:prstGeom prst="rect">
            <a:avLst/>
          </a:prstGeom>
          <a:noFill/>
        </p:spPr>
        <p:txBody>
          <a:bodyPr wrap="none" rtlCol="0">
            <a:spAutoFit/>
          </a:bodyPr>
          <a:lstStyle/>
          <a:p>
            <a:endParaRPr lang="en-US" dirty="0" smtClean="0">
              <a:solidFill>
                <a:srgbClr val="000000"/>
              </a:solidFill>
              <a:latin typeface="Arial"/>
              <a:ea typeface="ＭＳ Ｐゴシック"/>
            </a:endParaRPr>
          </a:p>
          <a:p>
            <a:r>
              <a:rPr lang="en-US" dirty="0" smtClean="0">
                <a:solidFill>
                  <a:srgbClr val="000000"/>
                </a:solidFill>
                <a:latin typeface="Arial"/>
                <a:ea typeface="ＭＳ Ｐゴシック"/>
              </a:rPr>
              <a:t>Reductions in O</a:t>
            </a:r>
            <a:r>
              <a:rPr lang="en-US" baseline="-25000" dirty="0" smtClean="0">
                <a:solidFill>
                  <a:srgbClr val="000000"/>
                </a:solidFill>
                <a:latin typeface="Arial"/>
                <a:ea typeface="ＭＳ Ｐゴシック"/>
              </a:rPr>
              <a:t>3</a:t>
            </a:r>
            <a:r>
              <a:rPr lang="en-US" dirty="0" smtClean="0">
                <a:solidFill>
                  <a:srgbClr val="000000"/>
                </a:solidFill>
                <a:latin typeface="Arial"/>
                <a:ea typeface="ＭＳ Ｐゴシック"/>
              </a:rPr>
              <a:t> result from controls on:</a:t>
            </a:r>
          </a:p>
          <a:p>
            <a:r>
              <a:rPr lang="en-US" dirty="0">
                <a:solidFill>
                  <a:srgbClr val="000000"/>
                </a:solidFill>
                <a:latin typeface="Arial"/>
                <a:ea typeface="ＭＳ Ｐゴシック"/>
              </a:rPr>
              <a:t> </a:t>
            </a:r>
            <a:r>
              <a:rPr lang="en-US" dirty="0" smtClean="0">
                <a:solidFill>
                  <a:srgbClr val="000000"/>
                </a:solidFill>
                <a:latin typeface="Arial"/>
                <a:ea typeface="ＭＳ Ｐゴシック"/>
              </a:rPr>
              <a:t>	-   Nitrogen oxides (</a:t>
            </a:r>
            <a:r>
              <a:rPr lang="en-US" dirty="0" err="1" smtClean="0">
                <a:solidFill>
                  <a:srgbClr val="000000"/>
                </a:solidFill>
                <a:latin typeface="Arial"/>
                <a:ea typeface="ＭＳ Ｐゴシック"/>
              </a:rPr>
              <a:t>NO</a:t>
            </a:r>
            <a:r>
              <a:rPr lang="en-US" i="1" baseline="-25000" dirty="0" err="1" smtClean="0">
                <a:solidFill>
                  <a:srgbClr val="000000"/>
                </a:solidFill>
                <a:latin typeface="Arial"/>
                <a:ea typeface="ＭＳ Ｐゴシック"/>
              </a:rPr>
              <a:t>x</a:t>
            </a:r>
            <a:r>
              <a:rPr lang="en-US" dirty="0" smtClean="0">
                <a:solidFill>
                  <a:srgbClr val="000000"/>
                </a:solidFill>
                <a:latin typeface="Arial"/>
                <a:ea typeface="ＭＳ Ｐゴシック"/>
              </a:rPr>
              <a:t>)</a:t>
            </a:r>
          </a:p>
          <a:p>
            <a:pPr marL="742950" lvl="1" indent="-285750">
              <a:buFontTx/>
              <a:buChar char="-"/>
            </a:pPr>
            <a:r>
              <a:rPr lang="en-US" dirty="0" smtClean="0">
                <a:solidFill>
                  <a:srgbClr val="000000"/>
                </a:solidFill>
                <a:latin typeface="Arial"/>
                <a:ea typeface="ＭＳ Ｐゴシック"/>
              </a:rPr>
              <a:t>Carbon monoxide (CO)</a:t>
            </a:r>
          </a:p>
          <a:p>
            <a:pPr marL="742950" lvl="1" indent="-285750">
              <a:buFontTx/>
              <a:buChar char="-"/>
            </a:pPr>
            <a:r>
              <a:rPr lang="en-US" dirty="0" smtClean="0">
                <a:solidFill>
                  <a:srgbClr val="000000"/>
                </a:solidFill>
                <a:latin typeface="Arial"/>
                <a:ea typeface="ＭＳ Ｐゴシック"/>
              </a:rPr>
              <a:t>Hydrocarbons</a:t>
            </a:r>
          </a:p>
          <a:p>
            <a:pPr marL="742950" lvl="1" indent="-285750">
              <a:buFontTx/>
              <a:buChar char="-"/>
            </a:pPr>
            <a:r>
              <a:rPr lang="en-US" dirty="0" smtClean="0">
                <a:solidFill>
                  <a:srgbClr val="000000"/>
                </a:solidFill>
                <a:latin typeface="Arial"/>
                <a:ea typeface="ＭＳ Ｐゴシック"/>
              </a:rPr>
              <a:t>Methane (CH</a:t>
            </a:r>
            <a:r>
              <a:rPr lang="en-US" baseline="-25000" dirty="0" smtClean="0">
                <a:solidFill>
                  <a:srgbClr val="000000"/>
                </a:solidFill>
                <a:latin typeface="Arial"/>
                <a:ea typeface="ＭＳ Ｐゴシック"/>
              </a:rPr>
              <a:t>4</a:t>
            </a:r>
            <a:r>
              <a:rPr lang="en-US" dirty="0" smtClean="0">
                <a:solidFill>
                  <a:srgbClr val="000000"/>
                </a:solidFill>
                <a:latin typeface="Arial"/>
                <a:ea typeface="ＭＳ Ｐゴシック"/>
              </a:rPr>
              <a:t>)</a:t>
            </a:r>
          </a:p>
          <a:p>
            <a:endParaRPr lang="en-US" dirty="0">
              <a:solidFill>
                <a:srgbClr val="000000"/>
              </a:solidFill>
              <a:latin typeface="Arial"/>
              <a:ea typeface="ＭＳ Ｐゴシック"/>
            </a:endParaRPr>
          </a:p>
        </p:txBody>
      </p:sp>
      <p:pic>
        <p:nvPicPr>
          <p:cNvPr id="8" name="Picture 7" descr="dampening4.png"/>
          <p:cNvPicPr>
            <a:picLocks noChangeAspect="1"/>
          </p:cNvPicPr>
          <p:nvPr/>
        </p:nvPicPr>
        <p:blipFill>
          <a:blip r:embed="rId3">
            <a:clrChange>
              <a:clrFrom>
                <a:srgbClr val="FFFFFF"/>
              </a:clrFrom>
              <a:clrTo>
                <a:srgbClr val="FFFFFF">
                  <a:alpha val="0"/>
                </a:srgbClr>
              </a:clrTo>
            </a:clrChange>
            <a:duotone>
              <a:srgbClr val="D35F18"/>
              <a:srgbClr val="FFF1C1"/>
            </a:duotone>
            <a:extLst>
              <a:ext uri="{BEBA8EAE-BF5A-486C-A8C5-ECC9F3942E4B}">
                <a14:imgProps xmlns:a14="http://schemas.microsoft.com/office/drawing/2010/main">
                  <a14:imgLayer r:embed="rId4">
                    <a14:imgEffect>
                      <a14:backgroundRemoval t="10000" b="90000" l="0" r="99783">
                        <a14:foregroundMark x1="66522" y1="44706" x2="66522" y2="44706"/>
                      </a14:backgroundRemoval>
                    </a14:imgEffect>
                    <a14:imgEffect>
                      <a14:artisticPastelsSmooth/>
                    </a14:imgEffect>
                  </a14:imgLayer>
                </a14:imgProps>
              </a:ext>
              <a:ext uri="{28A0092B-C50C-407E-A947-70E740481C1C}">
                <a14:useLocalDpi xmlns:a14="http://schemas.microsoft.com/office/drawing/2010/main" val="0"/>
              </a:ext>
            </a:extLst>
          </a:blip>
          <a:stretch>
            <a:fillRect/>
          </a:stretch>
        </p:blipFill>
        <p:spPr>
          <a:xfrm>
            <a:off x="457200" y="921868"/>
            <a:ext cx="8626493" cy="1182643"/>
          </a:xfrm>
          <a:prstGeom prst="rect">
            <a:avLst/>
          </a:prstGeom>
        </p:spPr>
      </p:pic>
      <p:sp>
        <p:nvSpPr>
          <p:cNvPr id="2" name="TextBox 1"/>
          <p:cNvSpPr txBox="1"/>
          <p:nvPr/>
        </p:nvSpPr>
        <p:spPr>
          <a:xfrm>
            <a:off x="967197" y="1769779"/>
            <a:ext cx="7805028" cy="1477328"/>
          </a:xfrm>
          <a:prstGeom prst="rect">
            <a:avLst/>
          </a:prstGeom>
          <a:noFill/>
        </p:spPr>
        <p:txBody>
          <a:bodyPr wrap="square" rtlCol="0">
            <a:spAutoFit/>
          </a:bodyPr>
          <a:lstStyle/>
          <a:p>
            <a:r>
              <a:rPr lang="en-US" dirty="0" smtClean="0">
                <a:solidFill>
                  <a:srgbClr val="000000"/>
                </a:solidFill>
                <a:latin typeface="Arial"/>
                <a:ea typeface="ＭＳ Ｐゴシック"/>
              </a:rPr>
              <a:t>Challenge:  Need to double global grain production by 2050 while reducing environmental footprint of </a:t>
            </a:r>
            <a:r>
              <a:rPr lang="en-US" dirty="0" smtClean="0">
                <a:solidFill>
                  <a:srgbClr val="000000"/>
                </a:solidFill>
                <a:latin typeface="Arial"/>
                <a:ea typeface="ＭＳ Ｐゴシック"/>
              </a:rPr>
              <a:t>agriculture. </a:t>
            </a:r>
            <a:endParaRPr lang="en-US" dirty="0" smtClean="0">
              <a:solidFill>
                <a:srgbClr val="000000"/>
              </a:solidFill>
              <a:latin typeface="Arial"/>
              <a:ea typeface="ＭＳ Ｐゴシック"/>
            </a:endParaRPr>
          </a:p>
          <a:p>
            <a:endParaRPr lang="en-US" dirty="0">
              <a:solidFill>
                <a:srgbClr val="000000"/>
              </a:solidFill>
              <a:latin typeface="Arial"/>
              <a:ea typeface="ＭＳ Ｐゴシック"/>
            </a:endParaRPr>
          </a:p>
          <a:p>
            <a:r>
              <a:rPr lang="en-US" dirty="0" smtClean="0">
                <a:solidFill>
                  <a:srgbClr val="000000"/>
                </a:solidFill>
                <a:latin typeface="Arial"/>
                <a:ea typeface="ＭＳ Ｐゴシック"/>
              </a:rPr>
              <a:t>Reducing surface ozone concentrations </a:t>
            </a:r>
            <a:r>
              <a:rPr lang="en-US" dirty="0" smtClean="0">
                <a:solidFill>
                  <a:srgbClr val="000000"/>
                </a:solidFill>
                <a:latin typeface="Arial"/>
                <a:ea typeface="ＭＳ Ｐゴシック"/>
              </a:rPr>
              <a:t>increases </a:t>
            </a:r>
            <a:r>
              <a:rPr lang="en-US" dirty="0" smtClean="0">
                <a:solidFill>
                  <a:srgbClr val="000000"/>
                </a:solidFill>
                <a:latin typeface="Arial"/>
                <a:ea typeface="ＭＳ Ｐゴシック"/>
              </a:rPr>
              <a:t>agricultural yields and </a:t>
            </a:r>
            <a:r>
              <a:rPr lang="en-US" dirty="0" smtClean="0">
                <a:solidFill>
                  <a:srgbClr val="000000"/>
                </a:solidFill>
                <a:latin typeface="Arial"/>
                <a:ea typeface="ＭＳ Ｐゴシック"/>
              </a:rPr>
              <a:t>improves </a:t>
            </a:r>
            <a:r>
              <a:rPr lang="en-US" dirty="0" smtClean="0">
                <a:solidFill>
                  <a:srgbClr val="000000"/>
                </a:solidFill>
                <a:latin typeface="Arial"/>
                <a:ea typeface="ＭＳ Ｐゴシック"/>
              </a:rPr>
              <a:t>public health.</a:t>
            </a:r>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val="67251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3600" b="1" dirty="0" smtClean="0">
                <a:latin typeface="Calibri" charset="0"/>
                <a:cs typeface="+mj-cs"/>
              </a:rPr>
              <a:t>O</a:t>
            </a:r>
            <a:r>
              <a:rPr lang="en-US" sz="3600" b="1" baseline="-25000" dirty="0" smtClean="0">
                <a:latin typeface="Calibri" charset="0"/>
                <a:cs typeface="+mj-cs"/>
              </a:rPr>
              <a:t>3</a:t>
            </a:r>
            <a:r>
              <a:rPr lang="en-US" sz="3600" b="1" dirty="0" smtClean="0">
                <a:latin typeface="Calibri" charset="0"/>
                <a:cs typeface="+mj-cs"/>
              </a:rPr>
              <a:t> Pollution and Crop Yield Reductions</a:t>
            </a:r>
          </a:p>
        </p:txBody>
      </p:sp>
      <p:sp>
        <p:nvSpPr>
          <p:cNvPr id="26627" name="Rectangle 3"/>
          <p:cNvSpPr>
            <a:spLocks noGrp="1" noChangeArrowheads="1"/>
          </p:cNvSpPr>
          <p:nvPr>
            <p:ph type="body" sz="half" idx="1"/>
          </p:nvPr>
        </p:nvSpPr>
        <p:spPr>
          <a:xfrm>
            <a:off x="457200" y="1447800"/>
            <a:ext cx="3962400" cy="5029200"/>
          </a:xfrm>
        </p:spPr>
        <p:txBody>
          <a:bodyPr/>
          <a:lstStyle/>
          <a:p>
            <a:pPr marL="0" indent="0" eaLnBrk="1" hangingPunct="1">
              <a:lnSpc>
                <a:spcPct val="90000"/>
              </a:lnSpc>
              <a:buFontTx/>
              <a:buNone/>
              <a:defRPr/>
            </a:pPr>
            <a:r>
              <a:rPr lang="en-US" sz="2000" dirty="0" smtClean="0">
                <a:latin typeface="Calibri" charset="0"/>
                <a:cs typeface="+mn-cs"/>
              </a:rPr>
              <a:t>Large-scale, open top chamber (OTC) studies </a:t>
            </a:r>
            <a:r>
              <a:rPr lang="en-US" sz="2000" dirty="0" smtClean="0">
                <a:latin typeface="Calibri" charset="0"/>
                <a:cs typeface="+mn-cs"/>
              </a:rPr>
              <a:t>have been used </a:t>
            </a:r>
            <a:r>
              <a:rPr lang="en-US" sz="2000" dirty="0" smtClean="0">
                <a:latin typeface="Calibri" charset="0"/>
                <a:cs typeface="+mn-cs"/>
              </a:rPr>
              <a:t>to derive </a:t>
            </a:r>
            <a:r>
              <a:rPr lang="en-US" sz="2000" dirty="0" err="1" smtClean="0">
                <a:latin typeface="Calibri" charset="0"/>
                <a:cs typeface="+mn-cs"/>
              </a:rPr>
              <a:t>concentration:response</a:t>
            </a:r>
            <a:r>
              <a:rPr lang="en-US" sz="2000" dirty="0" smtClean="0">
                <a:latin typeface="Calibri" charset="0"/>
                <a:cs typeface="+mn-cs"/>
              </a:rPr>
              <a:t> functions to predict the relative yield (RY) of a crop at a </a:t>
            </a:r>
            <a:r>
              <a:rPr lang="en-US" sz="2000" dirty="0" smtClean="0">
                <a:latin typeface="Calibri" charset="0"/>
                <a:cs typeface="+mn-cs"/>
              </a:rPr>
              <a:t>given </a:t>
            </a:r>
            <a:r>
              <a:rPr lang="en-US" sz="2000" dirty="0" smtClean="0">
                <a:latin typeface="Calibri" charset="0"/>
                <a:cs typeface="+mn-cs"/>
              </a:rPr>
              <a:t>O</a:t>
            </a:r>
            <a:r>
              <a:rPr lang="en-US" sz="2000" baseline="-25000" dirty="0" smtClean="0">
                <a:latin typeface="Calibri" charset="0"/>
                <a:cs typeface="+mn-cs"/>
              </a:rPr>
              <a:t>3</a:t>
            </a:r>
            <a:r>
              <a:rPr lang="en-US" sz="2000" dirty="0" smtClean="0">
                <a:latin typeface="Calibri" charset="0"/>
                <a:cs typeface="+mn-cs"/>
              </a:rPr>
              <a:t> </a:t>
            </a:r>
            <a:r>
              <a:rPr lang="en-US" sz="2000" dirty="0" smtClean="0">
                <a:latin typeface="Calibri" charset="0"/>
              </a:rPr>
              <a:t>level</a:t>
            </a:r>
            <a:r>
              <a:rPr lang="en-US" sz="2000" dirty="0" smtClean="0">
                <a:latin typeface="Calibri" charset="0"/>
                <a:cs typeface="+mn-cs"/>
              </a:rPr>
              <a:t> during </a:t>
            </a:r>
            <a:r>
              <a:rPr lang="en-US" sz="2000" dirty="0" smtClean="0">
                <a:latin typeface="Calibri" charset="0"/>
                <a:cs typeface="+mn-cs"/>
              </a:rPr>
              <a:t>the growing season.</a:t>
            </a:r>
          </a:p>
          <a:p>
            <a:pPr marL="0" indent="0" eaLnBrk="1" hangingPunct="1">
              <a:lnSpc>
                <a:spcPct val="90000"/>
              </a:lnSpc>
              <a:buFontTx/>
              <a:buNone/>
              <a:defRPr/>
            </a:pPr>
            <a:endParaRPr lang="en-US" sz="2000" dirty="0" smtClean="0">
              <a:latin typeface="Calibri" charset="0"/>
              <a:cs typeface="+mn-cs"/>
            </a:endParaRPr>
          </a:p>
          <a:p>
            <a:pPr lvl="1" eaLnBrk="1" hangingPunct="1">
              <a:lnSpc>
                <a:spcPct val="90000"/>
              </a:lnSpc>
              <a:defRPr/>
            </a:pPr>
            <a:r>
              <a:rPr lang="en-US" sz="1800" dirty="0" smtClean="0">
                <a:latin typeface="Calibri" charset="0"/>
              </a:rPr>
              <a:t>U.S. National Crop Loss Assessment Network (NCLAN) study in 1980s</a:t>
            </a:r>
          </a:p>
          <a:p>
            <a:pPr lvl="1" eaLnBrk="1" hangingPunct="1">
              <a:lnSpc>
                <a:spcPct val="90000"/>
              </a:lnSpc>
              <a:defRPr/>
            </a:pPr>
            <a:r>
              <a:rPr lang="en-US" sz="1800" dirty="0" smtClean="0">
                <a:latin typeface="Calibri" charset="0"/>
              </a:rPr>
              <a:t>European Open Top Chamber (EOTC) program in 1990s</a:t>
            </a:r>
          </a:p>
          <a:p>
            <a:pPr lvl="1" eaLnBrk="1" hangingPunct="1">
              <a:lnSpc>
                <a:spcPct val="90000"/>
              </a:lnSpc>
              <a:defRPr/>
            </a:pPr>
            <a:r>
              <a:rPr lang="en-US" sz="1800" dirty="0" smtClean="0">
                <a:latin typeface="Calibri" charset="0"/>
              </a:rPr>
              <a:t>Smaller-scale studies in Asia and other developing countries</a:t>
            </a:r>
          </a:p>
        </p:txBody>
      </p:sp>
      <p:pic>
        <p:nvPicPr>
          <p:cNvPr id="266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2" y="4191000"/>
            <a:ext cx="3048000" cy="2286000"/>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54512"/>
            <a:ext cx="3730625"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8338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04938"/>
            <a:ext cx="4813300" cy="490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6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00250"/>
            <a:ext cx="42672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6133" name="Text Box 5"/>
          <p:cNvSpPr txBox="1">
            <a:spLocks noChangeArrowheads="1"/>
          </p:cNvSpPr>
          <p:nvPr/>
        </p:nvSpPr>
        <p:spPr bwMode="auto">
          <a:xfrm>
            <a:off x="5181600" y="4572000"/>
            <a:ext cx="2743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pPr>
            <a:r>
              <a:rPr lang="en-US" altLang="en-US" sz="1000" smtClean="0">
                <a:solidFill>
                  <a:srgbClr val="000000"/>
                </a:solidFill>
              </a:rPr>
              <a:t>Mauzerall and Wang, 2001</a:t>
            </a:r>
          </a:p>
        </p:txBody>
      </p:sp>
      <p:sp>
        <p:nvSpPr>
          <p:cNvPr id="176134" name="Rectangle 6"/>
          <p:cNvSpPr>
            <a:spLocks noChangeArrowheads="1"/>
          </p:cNvSpPr>
          <p:nvPr/>
        </p:nvSpPr>
        <p:spPr bwMode="auto">
          <a:xfrm>
            <a:off x="457200" y="274638"/>
            <a:ext cx="8229600" cy="67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defTabSz="914400" fontAlgn="base">
              <a:spcBef>
                <a:spcPct val="0"/>
              </a:spcBef>
              <a:spcAft>
                <a:spcPct val="0"/>
              </a:spcAft>
            </a:pPr>
            <a:r>
              <a:rPr lang="en-US" altLang="en-US" sz="4000" b="1" dirty="0" smtClean="0">
                <a:solidFill>
                  <a:srgbClr val="000000"/>
                </a:solidFill>
                <a:latin typeface="Calibri" charset="0"/>
              </a:rPr>
              <a:t>O</a:t>
            </a:r>
            <a:r>
              <a:rPr lang="en-US" altLang="en-US" sz="4000" b="1" baseline="-25000" dirty="0" smtClean="0">
                <a:solidFill>
                  <a:srgbClr val="000000"/>
                </a:solidFill>
                <a:latin typeface="Calibri" charset="0"/>
              </a:rPr>
              <a:t>3</a:t>
            </a:r>
            <a:r>
              <a:rPr lang="en-US" altLang="en-US" sz="4000" b="1" dirty="0" smtClean="0">
                <a:solidFill>
                  <a:srgbClr val="000000"/>
                </a:solidFill>
                <a:latin typeface="Calibri" charset="0"/>
              </a:rPr>
              <a:t> Exposure Metrics</a:t>
            </a:r>
          </a:p>
        </p:txBody>
      </p:sp>
      <p:sp>
        <p:nvSpPr>
          <p:cNvPr id="176140" name="Rectangle 12"/>
          <p:cNvSpPr>
            <a:spLocks noChangeArrowheads="1"/>
          </p:cNvSpPr>
          <p:nvPr/>
        </p:nvSpPr>
        <p:spPr bwMode="auto">
          <a:xfrm>
            <a:off x="7467600" y="2971800"/>
            <a:ext cx="1066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mtClean="0">
              <a:solidFill>
                <a:srgbClr val="000000"/>
              </a:solidFill>
            </a:endParaRPr>
          </a:p>
        </p:txBody>
      </p:sp>
      <p:sp>
        <p:nvSpPr>
          <p:cNvPr id="2" name="TextBox 1"/>
          <p:cNvSpPr txBox="1"/>
          <p:nvPr/>
        </p:nvSpPr>
        <p:spPr>
          <a:xfrm>
            <a:off x="121920" y="1280160"/>
            <a:ext cx="6827520" cy="369332"/>
          </a:xfrm>
          <a:prstGeom prst="rect">
            <a:avLst/>
          </a:prstGeom>
          <a:solidFill>
            <a:schemeClr val="bg1"/>
          </a:solidFill>
        </p:spPr>
        <p:txBody>
          <a:bodyPr wrap="square" rtlCol="0">
            <a:spAutoFit/>
          </a:bodyPr>
          <a:lstStyle/>
          <a:p>
            <a:r>
              <a:rPr lang="en-US" smtClean="0"/>
              <a:t>Seasonal Mean or Cumulative Hourly Exposure Metrics are used.</a:t>
            </a:r>
            <a:endParaRPr lang="en-US"/>
          </a:p>
        </p:txBody>
      </p:sp>
      <p:sp>
        <p:nvSpPr>
          <p:cNvPr id="3" name="TextBox 2"/>
          <p:cNvSpPr txBox="1"/>
          <p:nvPr/>
        </p:nvSpPr>
        <p:spPr>
          <a:xfrm>
            <a:off x="152400" y="5334000"/>
            <a:ext cx="4813300" cy="7620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077411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200" dirty="0" smtClean="0">
                <a:latin typeface="Calibri" charset="0"/>
              </a:rPr>
              <a:t>Global Estimates of O</a:t>
            </a:r>
            <a:r>
              <a:rPr lang="en-US" altLang="en-US" sz="3200" baseline="-25000" dirty="0" smtClean="0">
                <a:latin typeface="Calibri" charset="0"/>
              </a:rPr>
              <a:t>3</a:t>
            </a:r>
            <a:r>
              <a:rPr lang="en-US" altLang="en-US" sz="3200" dirty="0" smtClean="0">
                <a:latin typeface="Calibri" charset="0"/>
              </a:rPr>
              <a:t> Damage use Models with Integrated </a:t>
            </a:r>
            <a:r>
              <a:rPr lang="en-US" altLang="en-US" sz="3200" dirty="0">
                <a:latin typeface="Calibri" charset="0"/>
              </a:rPr>
              <a:t>Assessment Approach</a:t>
            </a:r>
          </a:p>
        </p:txBody>
      </p:sp>
      <p:graphicFrame>
        <p:nvGraphicFramePr>
          <p:cNvPr id="16477" name="Group 93"/>
          <p:cNvGraphicFramePr>
            <a:graphicFrameLocks noGrp="1"/>
          </p:cNvGraphicFramePr>
          <p:nvPr>
            <p:ph idx="1"/>
          </p:nvPr>
        </p:nvGraphicFramePr>
        <p:xfrm>
          <a:off x="457200" y="1641475"/>
          <a:ext cx="8229600" cy="4387960"/>
        </p:xfrm>
        <a:graphic>
          <a:graphicData uri="http://schemas.openxmlformats.org/drawingml/2006/table">
            <a:tbl>
              <a:tblPr/>
              <a:tblGrid>
                <a:gridCol w="2933700"/>
                <a:gridCol w="5295900"/>
              </a:tblGrid>
              <a:tr h="696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Calibri" charset="0"/>
                        </a:rPr>
                        <a:t>Intermediate Outcome</a:t>
                      </a:r>
                    </a:p>
                  </a:txBody>
                  <a:tcPr marL="100584" marR="100584"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900" b="1" i="0" u="none" strike="noStrike" cap="none" normalizeH="0" baseline="0">
                          <a:ln>
                            <a:noFill/>
                          </a:ln>
                          <a:solidFill>
                            <a:schemeClr val="tx1"/>
                          </a:solidFill>
                          <a:effectLst/>
                          <a:latin typeface="Calibri" charset="0"/>
                        </a:rPr>
                        <a:t>Method </a:t>
                      </a:r>
                    </a:p>
                  </a:txBody>
                  <a:tcPr marL="100584" marR="100584"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930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rPr>
                        <a:t>1) Surface O</a:t>
                      </a:r>
                      <a:r>
                        <a:rPr kumimoji="0" lang="en-US" altLang="en-US" sz="1900" b="0" i="0" u="none" strike="noStrike" cap="none" normalizeH="0" baseline="-25000">
                          <a:ln>
                            <a:noFill/>
                          </a:ln>
                          <a:solidFill>
                            <a:schemeClr val="tx1"/>
                          </a:solidFill>
                          <a:effectLst/>
                          <a:latin typeface="Calibri" charset="0"/>
                        </a:rPr>
                        <a:t>3</a:t>
                      </a:r>
                      <a:r>
                        <a:rPr kumimoji="0" lang="en-US" altLang="en-US" sz="1900" b="0" i="0" u="none" strike="noStrike" cap="none" normalizeH="0" baseline="0">
                          <a:ln>
                            <a:noFill/>
                          </a:ln>
                          <a:solidFill>
                            <a:schemeClr val="tx1"/>
                          </a:solidFill>
                          <a:effectLst/>
                          <a:latin typeface="Calibri" charset="0"/>
                        </a:rPr>
                        <a:t> concentrations</a:t>
                      </a:r>
                    </a:p>
                  </a:txBody>
                  <a:tcPr marL="104493" marR="104493" marT="52247" marB="522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rPr>
                        <a:t>Simulated using MOZART-2 CTM in 2000 and 2030 according to IPCC SRES A2 and B1 scenarios (Horowitz et al., 2006)</a:t>
                      </a:r>
                    </a:p>
                  </a:txBody>
                  <a:tcPr marL="104493" marR="104493" marT="52247" marB="522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15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rPr>
                        <a:t>2) Plant Exposures to O</a:t>
                      </a:r>
                      <a:r>
                        <a:rPr kumimoji="0" lang="en-US" altLang="en-US" sz="1900" b="0" i="0" u="none" strike="noStrike" cap="none" normalizeH="0" baseline="-25000">
                          <a:ln>
                            <a:noFill/>
                          </a:ln>
                          <a:solidFill>
                            <a:schemeClr val="tx1"/>
                          </a:solidFill>
                          <a:effectLst/>
                          <a:latin typeface="Calibri" charset="0"/>
                        </a:rPr>
                        <a:t>3</a:t>
                      </a:r>
                      <a:r>
                        <a:rPr kumimoji="0" lang="en-US" altLang="en-US" sz="1900" b="0" i="0" u="none" strike="noStrike" cap="none" normalizeH="0" baseline="0">
                          <a:ln>
                            <a:noFill/>
                          </a:ln>
                          <a:solidFill>
                            <a:schemeClr val="tx1"/>
                          </a:solidFill>
                          <a:effectLst/>
                          <a:latin typeface="Calibri" charset="0"/>
                        </a:rPr>
                        <a:t> </a:t>
                      </a:r>
                    </a:p>
                  </a:txBody>
                  <a:tcPr marL="104493" marR="104493" marT="52247" marB="522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rPr>
                        <a:t>Calculated using various metrics for each scenario derived from field studies</a:t>
                      </a:r>
                    </a:p>
                  </a:txBody>
                  <a:tcPr marL="104493" marR="104493" marT="52247" marB="522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rPr>
                        <a:t>3) Yield Loss </a:t>
                      </a:r>
                    </a:p>
                  </a:txBody>
                  <a:tcPr marL="104493" marR="104493" marT="52247" marB="522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rPr>
                        <a:t>Estimated using concentration:response functions obtained from the US NCLAN study and Mills et al. (2007), convert to crop production loss (soybean, maize, wheat)</a:t>
                      </a:r>
                    </a:p>
                  </a:txBody>
                  <a:tcPr marL="104493" marR="104493" marT="52247" marB="522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61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rPr>
                        <a:t>4) Economic Valuation </a:t>
                      </a:r>
                    </a:p>
                  </a:txBody>
                  <a:tcPr marL="104493" marR="104493" marT="52247" marB="522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rPr>
                        <a:t>Estimated value of lost production based on producer prices in 2000</a:t>
                      </a:r>
                    </a:p>
                  </a:txBody>
                  <a:tcPr marL="104493" marR="104493" marT="52247" marB="522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p:nvPr/>
        </p:nvSpPr>
        <p:spPr>
          <a:xfrm>
            <a:off x="5283200" y="6370320"/>
            <a:ext cx="2889317" cy="369332"/>
          </a:xfrm>
          <a:prstGeom prst="rect">
            <a:avLst/>
          </a:prstGeom>
          <a:noFill/>
        </p:spPr>
        <p:txBody>
          <a:bodyPr wrap="none" rtlCol="0">
            <a:spAutoFit/>
          </a:bodyPr>
          <a:lstStyle/>
          <a:p>
            <a:r>
              <a:rPr lang="en-US" dirty="0" smtClean="0"/>
              <a:t>[</a:t>
            </a:r>
            <a:r>
              <a:rPr lang="en-US" dirty="0" err="1" smtClean="0"/>
              <a:t>Avnery</a:t>
            </a:r>
            <a:r>
              <a:rPr lang="en-US" dirty="0" smtClean="0"/>
              <a:t> et al., 2011a, 2011b]</a:t>
            </a:r>
            <a:endParaRPr lang="en-US" dirty="0"/>
          </a:p>
        </p:txBody>
      </p:sp>
    </p:spTree>
    <p:extLst>
      <p:ext uri="{BB962C8B-B14F-4D97-AF65-F5344CB8AC3E}">
        <p14:creationId xmlns:p14="http://schemas.microsoft.com/office/powerpoint/2010/main" val="1799771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62560" y="274638"/>
            <a:ext cx="8981440" cy="1143000"/>
          </a:xfrm>
        </p:spPr>
        <p:txBody>
          <a:bodyPr>
            <a:normAutofit/>
          </a:bodyPr>
          <a:lstStyle/>
          <a:p>
            <a:r>
              <a:rPr lang="en-US" altLang="en-US" sz="2800" dirty="0" smtClean="0">
                <a:latin typeface="Calibri" charset="0"/>
              </a:rPr>
              <a:t>Simulate O3 Concentrations using Global Atmospheric Chemistry Transport Model MOZART-2 </a:t>
            </a:r>
            <a:r>
              <a:rPr lang="en-US" altLang="en-US" sz="2800" dirty="0">
                <a:latin typeface="Calibri" charset="0"/>
              </a:rPr>
              <a:t>Simulations</a:t>
            </a:r>
          </a:p>
        </p:txBody>
      </p:sp>
      <p:sp>
        <p:nvSpPr>
          <p:cNvPr id="268291" name="Rectangle 3"/>
          <p:cNvSpPr>
            <a:spLocks noGrp="1" noChangeArrowheads="1"/>
          </p:cNvSpPr>
          <p:nvPr>
            <p:ph type="body" idx="1"/>
          </p:nvPr>
        </p:nvSpPr>
        <p:spPr>
          <a:xfrm>
            <a:off x="304800" y="1600200"/>
            <a:ext cx="8153400" cy="5029200"/>
          </a:xfrm>
        </p:spPr>
        <p:txBody>
          <a:bodyPr/>
          <a:lstStyle/>
          <a:p>
            <a:pPr>
              <a:lnSpc>
                <a:spcPct val="90000"/>
              </a:lnSpc>
            </a:pPr>
            <a:r>
              <a:rPr lang="en-US" altLang="en-US" sz="2400" dirty="0">
                <a:latin typeface="Calibri" charset="0"/>
              </a:rPr>
              <a:t>Resolution:  2.8˚ </a:t>
            </a:r>
            <a:r>
              <a:rPr lang="en-US" altLang="en-US" sz="2400" dirty="0" err="1">
                <a:latin typeface="Calibri" charset="0"/>
              </a:rPr>
              <a:t>lat</a:t>
            </a:r>
            <a:r>
              <a:rPr lang="en-US" altLang="en-US" sz="2400" dirty="0">
                <a:latin typeface="Calibri" charset="0"/>
              </a:rPr>
              <a:t> x 2.8˚ </a:t>
            </a:r>
            <a:r>
              <a:rPr lang="en-US" altLang="en-US" sz="2400" dirty="0" err="1">
                <a:latin typeface="Calibri" charset="0"/>
              </a:rPr>
              <a:t>lon</a:t>
            </a:r>
            <a:r>
              <a:rPr lang="en-US" altLang="en-US" sz="2400" dirty="0">
                <a:latin typeface="Calibri" charset="0"/>
              </a:rPr>
              <a:t>; 34 sigma levels (surf.– 40 km)</a:t>
            </a:r>
          </a:p>
          <a:p>
            <a:pPr>
              <a:lnSpc>
                <a:spcPct val="90000"/>
              </a:lnSpc>
            </a:pPr>
            <a:r>
              <a:rPr lang="en-US" altLang="en-US" sz="2400" dirty="0" err="1">
                <a:latin typeface="Calibri" charset="0"/>
              </a:rPr>
              <a:t>Timestep</a:t>
            </a:r>
            <a:r>
              <a:rPr lang="en-US" altLang="en-US" sz="2400" dirty="0">
                <a:latin typeface="Calibri" charset="0"/>
              </a:rPr>
              <a:t>:  20 minutes </a:t>
            </a:r>
          </a:p>
          <a:p>
            <a:pPr>
              <a:lnSpc>
                <a:spcPct val="90000"/>
              </a:lnSpc>
            </a:pPr>
            <a:r>
              <a:rPr lang="en-US" altLang="en-US" sz="2400" dirty="0">
                <a:latin typeface="Calibri" charset="0"/>
              </a:rPr>
              <a:t>Winds:  MACCM (climatological)</a:t>
            </a:r>
          </a:p>
          <a:p>
            <a:pPr>
              <a:lnSpc>
                <a:spcPct val="90000"/>
              </a:lnSpc>
            </a:pPr>
            <a:r>
              <a:rPr lang="en-US" altLang="en-US" sz="2400" dirty="0">
                <a:latin typeface="Calibri" charset="0"/>
              </a:rPr>
              <a:t>Photochemistry:  63 chemical species (O</a:t>
            </a:r>
            <a:r>
              <a:rPr lang="en-US" altLang="en-US" sz="2000" baseline="-25000" dirty="0">
                <a:latin typeface="Calibri" charset="0"/>
              </a:rPr>
              <a:t>3</a:t>
            </a:r>
            <a:r>
              <a:rPr lang="en-US" altLang="en-US" sz="2400" dirty="0">
                <a:latin typeface="Calibri" charset="0"/>
              </a:rPr>
              <a:t>, NO</a:t>
            </a:r>
            <a:r>
              <a:rPr lang="en-US" altLang="en-US" sz="2000" baseline="-25000" dirty="0">
                <a:latin typeface="Calibri" charset="0"/>
              </a:rPr>
              <a:t>x</a:t>
            </a:r>
            <a:r>
              <a:rPr lang="en-US" altLang="en-US" sz="2400" dirty="0">
                <a:latin typeface="Calibri" charset="0"/>
              </a:rPr>
              <a:t>, hydrocarbon)</a:t>
            </a:r>
          </a:p>
          <a:p>
            <a:pPr>
              <a:lnSpc>
                <a:spcPct val="90000"/>
              </a:lnSpc>
            </a:pPr>
            <a:r>
              <a:rPr lang="en-US" altLang="en-US" sz="2400" dirty="0">
                <a:latin typeface="Calibri" charset="0"/>
              </a:rPr>
              <a:t>Present-day surface emissions (EDGAR v2.0):  </a:t>
            </a:r>
          </a:p>
          <a:p>
            <a:pPr lvl="1">
              <a:lnSpc>
                <a:spcPct val="90000"/>
              </a:lnSpc>
            </a:pPr>
            <a:r>
              <a:rPr lang="en-US" altLang="en-US" sz="2000" dirty="0">
                <a:latin typeface="Calibri" charset="0"/>
              </a:rPr>
              <a:t>Anthropogenic fossil fuel combustion</a:t>
            </a:r>
          </a:p>
          <a:p>
            <a:pPr lvl="1">
              <a:lnSpc>
                <a:spcPct val="90000"/>
              </a:lnSpc>
            </a:pPr>
            <a:r>
              <a:rPr lang="en-US" altLang="en-US" sz="2000" dirty="0">
                <a:latin typeface="Calibri" charset="0"/>
              </a:rPr>
              <a:t>Biomass burning</a:t>
            </a:r>
          </a:p>
          <a:p>
            <a:pPr lvl="1">
              <a:lnSpc>
                <a:spcPct val="90000"/>
              </a:lnSpc>
            </a:pPr>
            <a:r>
              <a:rPr lang="en-US" altLang="en-US" sz="2000" dirty="0">
                <a:latin typeface="Calibri" charset="0"/>
              </a:rPr>
              <a:t>Biogenic emissions</a:t>
            </a:r>
          </a:p>
          <a:p>
            <a:pPr lvl="1">
              <a:lnSpc>
                <a:spcPct val="90000"/>
              </a:lnSpc>
            </a:pPr>
            <a:r>
              <a:rPr lang="en-US" altLang="en-US" sz="2000" dirty="0">
                <a:latin typeface="Calibri" charset="0"/>
              </a:rPr>
              <a:t>Soil emissions</a:t>
            </a:r>
          </a:p>
          <a:p>
            <a:pPr lvl="1">
              <a:lnSpc>
                <a:spcPct val="90000"/>
              </a:lnSpc>
            </a:pPr>
            <a:r>
              <a:rPr lang="en-US" altLang="en-US" sz="2000" dirty="0">
                <a:latin typeface="Calibri" charset="0"/>
              </a:rPr>
              <a:t>Oceanic emissions</a:t>
            </a:r>
          </a:p>
          <a:p>
            <a:pPr lvl="1">
              <a:lnSpc>
                <a:spcPct val="90000"/>
              </a:lnSpc>
            </a:pPr>
            <a:r>
              <a:rPr lang="en-US" altLang="en-US" sz="2000" dirty="0">
                <a:latin typeface="Calibri" charset="0"/>
              </a:rPr>
              <a:t>Lightning:  NO</a:t>
            </a:r>
            <a:r>
              <a:rPr lang="en-US" altLang="en-US" sz="2000" baseline="-25000" dirty="0">
                <a:latin typeface="Calibri" charset="0"/>
              </a:rPr>
              <a:t>x</a:t>
            </a:r>
            <a:r>
              <a:rPr lang="en-US" altLang="en-US" sz="2000" dirty="0">
                <a:latin typeface="Calibri" charset="0"/>
              </a:rPr>
              <a:t> source in convective clouds</a:t>
            </a:r>
          </a:p>
          <a:p>
            <a:pPr>
              <a:lnSpc>
                <a:spcPct val="90000"/>
              </a:lnSpc>
            </a:pPr>
            <a:r>
              <a:rPr lang="en-US" altLang="en-US" sz="2400" dirty="0">
                <a:latin typeface="Calibri" charset="0"/>
              </a:rPr>
              <a:t>Transport:  Advection and Convection</a:t>
            </a:r>
          </a:p>
          <a:p>
            <a:pPr>
              <a:lnSpc>
                <a:spcPct val="90000"/>
              </a:lnSpc>
            </a:pPr>
            <a:r>
              <a:rPr lang="en-US" altLang="en-US" sz="2400" dirty="0">
                <a:latin typeface="Calibri" charset="0"/>
              </a:rPr>
              <a:t>Dry and wet deposition</a:t>
            </a:r>
          </a:p>
        </p:txBody>
      </p:sp>
    </p:spTree>
    <p:extLst>
      <p:ext uri="{BB962C8B-B14F-4D97-AF65-F5344CB8AC3E}">
        <p14:creationId xmlns:p14="http://schemas.microsoft.com/office/powerpoint/2010/main" val="787171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17" name="Picture 41" descr="FigS2_agT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838200"/>
            <a:ext cx="7361238" cy="9525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p:txBody>
          <a:bodyPr/>
          <a:lstStyle/>
          <a:p>
            <a:r>
              <a:rPr lang="en-US" altLang="en-US">
                <a:latin typeface="Calibri" charset="0"/>
              </a:rPr>
              <a:t>Crop Production - 2000 </a:t>
            </a:r>
          </a:p>
        </p:txBody>
      </p:sp>
      <p:sp>
        <p:nvSpPr>
          <p:cNvPr id="24603" name="Rectangle 27"/>
          <p:cNvSpPr>
            <a:spLocks noGrp="1" noChangeArrowheads="1"/>
          </p:cNvSpPr>
          <p:nvPr>
            <p:ph type="body" sz="half" idx="1"/>
          </p:nvPr>
        </p:nvSpPr>
        <p:spPr>
          <a:xfrm>
            <a:off x="304800" y="1447800"/>
            <a:ext cx="4114800" cy="5029200"/>
          </a:xfrm>
        </p:spPr>
        <p:txBody>
          <a:bodyPr/>
          <a:lstStyle/>
          <a:p>
            <a:r>
              <a:rPr lang="en-US" altLang="en-US" sz="2400" dirty="0">
                <a:latin typeface="Calibri" charset="0"/>
              </a:rPr>
              <a:t>Global crop distribution dataset (</a:t>
            </a:r>
            <a:r>
              <a:rPr lang="en-US" altLang="en-US" sz="2400" dirty="0" err="1">
                <a:latin typeface="Calibri" charset="0"/>
              </a:rPr>
              <a:t>Monfreda</a:t>
            </a:r>
            <a:r>
              <a:rPr lang="en-US" altLang="en-US" sz="2400" dirty="0">
                <a:latin typeface="Calibri" charset="0"/>
              </a:rPr>
              <a:t> et al., 2008; </a:t>
            </a:r>
            <a:r>
              <a:rPr lang="en-US" altLang="en-US" sz="2400" dirty="0" err="1">
                <a:latin typeface="Calibri" charset="0"/>
              </a:rPr>
              <a:t>Ramankutty</a:t>
            </a:r>
            <a:r>
              <a:rPr lang="en-US" altLang="en-US" sz="2400" dirty="0">
                <a:latin typeface="Calibri" charset="0"/>
              </a:rPr>
              <a:t> et al., 2008) for soybean, maize, and </a:t>
            </a:r>
            <a:r>
              <a:rPr lang="en-US" altLang="en-US" sz="2400" dirty="0" smtClean="0">
                <a:latin typeface="Calibri" charset="0"/>
              </a:rPr>
              <a:t>wheat</a:t>
            </a:r>
          </a:p>
          <a:p>
            <a:endParaRPr lang="en-US" altLang="en-US" sz="2400" dirty="0">
              <a:latin typeface="Calibri" charset="0"/>
            </a:endParaRPr>
          </a:p>
          <a:p>
            <a:r>
              <a:rPr lang="en-US" altLang="en-US" sz="2400" dirty="0">
                <a:latin typeface="Calibri" charset="0"/>
              </a:rPr>
              <a:t>5 min horizontal resolution based on combining agricultural inventory data with satellite imagery from 1998-2002</a:t>
            </a:r>
          </a:p>
          <a:p>
            <a:pPr>
              <a:buFontTx/>
              <a:buNone/>
            </a:pPr>
            <a:endParaRPr lang="en-US" altLang="en-US" sz="2800" dirty="0">
              <a:latin typeface="Calibri" charset="0"/>
            </a:endParaRPr>
          </a:p>
        </p:txBody>
      </p:sp>
    </p:spTree>
    <p:extLst>
      <p:ext uri="{BB962C8B-B14F-4D97-AF65-F5344CB8AC3E}">
        <p14:creationId xmlns:p14="http://schemas.microsoft.com/office/powerpoint/2010/main" val="139929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Fig4_O3ex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3" y="997585"/>
            <a:ext cx="7750175" cy="569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579120" y="1098894"/>
            <a:ext cx="3649254" cy="5692775"/>
          </a:xfrm>
          <a:prstGeom prst="rect">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10"/>
          <p:cNvSpPr txBox="1">
            <a:spLocks noChangeArrowheads="1"/>
          </p:cNvSpPr>
          <p:nvPr/>
        </p:nvSpPr>
        <p:spPr bwMode="auto">
          <a:xfrm>
            <a:off x="7489035" y="6432602"/>
            <a:ext cx="178704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defRPr/>
            </a:pPr>
            <a:r>
              <a:rPr lang="en-US" sz="1200" dirty="0" smtClean="0">
                <a:solidFill>
                  <a:srgbClr val="000000"/>
                </a:solidFill>
                <a:latin typeface="Calibri" charset="0"/>
                <a:ea typeface="ＭＳ Ｐゴシック" charset="0"/>
                <a:cs typeface="ＭＳ Ｐゴシック" charset="0"/>
              </a:rPr>
              <a:t>[</a:t>
            </a:r>
            <a:r>
              <a:rPr lang="en-US" sz="1200" dirty="0" err="1" smtClean="0">
                <a:solidFill>
                  <a:srgbClr val="000000"/>
                </a:solidFill>
                <a:latin typeface="Calibri" charset="0"/>
                <a:ea typeface="ＭＳ Ｐゴシック" charset="0"/>
                <a:cs typeface="ＭＳ Ｐゴシック" charset="0"/>
              </a:rPr>
              <a:t>Avnery</a:t>
            </a:r>
            <a:r>
              <a:rPr lang="en-US" sz="1200" dirty="0" smtClean="0">
                <a:solidFill>
                  <a:srgbClr val="000000"/>
                </a:solidFill>
                <a:latin typeface="Calibri" charset="0"/>
                <a:ea typeface="ＭＳ Ｐゴシック" charset="0"/>
                <a:cs typeface="ＭＳ Ｐゴシック" charset="0"/>
              </a:rPr>
              <a:t>, </a:t>
            </a:r>
            <a:r>
              <a:rPr lang="en-US" sz="1200" dirty="0" err="1" smtClean="0">
                <a:solidFill>
                  <a:srgbClr val="000000"/>
                </a:solidFill>
                <a:latin typeface="Calibri" charset="0"/>
                <a:ea typeface="ＭＳ Ｐゴシック" charset="0"/>
                <a:cs typeface="ＭＳ Ｐゴシック" charset="0"/>
              </a:rPr>
              <a:t>Mauzerall</a:t>
            </a:r>
            <a:r>
              <a:rPr lang="en-US" sz="1200" dirty="0" smtClean="0">
                <a:solidFill>
                  <a:srgbClr val="000000"/>
                </a:solidFill>
                <a:latin typeface="Calibri" charset="0"/>
                <a:ea typeface="ＭＳ Ｐゴシック" charset="0"/>
                <a:cs typeface="ＭＳ Ｐゴシック" charset="0"/>
              </a:rPr>
              <a:t> </a:t>
            </a:r>
            <a:r>
              <a:rPr lang="en-US" sz="1200" dirty="0">
                <a:solidFill>
                  <a:srgbClr val="000000"/>
                </a:solidFill>
                <a:latin typeface="Calibri" charset="0"/>
                <a:ea typeface="ＭＳ Ｐゴシック" charset="0"/>
                <a:cs typeface="ＭＳ Ｐゴシック" charset="0"/>
              </a:rPr>
              <a:t>et al., </a:t>
            </a:r>
            <a:r>
              <a:rPr lang="en-US" sz="1200" dirty="0" smtClean="0">
                <a:solidFill>
                  <a:srgbClr val="000000"/>
                </a:solidFill>
                <a:latin typeface="Calibri" charset="0"/>
                <a:ea typeface="ＭＳ Ｐゴシック" charset="0"/>
                <a:cs typeface="ＭＳ Ｐゴシック" charset="0"/>
              </a:rPr>
              <a:t>2011a</a:t>
            </a:r>
            <a:r>
              <a:rPr lang="en-US" sz="1200" dirty="0">
                <a:solidFill>
                  <a:srgbClr val="000000"/>
                </a:solidFill>
                <a:latin typeface="Calibri" charset="0"/>
                <a:ea typeface="ＭＳ Ｐゴシック" charset="0"/>
                <a:cs typeface="ＭＳ Ｐゴシック" charset="0"/>
              </a:rPr>
              <a:t>]</a:t>
            </a:r>
            <a:endParaRPr lang="en-US" sz="1200" dirty="0">
              <a:solidFill>
                <a:srgbClr val="000000"/>
              </a:solidFill>
              <a:latin typeface="Calibri" charset="0"/>
              <a:ea typeface="ＭＳ Ｐゴシック" charset="0"/>
              <a:cs typeface="ＭＳ Ｐゴシック" charset="0"/>
            </a:endParaRPr>
          </a:p>
        </p:txBody>
      </p:sp>
      <p:sp>
        <p:nvSpPr>
          <p:cNvPr id="150537" name="Text Box 9"/>
          <p:cNvSpPr txBox="1">
            <a:spLocks noChangeArrowheads="1"/>
          </p:cNvSpPr>
          <p:nvPr/>
        </p:nvSpPr>
        <p:spPr bwMode="auto">
          <a:xfrm>
            <a:off x="2504440" y="1877645"/>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Soybean</a:t>
            </a:r>
          </a:p>
        </p:txBody>
      </p:sp>
      <p:sp>
        <p:nvSpPr>
          <p:cNvPr id="150538" name="Text Box 10"/>
          <p:cNvSpPr txBox="1">
            <a:spLocks noChangeArrowheads="1"/>
          </p:cNvSpPr>
          <p:nvPr/>
        </p:nvSpPr>
        <p:spPr bwMode="auto">
          <a:xfrm>
            <a:off x="2636520" y="3444478"/>
            <a:ext cx="990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Maize</a:t>
            </a:r>
          </a:p>
        </p:txBody>
      </p:sp>
      <p:sp>
        <p:nvSpPr>
          <p:cNvPr id="150539" name="Text Box 11"/>
          <p:cNvSpPr txBox="1">
            <a:spLocks noChangeArrowheads="1"/>
          </p:cNvSpPr>
          <p:nvPr/>
        </p:nvSpPr>
        <p:spPr bwMode="auto">
          <a:xfrm>
            <a:off x="2504440" y="5014912"/>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Wheat</a:t>
            </a:r>
          </a:p>
        </p:txBody>
      </p:sp>
      <p:sp>
        <p:nvSpPr>
          <p:cNvPr id="150531" name="Rectangle 3"/>
          <p:cNvSpPr>
            <a:spLocks noGrp="1" noChangeArrowheads="1"/>
          </p:cNvSpPr>
          <p:nvPr>
            <p:ph type="title"/>
          </p:nvPr>
        </p:nvSpPr>
        <p:spPr>
          <a:xfrm>
            <a:off x="457200" y="50800"/>
            <a:ext cx="8229600" cy="1143000"/>
          </a:xfrm>
        </p:spPr>
        <p:txBody>
          <a:bodyPr>
            <a:normAutofit fontScale="90000"/>
          </a:bodyPr>
          <a:lstStyle/>
          <a:p>
            <a:pPr eaLnBrk="1" hangingPunct="1">
              <a:defRPr/>
            </a:pPr>
            <a:r>
              <a:rPr lang="en-US" sz="3600" b="1" dirty="0" smtClean="0">
                <a:latin typeface="Calibri" charset="0"/>
                <a:cs typeface="+mj-cs"/>
              </a:rPr>
              <a:t>Year 2000 </a:t>
            </a:r>
            <a:r>
              <a:rPr lang="en-US" sz="3600" b="1" dirty="0" smtClean="0">
                <a:latin typeface="Calibri" charset="0"/>
                <a:cs typeface="+mj-cs"/>
              </a:rPr>
              <a:t>AOT40 O</a:t>
            </a:r>
            <a:r>
              <a:rPr lang="en-US" sz="3600" b="1" baseline="-25000" dirty="0" smtClean="0">
                <a:latin typeface="Calibri" charset="0"/>
                <a:cs typeface="+mj-cs"/>
              </a:rPr>
              <a:t>3</a:t>
            </a:r>
            <a:r>
              <a:rPr lang="en-US" sz="3600" b="1" dirty="0" smtClean="0">
                <a:latin typeface="Calibri" charset="0"/>
                <a:cs typeface="+mj-cs"/>
              </a:rPr>
              <a:t> Exposure </a:t>
            </a:r>
            <a:br>
              <a:rPr lang="en-US" sz="3600" b="1" dirty="0" smtClean="0">
                <a:latin typeface="Calibri" charset="0"/>
                <a:cs typeface="+mj-cs"/>
              </a:rPr>
            </a:br>
            <a:r>
              <a:rPr lang="en-US" sz="3600" b="1" dirty="0" smtClean="0">
                <a:latin typeface="Calibri" charset="0"/>
                <a:cs typeface="+mj-cs"/>
              </a:rPr>
              <a:t>Calculated from MOZART-2</a:t>
            </a:r>
            <a:endParaRPr lang="en-US" sz="3600" b="1" dirty="0" smtClean="0">
              <a:latin typeface="Calibri" charset="0"/>
              <a:cs typeface="+mj-cs"/>
            </a:endParaRPr>
          </a:p>
        </p:txBody>
      </p:sp>
    </p:spTree>
    <p:extLst>
      <p:ext uri="{BB962C8B-B14F-4D97-AF65-F5344CB8AC3E}">
        <p14:creationId xmlns:p14="http://schemas.microsoft.com/office/powerpoint/2010/main" val="26297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63965"/>
            <a:ext cx="7391400" cy="558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1275" name="Rectangle 11"/>
          <p:cNvSpPr>
            <a:spLocks noChangeArrowheads="1"/>
          </p:cNvSpPr>
          <p:nvPr/>
        </p:nvSpPr>
        <p:spPr bwMode="auto">
          <a:xfrm>
            <a:off x="1066800" y="-2794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fontAlgn="base">
              <a:spcBef>
                <a:spcPct val="0"/>
              </a:spcBef>
              <a:spcAft>
                <a:spcPct val="0"/>
              </a:spcAft>
              <a:defRPr/>
            </a:pPr>
            <a:r>
              <a:rPr lang="en-US" sz="3600" b="1" dirty="0" smtClean="0">
                <a:solidFill>
                  <a:srgbClr val="000000"/>
                </a:solidFill>
                <a:latin typeface="Calibri" charset="0"/>
                <a:ea typeface="ＭＳ Ｐゴシック" charset="0"/>
                <a:cs typeface="ＭＳ Ｐゴシック" charset="0"/>
              </a:rPr>
              <a:t>Calculated Crop Yield </a:t>
            </a:r>
            <a:r>
              <a:rPr lang="en-US" sz="3600" b="1" dirty="0">
                <a:solidFill>
                  <a:srgbClr val="000000"/>
                </a:solidFill>
                <a:latin typeface="Calibri" charset="0"/>
                <a:ea typeface="ＭＳ Ｐゴシック" charset="0"/>
                <a:cs typeface="ＭＳ Ｐゴシック" charset="0"/>
              </a:rPr>
              <a:t>Loss in 2000</a:t>
            </a:r>
          </a:p>
        </p:txBody>
      </p:sp>
      <p:sp>
        <p:nvSpPr>
          <p:cNvPr id="9" name="Rectangle 8"/>
          <p:cNvSpPr/>
          <p:nvPr/>
        </p:nvSpPr>
        <p:spPr>
          <a:xfrm>
            <a:off x="428172" y="847317"/>
            <a:ext cx="4181928" cy="514304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7" name="Rectangle 23"/>
          <p:cNvSpPr>
            <a:spLocks noChangeArrowheads="1"/>
          </p:cNvSpPr>
          <p:nvPr/>
        </p:nvSpPr>
        <p:spPr bwMode="auto">
          <a:xfrm>
            <a:off x="1066800" y="2514600"/>
            <a:ext cx="7315200" cy="685800"/>
          </a:xfrm>
          <a:prstGeom prst="rect">
            <a:avLst/>
          </a:prstGeom>
          <a:solidFill>
            <a:schemeClr val="bg1"/>
          </a:solidFill>
          <a:ln w="190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buFontTx/>
              <a:buChar char="•"/>
              <a:defRPr/>
            </a:pPr>
            <a:r>
              <a:rPr lang="en-US" sz="1600" dirty="0">
                <a:solidFill>
                  <a:srgbClr val="000000"/>
                </a:solidFill>
                <a:latin typeface="Calibri" charset="0"/>
                <a:ea typeface="ＭＳ Ｐゴシック" charset="0"/>
                <a:cs typeface="ＭＳ Ｐゴシック" charset="0"/>
              </a:rPr>
              <a:t>Global year 2000 yield losses </a:t>
            </a:r>
            <a:r>
              <a:rPr lang="en-US" sz="1600" dirty="0" smtClean="0">
                <a:solidFill>
                  <a:srgbClr val="000000"/>
                </a:solidFill>
                <a:latin typeface="Calibri" charset="0"/>
                <a:ea typeface="ＭＳ Ｐゴシック" charset="0"/>
                <a:cs typeface="ＭＳ Ｐゴシック" charset="0"/>
              </a:rPr>
              <a:t>are 4-15</a:t>
            </a:r>
            <a:r>
              <a:rPr lang="en-US" sz="1600" dirty="0">
                <a:solidFill>
                  <a:srgbClr val="000000"/>
                </a:solidFill>
                <a:latin typeface="Calibri" charset="0"/>
                <a:ea typeface="ＭＳ Ｐゴシック" charset="0"/>
                <a:cs typeface="ＭＳ Ｐゴシック" charset="0"/>
              </a:rPr>
              <a:t>% for wheat, 9-14% soybean, 2-6% for maize</a:t>
            </a:r>
          </a:p>
          <a:p>
            <a:pPr marL="342900" indent="-342900" defTabSz="914400" fontAlgn="base">
              <a:spcBef>
                <a:spcPct val="20000"/>
              </a:spcBef>
              <a:spcAft>
                <a:spcPct val="0"/>
              </a:spcAft>
              <a:buFontTx/>
              <a:buChar char="•"/>
              <a:defRPr/>
            </a:pPr>
            <a:r>
              <a:rPr lang="en-US" sz="1600" dirty="0">
                <a:solidFill>
                  <a:srgbClr val="000000"/>
                </a:solidFill>
                <a:latin typeface="Calibri" charset="0"/>
                <a:ea typeface="ＭＳ Ｐゴシック" charset="0"/>
                <a:cs typeface="ＭＳ Ｐゴシック" charset="0"/>
              </a:rPr>
              <a:t>Crop production losses ~80-120 Mt worth $11-18 billion USD</a:t>
            </a:r>
            <a:r>
              <a:rPr lang="en-US" sz="1600" baseline="-25000" dirty="0">
                <a:solidFill>
                  <a:srgbClr val="000000"/>
                </a:solidFill>
                <a:latin typeface="Calibri" charset="0"/>
                <a:ea typeface="ＭＳ Ｐゴシック" charset="0"/>
                <a:cs typeface="ＭＳ Ｐゴシック" charset="0"/>
              </a:rPr>
              <a:t>2000</a:t>
            </a:r>
            <a:r>
              <a:rPr lang="en-US" sz="1600" dirty="0">
                <a:solidFill>
                  <a:srgbClr val="000000"/>
                </a:solidFill>
                <a:latin typeface="Calibri" charset="0"/>
                <a:ea typeface="ＭＳ Ｐゴシック" charset="0"/>
                <a:cs typeface="ＭＳ Ｐゴシック" charset="0"/>
              </a:rPr>
              <a:t> annually </a:t>
            </a:r>
          </a:p>
        </p:txBody>
      </p:sp>
      <p:sp>
        <p:nvSpPr>
          <p:cNvPr id="10" name="Text Box 10"/>
          <p:cNvSpPr txBox="1">
            <a:spLocks noChangeArrowheads="1"/>
          </p:cNvSpPr>
          <p:nvPr/>
        </p:nvSpPr>
        <p:spPr bwMode="auto">
          <a:xfrm>
            <a:off x="5262880" y="6595162"/>
            <a:ext cx="398891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defRPr/>
            </a:pPr>
            <a:r>
              <a:rPr lang="en-US" sz="1200" dirty="0" err="1" smtClean="0">
                <a:solidFill>
                  <a:srgbClr val="000000"/>
                </a:solidFill>
                <a:latin typeface="Calibri" charset="0"/>
                <a:ea typeface="ＭＳ Ｐゴシック" charset="0"/>
                <a:cs typeface="ＭＳ Ｐゴシック" charset="0"/>
              </a:rPr>
              <a:t>Avnery</a:t>
            </a:r>
            <a:r>
              <a:rPr lang="en-US" sz="1200" dirty="0" smtClean="0">
                <a:solidFill>
                  <a:srgbClr val="000000"/>
                </a:solidFill>
                <a:latin typeface="Calibri" charset="0"/>
                <a:ea typeface="ＭＳ Ｐゴシック" charset="0"/>
                <a:cs typeface="ＭＳ Ｐゴシック" charset="0"/>
              </a:rPr>
              <a:t>, </a:t>
            </a:r>
            <a:r>
              <a:rPr lang="en-US" sz="1200" dirty="0" err="1" smtClean="0">
                <a:solidFill>
                  <a:srgbClr val="000000"/>
                </a:solidFill>
                <a:latin typeface="Calibri" charset="0"/>
                <a:ea typeface="ＭＳ Ｐゴシック" charset="0"/>
                <a:cs typeface="ＭＳ Ｐゴシック" charset="0"/>
              </a:rPr>
              <a:t>Mauzerall</a:t>
            </a:r>
            <a:r>
              <a:rPr lang="en-US" sz="1200" dirty="0" smtClean="0">
                <a:solidFill>
                  <a:srgbClr val="000000"/>
                </a:solidFill>
                <a:latin typeface="Calibri" charset="0"/>
                <a:ea typeface="ＭＳ Ｐゴシック" charset="0"/>
                <a:cs typeface="ＭＳ Ｐゴシック" charset="0"/>
              </a:rPr>
              <a:t> </a:t>
            </a:r>
            <a:r>
              <a:rPr lang="en-US" sz="1200" dirty="0">
                <a:solidFill>
                  <a:srgbClr val="000000"/>
                </a:solidFill>
                <a:latin typeface="Calibri" charset="0"/>
                <a:ea typeface="ＭＳ Ｐゴシック" charset="0"/>
                <a:cs typeface="ＭＳ Ｐゴシック" charset="0"/>
              </a:rPr>
              <a:t>et al., Atmospheric Environment </a:t>
            </a:r>
            <a:r>
              <a:rPr lang="en-US" sz="1200" dirty="0" smtClean="0">
                <a:solidFill>
                  <a:srgbClr val="000000"/>
                </a:solidFill>
                <a:latin typeface="Calibri" charset="0"/>
                <a:ea typeface="ＭＳ Ｐゴシック" charset="0"/>
                <a:cs typeface="ＭＳ Ｐゴシック" charset="0"/>
              </a:rPr>
              <a:t>(2011a</a:t>
            </a:r>
            <a:r>
              <a:rPr lang="en-US" sz="1200" dirty="0" smtClean="0">
                <a:solidFill>
                  <a:srgbClr val="000000"/>
                </a:solidFill>
                <a:latin typeface="Calibri" charset="0"/>
                <a:ea typeface="ＭＳ Ｐゴシック" charset="0"/>
                <a:cs typeface="ＭＳ Ｐゴシック" charset="0"/>
              </a:rPr>
              <a:t>)</a:t>
            </a:r>
            <a:endParaRPr lang="en-US" sz="1200" dirty="0">
              <a:solidFill>
                <a:srgbClr val="000000"/>
              </a:solidFill>
              <a:latin typeface="Calibri" charset="0"/>
              <a:ea typeface="ＭＳ Ｐゴシック" charset="0"/>
              <a:cs typeface="ＭＳ Ｐゴシック" charset="0"/>
            </a:endParaRPr>
          </a:p>
        </p:txBody>
      </p:sp>
      <p:sp>
        <p:nvSpPr>
          <p:cNvPr id="11281" name="Text Box 17"/>
          <p:cNvSpPr txBox="1">
            <a:spLocks noChangeArrowheads="1"/>
          </p:cNvSpPr>
          <p:nvPr/>
        </p:nvSpPr>
        <p:spPr bwMode="auto">
          <a:xfrm>
            <a:off x="2933700" y="1608769"/>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Soybean</a:t>
            </a:r>
          </a:p>
        </p:txBody>
      </p:sp>
      <p:sp>
        <p:nvSpPr>
          <p:cNvPr id="11282" name="Text Box 18"/>
          <p:cNvSpPr txBox="1">
            <a:spLocks noChangeArrowheads="1"/>
          </p:cNvSpPr>
          <p:nvPr/>
        </p:nvSpPr>
        <p:spPr bwMode="auto">
          <a:xfrm>
            <a:off x="2933700" y="3333690"/>
            <a:ext cx="990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Maize</a:t>
            </a:r>
          </a:p>
        </p:txBody>
      </p:sp>
      <p:sp>
        <p:nvSpPr>
          <p:cNvPr id="11284" name="Text Box 20"/>
          <p:cNvSpPr txBox="1">
            <a:spLocks noChangeArrowheads="1"/>
          </p:cNvSpPr>
          <p:nvPr/>
        </p:nvSpPr>
        <p:spPr bwMode="auto">
          <a:xfrm>
            <a:off x="2921000" y="5034280"/>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en-US" sz="2000" b="1" dirty="0">
                <a:solidFill>
                  <a:srgbClr val="000000"/>
                </a:solidFill>
                <a:latin typeface="Calibri" charset="0"/>
                <a:ea typeface="ＭＳ Ｐゴシック" charset="0"/>
                <a:cs typeface="ＭＳ Ｐゴシック" charset="0"/>
              </a:rPr>
              <a:t>Wheat</a:t>
            </a:r>
          </a:p>
        </p:txBody>
      </p:sp>
    </p:spTree>
    <p:extLst>
      <p:ext uri="{BB962C8B-B14F-4D97-AF65-F5344CB8AC3E}">
        <p14:creationId xmlns:p14="http://schemas.microsoft.com/office/powerpoint/2010/main" val="190931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GCP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tionSlideMaster">
  <a:themeElements>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8000" tIns="18000" rIns="18000" bIns="18000" rtlCol="0">
        <a:spAutoFit/>
      </a:bodyPr>
      <a:lstStyle>
        <a:defPPr>
          <a:defRPr sz="2000" baseline="0" smtClean="0"/>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27400</TotalTime>
  <Words>1321</Words>
  <Application>Microsoft Macintosh PowerPoint</Application>
  <PresentationFormat>On-screen Show (4:3)</PresentationFormat>
  <Paragraphs>146</Paragraphs>
  <Slides>15</Slides>
  <Notes>10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15</vt:i4>
      </vt:variant>
    </vt:vector>
  </HeadingPairs>
  <TitlesOfParts>
    <vt:vector size="28" baseType="lpstr">
      <vt:lpstr>Arial Narrow</vt:lpstr>
      <vt:lpstr>Calibri</vt:lpstr>
      <vt:lpstr>MS PGothic</vt:lpstr>
      <vt:lpstr>ＭＳ Ｐゴシック</vt:lpstr>
      <vt:lpstr>Wingdings</vt:lpstr>
      <vt:lpstr>Arial</vt:lpstr>
      <vt:lpstr>Office Theme</vt:lpstr>
      <vt:lpstr>3_GCP slide</vt:lpstr>
      <vt:lpstr>PresentationSlideMaster</vt:lpstr>
      <vt:lpstr>1_Office Theme</vt:lpstr>
      <vt:lpstr>3_Office Theme</vt:lpstr>
      <vt:lpstr>Default Design</vt:lpstr>
      <vt:lpstr>1_Default Design</vt:lpstr>
      <vt:lpstr>Using TEMPO to Evaluate  the Impact of Ozone on Agriculture</vt:lpstr>
      <vt:lpstr>PowerPoint Presentation</vt:lpstr>
      <vt:lpstr>O3 Pollution and Crop Yield Reductions</vt:lpstr>
      <vt:lpstr>PowerPoint Presentation</vt:lpstr>
      <vt:lpstr>Global Estimates of O3 Damage use Models with Integrated Assessment Approach</vt:lpstr>
      <vt:lpstr>Simulate O3 Concentrations using Global Atmospheric Chemistry Transport Model MOZART-2 Simulations</vt:lpstr>
      <vt:lpstr>Crop Production - 2000 </vt:lpstr>
      <vt:lpstr>Year 2000 AOT40 O3 Exposure  Calculated from MOZART-2</vt:lpstr>
      <vt:lpstr>PowerPoint Presentation</vt:lpstr>
      <vt:lpstr>Optimistic and Pessimistic O3 Precursor Emission Scenarios for 2030</vt:lpstr>
      <vt:lpstr>PowerPoint Presentation</vt:lpstr>
      <vt:lpstr>PowerPoint Presentation</vt:lpstr>
      <vt:lpstr>Benefits of Reducing  Conventional Ozone Precursors</vt:lpstr>
      <vt:lpstr>TEMPO Provides Opportunities to  Improve Agricultural Yields</vt:lpstr>
      <vt:lpstr>PowerPoint Presentation</vt:lpstr>
    </vt:vector>
  </TitlesOfParts>
  <Company>Princeton University</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Mauzerall</dc:creator>
  <cp:lastModifiedBy>Microsoft Office User</cp:lastModifiedBy>
  <cp:revision>110</cp:revision>
  <dcterms:created xsi:type="dcterms:W3CDTF">2015-07-24T20:23:56Z</dcterms:created>
  <dcterms:modified xsi:type="dcterms:W3CDTF">2016-07-12T17:34:22Z</dcterms:modified>
</cp:coreProperties>
</file>