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19" r:id="rId3"/>
    <p:sldId id="257" r:id="rId4"/>
    <p:sldId id="323" r:id="rId5"/>
    <p:sldId id="258" r:id="rId6"/>
    <p:sldId id="273" r:id="rId7"/>
    <p:sldId id="321" r:id="rId8"/>
    <p:sldId id="326" r:id="rId9"/>
    <p:sldId id="270" r:id="rId10"/>
    <p:sldId id="312" r:id="rId11"/>
    <p:sldId id="313" r:id="rId12"/>
    <p:sldId id="324" r:id="rId13"/>
    <p:sldId id="325" r:id="rId14"/>
    <p:sldId id="307" r:id="rId15"/>
    <p:sldId id="315" r:id="rId16"/>
    <p:sldId id="306" r:id="rId17"/>
    <p:sldId id="294" r:id="rId18"/>
    <p:sldId id="303" r:id="rId19"/>
    <p:sldId id="30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83852" autoAdjust="0"/>
  </p:normalViewPr>
  <p:slideViewPr>
    <p:cSldViewPr snapToGrid="0" snapToObjects="1">
      <p:cViewPr varScale="1">
        <p:scale>
          <a:sx n="95" d="100"/>
          <a:sy n="95" d="100"/>
        </p:scale>
        <p:origin x="-13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35206-8F42-6A45-A00D-412716EC5C11}" type="datetimeFigureOut">
              <a:rPr lang="en-US" smtClean="0"/>
              <a:t>7/12/16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D86B4-2595-4244-9EFE-1571C0E35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6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430B-3A56-1247-A2F0-40AC780CB2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4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D86B4-2595-4244-9EFE-1571C0E35D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60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D86B4-2595-4244-9EFE-1571C0E35D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48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6A6B5-4F29-5049-8898-B1E239A3BA7E}" type="slidenum">
              <a:rPr lang="fr-FR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815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D86B4-2595-4244-9EFE-1571C0E35D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88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D86B4-2595-4244-9EFE-1571C0E35D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5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FCBC3-9D24-8644-AD9D-3F554095D0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D86B4-2595-4244-9EFE-1571C0E35D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3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D86B4-2595-4244-9EFE-1571C0E35D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D86B4-2595-4244-9EFE-1571C0E35D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22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02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6745" indent="-226745">
              <a:spcBef>
                <a:spcPct val="0"/>
              </a:spcBef>
              <a:buFontTx/>
              <a:buAutoNum type="arabicPeriod"/>
            </a:pPr>
            <a:endParaRPr lang="ko-KR" dirty="0">
              <a:latin typeface="Gulim" charset="0"/>
              <a:ea typeface="Gulim" charset="0"/>
              <a:cs typeface="Gulim" charset="0"/>
            </a:endParaRPr>
          </a:p>
        </p:txBody>
      </p:sp>
      <p:sp>
        <p:nvSpPr>
          <p:cNvPr id="51200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2983" eaLnBrk="0" hangingPunct="0"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081164" indent="-216233" defTabSz="912983" eaLnBrk="0" hangingPunct="0"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513629" indent="-216233" defTabSz="912983" eaLnBrk="0" hangingPunct="0"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1946095" indent="-216233" defTabSz="912983" eaLnBrk="0" hangingPunct="0"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378560" indent="-216233" defTabSz="91298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811026" indent="-216233" defTabSz="91298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243491" indent="-216233" defTabSz="91298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675957" indent="-216233" defTabSz="91298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BE6D56-7ADE-204E-80A1-007272A79BF5}" type="slidenum">
              <a:rPr lang="en-US" altLang="ko-KR" sz="1200" b="0">
                <a:solidFill>
                  <a:srgbClr val="000000"/>
                </a:solidFill>
                <a:latin typeface="Gulim" charset="0"/>
              </a:rPr>
              <a:pPr eaLnBrk="1" hangingPunct="1"/>
              <a:t>14</a:t>
            </a:fld>
            <a:endParaRPr lang="en-US" altLang="ko-KR" sz="1200" b="0">
              <a:solidFill>
                <a:srgbClr val="000000"/>
              </a:solidFill>
              <a:latin typeface="Gulim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8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1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6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2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1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6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3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8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4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9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FC3D-0E0A-644A-AE82-8F58F732F4D0}" type="datetimeFigureOut">
              <a:rPr lang="en-US" smtClean="0"/>
              <a:t>7/12/16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0B39E-3EB2-234B-B815-72E24C73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9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emf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qast.org" TargetMode="External"/><Relationship Id="rId4" Type="http://schemas.openxmlformats.org/officeDocument/2006/relationships/image" Target="../media/image55.tiff"/><Relationship Id="rId5" Type="http://schemas.openxmlformats.org/officeDocument/2006/relationships/image" Target="../media/image56.tiff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hyperlink" Target="http://www.igacproject.org" TargetMode="External"/><Relationship Id="rId8" Type="http://schemas.openxmlformats.org/officeDocument/2006/relationships/image" Target="../media/image63.png"/><Relationship Id="rId9" Type="http://schemas.openxmlformats.org/officeDocument/2006/relationships/image" Target="../media/image64.jpeg"/><Relationship Id="rId10" Type="http://schemas.openxmlformats.org/officeDocument/2006/relationships/hyperlink" Target="http://www.geiacenter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l.noaa.gov/csd/staff/gregory.j.frost/" TargetMode="External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regory.j.frost@noa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gif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jpeg"/><Relationship Id="rId7" Type="http://schemas.openxmlformats.org/officeDocument/2006/relationships/image" Target="../media/image25.emf"/><Relationship Id="rId8" Type="http://schemas.openxmlformats.org/officeDocument/2006/relationships/image" Target="../media/image26.jpeg"/><Relationship Id="rId9" Type="http://schemas.openxmlformats.org/officeDocument/2006/relationships/image" Target="../media/image27.png"/><Relationship Id="rId10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6.jpeg"/><Relationship Id="rId7" Type="http://schemas.openxmlformats.org/officeDocument/2006/relationships/image" Target="../media/image31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jpe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4.jpeg"/><Relationship Id="rId7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880" y="0"/>
            <a:ext cx="8506240" cy="1685945"/>
          </a:xfrm>
        </p:spPr>
        <p:txBody>
          <a:bodyPr>
            <a:normAutofit/>
          </a:bodyPr>
          <a:lstStyle/>
          <a:p>
            <a:r>
              <a:rPr lang="en-US" b="1" dirty="0"/>
              <a:t>TEMPO Applications to Emissions Quantification and Understanding</a:t>
            </a:r>
            <a:r>
              <a:rPr lang="en-US" b="1" dirty="0" smtClean="0">
                <a:effectLst/>
              </a:rPr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6369" y="1621851"/>
            <a:ext cx="6331263" cy="93947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Greg Frost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NOAA Earth System Research Laboratory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1261" y="2644273"/>
            <a:ext cx="736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Acknowledgements to Si-Wan Kim (NOAA/U Colorado), NASA GEO-CAPE Atmospheric Composition Science Working Group, and NASA AQAST </a:t>
            </a:r>
            <a:endParaRPr lang="en-US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54000" y="3521622"/>
            <a:ext cx="8636000" cy="3175000"/>
            <a:chOff x="254000" y="3521622"/>
            <a:chExt cx="8636000" cy="3175000"/>
          </a:xfrm>
        </p:grpSpPr>
        <p:pic>
          <p:nvPicPr>
            <p:cNvPr id="6" name="Picture 5" descr="TEMPO_imag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0" y="3521622"/>
              <a:ext cx="8636000" cy="3175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409" y="3631255"/>
              <a:ext cx="1257874" cy="1199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41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3519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TEMPO HCHO may provide constraint on urban VOC emissions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00" y="1351977"/>
            <a:ext cx="8104188" cy="4404459"/>
            <a:chOff x="457200" y="1129384"/>
            <a:chExt cx="8104188" cy="4404459"/>
          </a:xfrm>
        </p:grpSpPr>
        <p:pic>
          <p:nvPicPr>
            <p:cNvPr id="4" name="Picture 3" descr="GEOCAPE__Mar182016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169" t="51081" r="47501" b="17084"/>
            <a:stretch/>
          </p:blipFill>
          <p:spPr>
            <a:xfrm>
              <a:off x="457200" y="2236968"/>
              <a:ext cx="3837158" cy="311220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51779" y="5164511"/>
              <a:ext cx="24074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Si-Wan Kim et al. </a:t>
              </a:r>
              <a:endParaRPr lang="en-US" dirty="0"/>
            </a:p>
          </p:txBody>
        </p:sp>
        <p:pic>
          <p:nvPicPr>
            <p:cNvPr id="7" name="Picture 6" descr="GEOCAPE__Mar182016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463" t="18368" r="7772" b="49007"/>
            <a:stretch/>
          </p:blipFill>
          <p:spPr>
            <a:xfrm>
              <a:off x="4829297" y="1216544"/>
              <a:ext cx="3706689" cy="22374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50455" y="1234288"/>
              <a:ext cx="423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Comparisons of WRF-</a:t>
              </a:r>
              <a:r>
                <a:rPr lang="en-US" dirty="0" err="1" smtClean="0"/>
                <a:t>Chem</a:t>
              </a:r>
              <a:r>
                <a:rPr lang="en-US" dirty="0" smtClean="0"/>
                <a:t> Model to </a:t>
              </a:r>
              <a:r>
                <a:rPr lang="en-US" dirty="0" err="1" smtClean="0"/>
                <a:t>CalNex</a:t>
              </a:r>
              <a:r>
                <a:rPr lang="en-US" dirty="0" smtClean="0"/>
                <a:t> 2010 observations in Pasadena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" y="1953732"/>
              <a:ext cx="3965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Long-path DOAS and Model HCHO</a:t>
              </a:r>
              <a:endParaRPr lang="en-US" sz="1600" i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5930" y="1129384"/>
              <a:ext cx="35854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Model VOCs/GC-MS VOCs</a:t>
              </a:r>
              <a:endParaRPr lang="en-US" sz="1600" i="1" dirty="0"/>
            </a:p>
          </p:txBody>
        </p:sp>
        <p:pic>
          <p:nvPicPr>
            <p:cNvPr id="12" name="Picture 11" descr="GEOCAPE__Mar182016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99" t="53038" r="50810" b="16095"/>
            <a:stretch/>
          </p:blipFill>
          <p:spPr>
            <a:xfrm>
              <a:off x="4794737" y="3402107"/>
              <a:ext cx="3611378" cy="21168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48514" y="5939565"/>
            <a:ext cx="8138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Field observations</a:t>
            </a:r>
            <a:r>
              <a:rPr lang="en-US" sz="2000" dirty="0"/>
              <a:t> </a:t>
            </a:r>
            <a:r>
              <a:rPr lang="en-US" sz="2000" dirty="0" smtClean="0"/>
              <a:t>and surface monitoring provide complementary information for sorting out VOC sources and their impact on HCHO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473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108" y="723708"/>
            <a:ext cx="9001784" cy="4681848"/>
            <a:chOff x="24567" y="895878"/>
            <a:chExt cx="9001784" cy="4681848"/>
          </a:xfrm>
        </p:grpSpPr>
        <p:grpSp>
          <p:nvGrpSpPr>
            <p:cNvPr id="26" name="Group 18"/>
            <p:cNvGrpSpPr>
              <a:grpSpLocks noChangeAspect="1"/>
            </p:cNvGrpSpPr>
            <p:nvPr/>
          </p:nvGrpSpPr>
          <p:grpSpPr bwMode="auto">
            <a:xfrm>
              <a:off x="24567" y="895878"/>
              <a:ext cx="9001784" cy="4681848"/>
              <a:chOff x="304800" y="434975"/>
              <a:chExt cx="8686800" cy="4518025"/>
            </a:xfrm>
          </p:grpSpPr>
          <p:pic>
            <p:nvPicPr>
              <p:cNvPr id="27" name="Picture 113" descr="AQfi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105" t="27226" r="11626" b="20337"/>
              <a:stretch>
                <a:fillRect/>
              </a:stretch>
            </p:blipFill>
            <p:spPr bwMode="auto">
              <a:xfrm>
                <a:off x="304800" y="434975"/>
                <a:ext cx="8686800" cy="451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Oval 107"/>
              <p:cNvSpPr>
                <a:spLocks noChangeArrowheads="1"/>
              </p:cNvSpPr>
              <p:nvPr/>
            </p:nvSpPr>
            <p:spPr bwMode="auto">
              <a:xfrm>
                <a:off x="1524000" y="2743200"/>
                <a:ext cx="304800" cy="30480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Text Box 110"/>
              <p:cNvSpPr txBox="1">
                <a:spLocks noChangeArrowheads="1"/>
              </p:cNvSpPr>
              <p:nvPr/>
            </p:nvSpPr>
            <p:spPr bwMode="auto">
              <a:xfrm>
                <a:off x="7467600" y="2527842"/>
                <a:ext cx="1371598" cy="173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Calibri"/>
                  </a:rPr>
                  <a:t>Natural VOCs from trees are so high in the East that ozone production is primarily </a:t>
                </a:r>
                <a:r>
                  <a:rPr lang="en-US" sz="1200" b="1" dirty="0" smtClean="0">
                    <a:solidFill>
                      <a:prstClr val="black"/>
                    </a:solidFill>
                    <a:latin typeface="Calibri"/>
                  </a:rPr>
                  <a:t>controlled by </a:t>
                </a:r>
                <a:r>
                  <a:rPr lang="en-US" sz="1200" b="1" dirty="0">
                    <a:solidFill>
                      <a:prstClr val="black"/>
                    </a:solidFill>
                    <a:latin typeface="Calibri"/>
                  </a:rPr>
                  <a:t>reducing </a:t>
                </a:r>
                <a:r>
                  <a:rPr lang="en-US" sz="1200" b="1" dirty="0" err="1" smtClean="0">
                    <a:solidFill>
                      <a:prstClr val="black"/>
                    </a:solidFill>
                    <a:latin typeface="Calibri"/>
                  </a:rPr>
                  <a:t>NO</a:t>
                </a:r>
                <a:r>
                  <a:rPr lang="en-US" sz="1200" b="1" baseline="-25000" dirty="0" err="1" smtClean="0">
                    <a:solidFill>
                      <a:prstClr val="black"/>
                    </a:solidFill>
                    <a:latin typeface="Calibri"/>
                  </a:rPr>
                  <a:t>x</a:t>
                </a:r>
                <a:r>
                  <a:rPr lang="en-US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1200" b="1" dirty="0">
                    <a:solidFill>
                      <a:prstClr val="black"/>
                    </a:solidFill>
                    <a:latin typeface="Calibri"/>
                  </a:rPr>
                  <a:t>emissions</a:t>
                </a:r>
                <a:r>
                  <a:rPr lang="en-US" sz="1200" b="1" dirty="0" smtClean="0">
                    <a:solidFill>
                      <a:prstClr val="black"/>
                    </a:solidFill>
                    <a:latin typeface="Calibri"/>
                  </a:rPr>
                  <a:t>.</a:t>
                </a:r>
                <a:endParaRPr lang="en-US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11"/>
              <p:cNvSpPr>
                <a:spLocks noChangeShapeType="1"/>
              </p:cNvSpPr>
              <p:nvPr/>
            </p:nvSpPr>
            <p:spPr bwMode="auto">
              <a:xfrm flipH="1" flipV="1">
                <a:off x="7010400" y="2971800"/>
                <a:ext cx="457200" cy="3048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Text Box 109"/>
              <p:cNvSpPr txBox="1">
                <a:spLocks noChangeArrowheads="1"/>
              </p:cNvSpPr>
              <p:nvPr/>
            </p:nvSpPr>
            <p:spPr bwMode="auto">
              <a:xfrm>
                <a:off x="534799" y="3168332"/>
                <a:ext cx="1524000" cy="1425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Calibri"/>
                  </a:rPr>
                  <a:t>Ozone production is controlled by reducing </a:t>
                </a:r>
                <a:r>
                  <a:rPr lang="en-US" sz="1200" b="1" dirty="0" smtClean="0">
                    <a:solidFill>
                      <a:prstClr val="black"/>
                    </a:solidFill>
                    <a:latin typeface="Calibri"/>
                  </a:rPr>
                  <a:t>VOC </a:t>
                </a:r>
                <a:r>
                  <a:rPr lang="en-US" sz="1200" b="1" dirty="0">
                    <a:solidFill>
                      <a:prstClr val="black"/>
                    </a:solidFill>
                    <a:latin typeface="Calibri"/>
                  </a:rPr>
                  <a:t>emissions </a:t>
                </a:r>
                <a:r>
                  <a:rPr lang="en-US" sz="1200" b="1" dirty="0" smtClean="0">
                    <a:solidFill>
                      <a:prstClr val="black"/>
                    </a:solidFill>
                    <a:latin typeface="Calibri"/>
                  </a:rPr>
                  <a:t>in </a:t>
                </a:r>
                <a:r>
                  <a:rPr lang="en-US" sz="1200" b="1" dirty="0">
                    <a:solidFill>
                      <a:prstClr val="black"/>
                    </a:solidFill>
                    <a:latin typeface="Calibri"/>
                  </a:rPr>
                  <a:t>downtown LA</a:t>
                </a:r>
                <a:r>
                  <a:rPr lang="en-US" sz="1200" b="1" dirty="0" smtClean="0">
                    <a:solidFill>
                      <a:prstClr val="black"/>
                    </a:solidFill>
                    <a:latin typeface="Calibri"/>
                  </a:rPr>
                  <a:t>.</a:t>
                </a:r>
                <a:endParaRPr lang="en-US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Line 108"/>
              <p:cNvSpPr>
                <a:spLocks noChangeShapeType="1"/>
              </p:cNvSpPr>
              <p:nvPr/>
            </p:nvSpPr>
            <p:spPr bwMode="auto">
              <a:xfrm flipV="1">
                <a:off x="1219200" y="2971800"/>
                <a:ext cx="30480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Line 114"/>
              <p:cNvSpPr>
                <a:spLocks noChangeShapeType="1"/>
              </p:cNvSpPr>
              <p:nvPr/>
            </p:nvSpPr>
            <p:spPr bwMode="auto">
              <a:xfrm>
                <a:off x="3200400" y="4267200"/>
                <a:ext cx="0" cy="6858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Text Box 115"/>
              <p:cNvSpPr txBox="1">
                <a:spLocks noChangeArrowheads="1"/>
              </p:cNvSpPr>
              <p:nvPr/>
            </p:nvSpPr>
            <p:spPr bwMode="auto">
              <a:xfrm>
                <a:off x="4108450" y="4267200"/>
                <a:ext cx="1903537" cy="328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Calibri"/>
                  </a:rPr>
                  <a:t>Reduce </a:t>
                </a:r>
                <a:r>
                  <a:rPr lang="en-US" sz="1200" b="1" dirty="0" err="1">
                    <a:solidFill>
                      <a:srgbClr val="FF0000"/>
                    </a:solidFill>
                    <a:latin typeface="Calibri"/>
                  </a:rPr>
                  <a:t>NO</a:t>
                </a:r>
                <a:r>
                  <a:rPr lang="en-US" sz="1200" b="1" baseline="-25000" dirty="0" err="1">
                    <a:solidFill>
                      <a:srgbClr val="FF0000"/>
                    </a:solidFill>
                    <a:latin typeface="Calibri"/>
                  </a:rPr>
                  <a:t>x</a:t>
                </a:r>
                <a:r>
                  <a:rPr lang="en-US" sz="1200" b="1" dirty="0">
                    <a:solidFill>
                      <a:srgbClr val="FF0000"/>
                    </a:solidFill>
                    <a:latin typeface="Calibri"/>
                  </a:rPr>
                  <a:t> Emissions</a:t>
                </a:r>
              </a:p>
            </p:txBody>
          </p:sp>
          <p:sp>
            <p:nvSpPr>
              <p:cNvPr id="35" name="Text Box 116"/>
              <p:cNvSpPr txBox="1">
                <a:spLocks noChangeArrowheads="1"/>
              </p:cNvSpPr>
              <p:nvPr/>
            </p:nvSpPr>
            <p:spPr bwMode="auto">
              <a:xfrm>
                <a:off x="1004888" y="4267200"/>
                <a:ext cx="1931967" cy="328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Calibri"/>
                  </a:rPr>
                  <a:t>Reduce VOC Emissions</a:t>
                </a:r>
              </a:p>
            </p:txBody>
          </p:sp>
          <p:sp>
            <p:nvSpPr>
              <p:cNvPr id="36" name="Line 118"/>
              <p:cNvSpPr>
                <a:spLocks noChangeShapeType="1"/>
              </p:cNvSpPr>
              <p:nvPr/>
            </p:nvSpPr>
            <p:spPr bwMode="auto">
              <a:xfrm>
                <a:off x="6248400" y="4419600"/>
                <a:ext cx="5334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Line 119"/>
              <p:cNvSpPr>
                <a:spLocks noChangeShapeType="1"/>
              </p:cNvSpPr>
              <p:nvPr/>
            </p:nvSpPr>
            <p:spPr bwMode="auto">
              <a:xfrm flipH="1">
                <a:off x="609600" y="4419600"/>
                <a:ext cx="3810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Line 114"/>
              <p:cNvSpPr>
                <a:spLocks noChangeShapeType="1"/>
              </p:cNvSpPr>
              <p:nvPr/>
            </p:nvSpPr>
            <p:spPr bwMode="auto">
              <a:xfrm>
                <a:off x="4114800" y="4267200"/>
                <a:ext cx="0" cy="6858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Text Box 116"/>
              <p:cNvSpPr txBox="1">
                <a:spLocks noChangeArrowheads="1"/>
              </p:cNvSpPr>
              <p:nvPr/>
            </p:nvSpPr>
            <p:spPr bwMode="auto">
              <a:xfrm>
                <a:off x="3152775" y="4267200"/>
                <a:ext cx="983897" cy="328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0000"/>
                    </a:solidFill>
                    <a:latin typeface="Calibri"/>
                  </a:rPr>
                  <a:t>Transition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425875" y="4239482"/>
              <a:ext cx="18517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Duncan et al., </a:t>
              </a:r>
              <a:r>
                <a:rPr lang="en-US" sz="1400" dirty="0" smtClean="0"/>
                <a:t>Atmos. Environ., </a:t>
              </a:r>
              <a:r>
                <a:rPr lang="en-US" sz="1400" dirty="0"/>
                <a:t>2010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981615" y="1072138"/>
              <a:ext cx="17769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OMI </a:t>
              </a:r>
            </a:p>
            <a:p>
              <a:pPr algn="ctr"/>
              <a:r>
                <a:rPr lang="en-US" sz="2000" b="1" dirty="0" smtClean="0"/>
                <a:t>HCHO/NO</a:t>
              </a:r>
              <a:r>
                <a:rPr lang="en-US" sz="2000" b="1" baseline="-25000" dirty="0" smtClean="0"/>
                <a:t>2</a:t>
              </a:r>
              <a:endParaRPr lang="en-US" sz="2000" b="1" baseline="-25000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01410" y="5577726"/>
            <a:ext cx="8667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HCHO/NO</a:t>
            </a:r>
            <a:r>
              <a:rPr lang="en-US" baseline="-25000" dirty="0" smtClean="0"/>
              <a:t>2</a:t>
            </a:r>
            <a:r>
              <a:rPr lang="en-US" dirty="0" smtClean="0"/>
              <a:t> columns used to explore sensitivity of ozone formation to changes in VOC and </a:t>
            </a:r>
            <a:r>
              <a:rPr lang="en-US" dirty="0" err="1" smtClean="0"/>
              <a:t>NOx</a:t>
            </a:r>
            <a:r>
              <a:rPr lang="en-US" dirty="0" smtClean="0"/>
              <a:t> emissions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Indicator ratios will vary with time of day, day of week, and temperature, reflecting emissions source mixtures and chemistry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305" y="24079"/>
            <a:ext cx="8485390" cy="871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TEMPO may help assess control strategies</a:t>
            </a:r>
            <a:endParaRPr lang="en-US" sz="3600" dirty="0"/>
          </a:p>
        </p:txBody>
      </p:sp>
      <p:pic>
        <p:nvPicPr>
          <p:cNvPr id="21" name="Picture 20" descr="aura2013-print0368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735" y="895879"/>
            <a:ext cx="1452581" cy="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1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87" y="0"/>
            <a:ext cx="8530826" cy="1390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TEMPO’s </a:t>
            </a:r>
            <a:r>
              <a:rPr lang="en-US" dirty="0"/>
              <a:t>high-resolution </a:t>
            </a:r>
            <a:r>
              <a:rPr lang="en-US" dirty="0" smtClean="0"/>
              <a:t>retrievals require high resolution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318" y="1541924"/>
            <a:ext cx="8241095" cy="890564"/>
          </a:xfrm>
        </p:spPr>
        <p:txBody>
          <a:bodyPr>
            <a:noAutofit/>
          </a:bodyPr>
          <a:lstStyle/>
          <a:p>
            <a:pPr marL="285750" lvl="1">
              <a:buFont typeface="Arial"/>
              <a:buChar char="•"/>
            </a:pPr>
            <a:r>
              <a:rPr lang="en-US" sz="1800" dirty="0" smtClean="0"/>
              <a:t>Quantify high-resolution inputs to air mass factor: vertical profiles, terrain height</a:t>
            </a:r>
          </a:p>
          <a:p>
            <a:pPr marL="285750" lvl="1">
              <a:buFont typeface="Arial"/>
              <a:buChar char="•"/>
            </a:pPr>
            <a:r>
              <a:rPr lang="en-US" sz="1800" dirty="0" smtClean="0"/>
              <a:t>Use </a:t>
            </a:r>
            <a:r>
              <a:rPr lang="en-US" sz="1800" dirty="0"/>
              <a:t>field campaign data </a:t>
            </a:r>
            <a:r>
              <a:rPr lang="en-US" sz="1800" dirty="0" smtClean="0"/>
              <a:t>and </a:t>
            </a:r>
            <a:r>
              <a:rPr lang="en-US" sz="1800" dirty="0"/>
              <a:t>regional model to </a:t>
            </a:r>
            <a:r>
              <a:rPr lang="en-US" sz="1800" dirty="0" smtClean="0"/>
              <a:t>understand sensitivities 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7029990" y="6488668"/>
            <a:ext cx="198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Si-Wan Kim et al.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96318" y="2260296"/>
            <a:ext cx="7937495" cy="4406762"/>
            <a:chOff x="596318" y="2378678"/>
            <a:chExt cx="7937495" cy="4406762"/>
          </a:xfrm>
        </p:grpSpPr>
        <p:grpSp>
          <p:nvGrpSpPr>
            <p:cNvPr id="4" name="Group 3"/>
            <p:cNvGrpSpPr/>
            <p:nvPr/>
          </p:nvGrpSpPr>
          <p:grpSpPr>
            <a:xfrm>
              <a:off x="596318" y="2639249"/>
              <a:ext cx="7937495" cy="4146191"/>
              <a:chOff x="596318" y="2261811"/>
              <a:chExt cx="7937495" cy="414619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74" r="2593"/>
              <a:stretch/>
            </p:blipFill>
            <p:spPr>
              <a:xfrm>
                <a:off x="596318" y="2261811"/>
                <a:ext cx="7656320" cy="414619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 rot="5400000">
                <a:off x="6904740" y="3683093"/>
                <a:ext cx="28888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Ratio of AMFs 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218615" y="2378678"/>
              <a:ext cx="669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prstClr val="black"/>
                  </a:solidFill>
                </a:rPr>
                <a:t>Ratio of </a:t>
              </a:r>
              <a:r>
                <a:rPr lang="en-US" i="1" dirty="0" smtClean="0">
                  <a:solidFill>
                    <a:prstClr val="black"/>
                  </a:solidFill>
                </a:rPr>
                <a:t>HCHO AMFs </a:t>
              </a:r>
              <a:r>
                <a:rPr lang="en-US" i="1" dirty="0">
                  <a:solidFill>
                    <a:prstClr val="black"/>
                  </a:solidFill>
                </a:rPr>
                <a:t>= </a:t>
              </a:r>
              <a:r>
                <a:rPr lang="en-US" i="1" dirty="0" smtClean="0">
                  <a:solidFill>
                    <a:prstClr val="black"/>
                  </a:solidFill>
                </a:rPr>
                <a:t>Default </a:t>
              </a:r>
              <a:r>
                <a:rPr lang="en-US" i="1" dirty="0">
                  <a:solidFill>
                    <a:prstClr val="black"/>
                  </a:solidFill>
                </a:rPr>
                <a:t>AMF/WRF-</a:t>
              </a:r>
              <a:r>
                <a:rPr lang="en-US" i="1" dirty="0" err="1">
                  <a:solidFill>
                    <a:prstClr val="black"/>
                  </a:solidFill>
                </a:rPr>
                <a:t>Chem</a:t>
              </a:r>
              <a:r>
                <a:rPr lang="en-US" i="1" dirty="0">
                  <a:solidFill>
                    <a:prstClr val="black"/>
                  </a:solidFill>
                </a:rPr>
                <a:t> </a:t>
              </a:r>
              <a:r>
                <a:rPr lang="en-US" i="1" dirty="0" smtClean="0">
                  <a:solidFill>
                    <a:prstClr val="black"/>
                  </a:solidFill>
                </a:rPr>
                <a:t>AMF</a:t>
              </a:r>
              <a:endParaRPr lang="en-US" i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59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43" y="20638"/>
            <a:ext cx="8767916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Retrieval uncertainties can impact absolute emissions estimates</a:t>
            </a:r>
            <a:endParaRPr lang="en-US" sz="36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59658" y="1340948"/>
            <a:ext cx="5400000" cy="3626970"/>
            <a:chOff x="200" y="576"/>
            <a:chExt cx="5406" cy="3631"/>
          </a:xfrm>
        </p:grpSpPr>
        <p:pic>
          <p:nvPicPr>
            <p:cNvPr id="5" name="Picture 4" descr="scia_wrfa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576"/>
              <a:ext cx="3628" cy="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984" y="1768"/>
              <a:ext cx="144" cy="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880" y="2416"/>
              <a:ext cx="259" cy="1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248" y="1024"/>
              <a:ext cx="121" cy="1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184" y="1712"/>
              <a:ext cx="104" cy="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376" y="1433"/>
              <a:ext cx="173" cy="15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048" y="2160"/>
              <a:ext cx="219" cy="1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104" y="2200"/>
              <a:ext cx="109" cy="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856" y="1864"/>
              <a:ext cx="115" cy="1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680" y="1816"/>
              <a:ext cx="144" cy="1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920" y="1480"/>
              <a:ext cx="248" cy="23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472" y="2392"/>
              <a:ext cx="104" cy="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816" y="2176"/>
              <a:ext cx="104" cy="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216" y="1656"/>
              <a:ext cx="219" cy="1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488" y="2224"/>
              <a:ext cx="81" cy="5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 flipV="1">
              <a:off x="1056" y="1200"/>
              <a:ext cx="1152" cy="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349" y="1104"/>
              <a:ext cx="76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North Valmy</a:t>
              </a: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 flipV="1">
              <a:off x="1056" y="1824"/>
              <a:ext cx="1632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04" y="1728"/>
              <a:ext cx="848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Intermountain</a:t>
              </a: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960" y="1968"/>
              <a:ext cx="1920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314" y="2008"/>
              <a:ext cx="702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    Hunter /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Huntington</a:t>
              </a: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1008" y="2256"/>
              <a:ext cx="1488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H="1">
              <a:off x="1016" y="2488"/>
              <a:ext cx="1440" cy="6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543" y="3072"/>
              <a:ext cx="546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Mohave</a:t>
              </a: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>
              <a:off x="1488" y="2256"/>
              <a:ext cx="1344" cy="13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1056" y="3512"/>
              <a:ext cx="486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Navajo</a:t>
              </a: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3264" y="2256"/>
              <a:ext cx="1104" cy="1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4152" y="3480"/>
              <a:ext cx="828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Four Corners/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San Juan</a:t>
              </a:r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3120" y="1872"/>
              <a:ext cx="1680" cy="115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3264" y="1776"/>
              <a:ext cx="1536" cy="86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3168" y="1584"/>
              <a:ext cx="1584" cy="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H="1">
              <a:off x="1584" y="2544"/>
              <a:ext cx="1344" cy="12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864" y="3848"/>
              <a:ext cx="108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Cholla/Coronado/ Springerville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4768" y="2960"/>
              <a:ext cx="56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Bonanza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4760" y="2544"/>
              <a:ext cx="8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Craig/Hayden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4721" y="1968"/>
              <a:ext cx="742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Jim Bridger/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0000"/>
                  </a:solidFill>
                  <a:latin typeface="Calibri" charset="0"/>
                  <a:cs typeface="Calibri" charset="0"/>
                </a:rPr>
                <a:t>Naughton</a:t>
              </a:r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>
              <a:off x="3552" y="1536"/>
              <a:ext cx="1200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Text Box 41"/>
            <p:cNvSpPr txBox="1">
              <a:spLocks noChangeArrowheads="1"/>
            </p:cNvSpPr>
            <p:nvPr/>
          </p:nvSpPr>
          <p:spPr bwMode="auto">
            <a:xfrm>
              <a:off x="4704" y="1440"/>
              <a:ext cx="902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Dave Johnston/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Laramie River</a:t>
              </a:r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>
              <a:off x="3360" y="1104"/>
              <a:ext cx="1392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Text Box 43"/>
            <p:cNvSpPr txBox="1">
              <a:spLocks noChangeArrowheads="1"/>
            </p:cNvSpPr>
            <p:nvPr/>
          </p:nvSpPr>
          <p:spPr bwMode="auto">
            <a:xfrm>
              <a:off x="4728" y="1064"/>
              <a:ext cx="521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Colstrip</a:t>
              </a:r>
            </a:p>
          </p:txBody>
        </p:sp>
        <p:sp>
          <p:nvSpPr>
            <p:cNvPr id="45" name="Text Box 44"/>
            <p:cNvSpPr txBox="1">
              <a:spLocks noChangeArrowheads="1"/>
            </p:cNvSpPr>
            <p:nvPr/>
          </p:nvSpPr>
          <p:spPr bwMode="auto">
            <a:xfrm>
              <a:off x="200" y="2408"/>
              <a:ext cx="849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Reid Gardener </a:t>
              </a:r>
            </a:p>
          </p:txBody>
        </p:sp>
      </p:grpSp>
      <p:pic>
        <p:nvPicPr>
          <p:cNvPr id="47" name="Picture 16" descr="scatter_pplant_scia_caln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1459" y="673913"/>
            <a:ext cx="3240000" cy="292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 descr="scatter_pplant_omi_calne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1459" y="3228593"/>
            <a:ext cx="3240000" cy="29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08493" y="5316477"/>
            <a:ext cx="5108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US power plants directly monitor their emissions (CEMS)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Leverage power plant satellite signals to understand retrieval uncertainties</a:t>
            </a:r>
            <a:endParaRPr lang="en-US" sz="2000" dirty="0"/>
          </a:p>
        </p:txBody>
      </p:sp>
      <p:sp>
        <p:nvSpPr>
          <p:cNvPr id="46" name="TextBox 50"/>
          <p:cNvSpPr txBox="1">
            <a:spLocks noChangeArrowheads="1"/>
          </p:cNvSpPr>
          <p:nvPr/>
        </p:nvSpPr>
        <p:spPr bwMode="auto">
          <a:xfrm>
            <a:off x="4774064" y="6358328"/>
            <a:ext cx="41227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 charset="0"/>
                <a:cs typeface="Calibri" charset="0"/>
              </a:rPr>
              <a:t>S.-W. Kim et al., J. </a:t>
            </a:r>
            <a:r>
              <a:rPr lang="en-US" sz="1400" dirty="0" err="1">
                <a:solidFill>
                  <a:prstClr val="black"/>
                </a:solidFill>
                <a:latin typeface="Calibri" charset="0"/>
                <a:cs typeface="Calibri" charset="0"/>
              </a:rPr>
              <a:t>Geophys</a:t>
            </a:r>
            <a:r>
              <a:rPr lang="en-US" sz="1400" dirty="0">
                <a:solidFill>
                  <a:prstClr val="black"/>
                </a:solidFill>
                <a:latin typeface="Calibri" charset="0"/>
                <a:cs typeface="Calibri" charset="0"/>
              </a:rPr>
              <a:t>. Res., 2009</a:t>
            </a:r>
          </a:p>
        </p:txBody>
      </p: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4490734" y="883073"/>
            <a:ext cx="1109465" cy="728613"/>
            <a:chOff x="4375852" y="1852387"/>
            <a:chExt cx="1066996" cy="536821"/>
          </a:xfrm>
        </p:grpSpPr>
        <p:pic>
          <p:nvPicPr>
            <p:cNvPr id="51" name="Picture 5" descr="pt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766" y="1852387"/>
              <a:ext cx="537082" cy="53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6" descr="pt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852" y="1852387"/>
              <a:ext cx="537082" cy="53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618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9538" y="733425"/>
            <a:ext cx="8687329" cy="4882008"/>
            <a:chOff x="109538" y="659858"/>
            <a:chExt cx="8687329" cy="4882008"/>
          </a:xfrm>
        </p:grpSpPr>
        <p:grpSp>
          <p:nvGrpSpPr>
            <p:cNvPr id="6" name="Group 5"/>
            <p:cNvGrpSpPr/>
            <p:nvPr/>
          </p:nvGrpSpPr>
          <p:grpSpPr>
            <a:xfrm>
              <a:off x="109538" y="659858"/>
              <a:ext cx="8687329" cy="4882008"/>
              <a:chOff x="109538" y="905400"/>
              <a:chExt cx="8966200" cy="5038725"/>
            </a:xfrm>
          </p:grpSpPr>
          <p:grpSp>
            <p:nvGrpSpPr>
              <p:cNvPr id="8" name="Group 13"/>
              <p:cNvGrpSpPr>
                <a:grpSpLocks/>
              </p:cNvGrpSpPr>
              <p:nvPr/>
            </p:nvGrpSpPr>
            <p:grpSpPr bwMode="auto">
              <a:xfrm>
                <a:off x="109538" y="905400"/>
                <a:ext cx="8966200" cy="5038725"/>
                <a:chOff x="655447" y="762000"/>
                <a:chExt cx="7822305" cy="4332142"/>
              </a:xfrm>
            </p:grpSpPr>
            <p:pic>
              <p:nvPicPr>
                <p:cNvPr id="13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7175" t="9802" r="7201" b="4393"/>
                <a:stretch>
                  <a:fillRect/>
                </a:stretch>
              </p:blipFill>
              <p:spPr bwMode="auto">
                <a:xfrm>
                  <a:off x="655447" y="762000"/>
                  <a:ext cx="7822305" cy="4332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직사각형 10"/>
                <p:cNvSpPr/>
                <p:nvPr/>
              </p:nvSpPr>
              <p:spPr>
                <a:xfrm>
                  <a:off x="2003021" y="987206"/>
                  <a:ext cx="1733981" cy="147953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ko-KR" altLang="en-US" b="1" i="1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6" name="직사각형 11"/>
                <p:cNvSpPr/>
                <p:nvPr/>
              </p:nvSpPr>
              <p:spPr>
                <a:xfrm>
                  <a:off x="4356084" y="887569"/>
                  <a:ext cx="1512386" cy="129527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ko-KR" altLang="en-US">
                    <a:solidFill>
                      <a:srgbClr val="FFFFFF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7" name="직사각형 5"/>
                <p:cNvSpPr/>
                <p:nvPr/>
              </p:nvSpPr>
              <p:spPr>
                <a:xfrm>
                  <a:off x="6156544" y="987206"/>
                  <a:ext cx="1440368" cy="2160611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ko-KR" altLang="en-US">
                    <a:solidFill>
                      <a:srgbClr val="FFFFFF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  <p:sp>
            <p:nvSpPr>
              <p:cNvPr id="9" name="TextBox 15"/>
              <p:cNvSpPr txBox="1">
                <a:spLocks noChangeArrowheads="1"/>
              </p:cNvSpPr>
              <p:nvPr/>
            </p:nvSpPr>
            <p:spPr bwMode="auto">
              <a:xfrm>
                <a:off x="5675312" y="4682065"/>
                <a:ext cx="2312443" cy="540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i="1" dirty="0">
                    <a:solidFill>
                      <a:prstClr val="white"/>
                    </a:solidFill>
                    <a:latin typeface="Verdana" pitchFamily="34" charset="0"/>
                    <a:ea typeface="ＭＳ Ｐゴシック" charset="0"/>
                    <a:cs typeface="ＭＳ Ｐゴシック" charset="0"/>
                  </a:rPr>
                  <a:t>Courtesy Jhoon Kim,</a:t>
                </a: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i="1" dirty="0">
                    <a:solidFill>
                      <a:prstClr val="white"/>
                    </a:solidFill>
                    <a:latin typeface="Verdana" pitchFamily="34" charset="0"/>
                    <a:ea typeface="ＭＳ Ｐゴシック" charset="0"/>
                    <a:cs typeface="ＭＳ Ｐゴシック" charset="0"/>
                  </a:rPr>
                  <a:t>Andreas Richter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646447" y="3252878"/>
                <a:ext cx="1223384" cy="381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ko-KR" b="1" i="1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맑은 고딕"/>
                    <a:cs typeface="ＭＳ Ｐゴシック" charset="0"/>
                  </a:rPr>
                  <a:t>GEMS</a:t>
                </a:r>
                <a:endParaRPr lang="ko-KR" altLang="en-US" b="1" i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맑은 고딕"/>
                  <a:cs typeface="ＭＳ Ｐゴシック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415594" y="2157225"/>
                <a:ext cx="1625599" cy="381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ko-KR" b="1" i="1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맑은 고딕"/>
                    <a:cs typeface="ＭＳ Ｐゴシック" charset="0"/>
                  </a:rPr>
                  <a:t>Sentinel-4</a:t>
                </a:r>
                <a:endParaRPr lang="ko-KR" altLang="en-US" b="1" i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맑은 고딕"/>
                  <a:cs typeface="ＭＳ Ｐゴシック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979756" y="2454781"/>
                <a:ext cx="1354461" cy="381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i="1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/>
                    <a:ea typeface="맑은 고딕"/>
                    <a:cs typeface="Verdana"/>
                  </a:rPr>
                  <a:t>TEMPO</a:t>
                </a:r>
                <a:endParaRPr lang="en-US" dirty="0">
                  <a:solidFill>
                    <a:prstClr val="black"/>
                  </a:solidFill>
                  <a:latin typeface="Verdana"/>
                  <a:cs typeface="Verdana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3671855" y="5192640"/>
              <a:ext cx="1969843" cy="349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맑은 고딕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81169" y="5438127"/>
            <a:ext cx="8307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prstClr val="black"/>
                </a:solidFill>
                <a:ea typeface="ヒラギノ角ゴ Pro W3" charset="-128"/>
                <a:cs typeface="Arial"/>
              </a:rPr>
              <a:t>Policy-relevant science and environmental services enabled by common observations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ea typeface="ヒラギノ角ゴ Pro W3" charset="-128"/>
                <a:cs typeface="Arial"/>
              </a:rPr>
              <a:t>Improved emissions at common confidence levels over Northern Hemisphere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ea typeface="ヒラギノ角ゴ Pro W3" charset="-128"/>
                <a:cs typeface="Arial"/>
              </a:rPr>
              <a:t>Improved air quality forecasts and assimilation systems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ea typeface="ヒラギノ角ゴ Pro W3" charset="-128"/>
                <a:cs typeface="Arial"/>
              </a:rPr>
              <a:t>Improved assessment of impacts</a:t>
            </a:r>
          </a:p>
        </p:txBody>
      </p:sp>
      <p:sp>
        <p:nvSpPr>
          <p:cNvPr id="510977" name="제목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3342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ko-KR" sz="3600" dirty="0" smtClean="0">
                <a:latin typeface="+mn-lt"/>
                <a:cs typeface="Arial" charset="0"/>
              </a:rPr>
              <a:t>TEMPO in global GEO monitoring constellation</a:t>
            </a:r>
            <a:endParaRPr lang="ko-KR" altLang="en-US" sz="3600" b="1" i="1" dirty="0">
              <a:latin typeface="+mn-lt"/>
              <a:ea typeface="Malgun Gothic" charset="0"/>
              <a:cs typeface="Malgun 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0268" y="4023294"/>
            <a:ext cx="24026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charset="0"/>
                <a:cs typeface="Arial" charset="0"/>
              </a:rPr>
              <a:t>Spatial coverage of funded </a:t>
            </a:r>
            <a:r>
              <a:rPr lang="en-US" altLang="ko-KR" sz="1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GEO spectrometers </a:t>
            </a:r>
            <a:r>
              <a:rPr lang="en-US" altLang="ko-KR" sz="1400" dirty="0">
                <a:solidFill>
                  <a:schemeClr val="bg1"/>
                </a:solidFill>
                <a:latin typeface="Arial" charset="0"/>
                <a:cs typeface="Arial" charset="0"/>
              </a:rPr>
              <a:t>2018-2020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38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92" y="122538"/>
            <a:ext cx="6018120" cy="1349611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Constraints on methane from proposed GEO IR instrument</a:t>
            </a:r>
            <a:endParaRPr lang="en-US" sz="360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27138" y="1789671"/>
            <a:ext cx="6200170" cy="2075799"/>
            <a:chOff x="140003" y="850062"/>
            <a:chExt cx="6200170" cy="20757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003" y="850062"/>
              <a:ext cx="6200170" cy="201553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03" y="2402641"/>
              <a:ext cx="13300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Wecht</a:t>
              </a:r>
              <a:r>
                <a:rPr lang="en-US" sz="1400" dirty="0" smtClean="0"/>
                <a:t> et al., ACP, 2014</a:t>
              </a:r>
              <a:endParaRPr lang="en-US" sz="14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6327309" y="285073"/>
            <a:ext cx="27335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GEO measurements, </a:t>
            </a:r>
            <a:r>
              <a:rPr lang="en-US" dirty="0"/>
              <a:t>particularly multi-spectral (TIR+SWIR), </a:t>
            </a:r>
            <a:r>
              <a:rPr lang="en-US" dirty="0" smtClean="0"/>
              <a:t>constrain CH</a:t>
            </a:r>
            <a:r>
              <a:rPr lang="en-US" baseline="-25000" dirty="0" smtClean="0"/>
              <a:t>4</a:t>
            </a:r>
            <a:r>
              <a:rPr lang="en-US" dirty="0" smtClean="0"/>
              <a:t> </a:t>
            </a:r>
            <a:r>
              <a:rPr lang="en-US" dirty="0"/>
              <a:t>emissions </a:t>
            </a:r>
            <a:r>
              <a:rPr lang="en-US" dirty="0" smtClean="0"/>
              <a:t>better </a:t>
            </a:r>
            <a:r>
              <a:rPr lang="en-US" dirty="0"/>
              <a:t>than comparable LEO observations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Increased frequency of GEO sampling allows shorter averaging periods to be </a:t>
            </a:r>
            <a:r>
              <a:rPr lang="en-US" dirty="0" smtClean="0"/>
              <a:t>used</a:t>
            </a:r>
            <a:r>
              <a:rPr lang="en-US" dirty="0"/>
              <a:t> </a:t>
            </a:r>
            <a:r>
              <a:rPr lang="en-US" dirty="0" smtClean="0"/>
              <a:t>and CH</a:t>
            </a:r>
            <a:r>
              <a:rPr lang="en-US" baseline="-25000" dirty="0" smtClean="0"/>
              <a:t>4</a:t>
            </a:r>
            <a:r>
              <a:rPr lang="en-US" dirty="0" smtClean="0"/>
              <a:t> emissions </a:t>
            </a:r>
            <a:r>
              <a:rPr lang="en-US" dirty="0"/>
              <a:t>to be studied on finer </a:t>
            </a:r>
            <a:r>
              <a:rPr lang="en-US" dirty="0" smtClean="0"/>
              <a:t>timescales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83112" y="4268113"/>
            <a:ext cx="8977775" cy="2467776"/>
            <a:chOff x="492741" y="3941112"/>
            <a:chExt cx="8977775" cy="2467776"/>
          </a:xfrm>
        </p:grpSpPr>
        <p:pic>
          <p:nvPicPr>
            <p:cNvPr id="11" name="Picture 10" descr="GEOCAPE_060216_Page_02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741" y="3941112"/>
              <a:ext cx="5586977" cy="2160000"/>
            </a:xfrm>
            <a:prstGeom prst="rect">
              <a:avLst/>
            </a:prstGeom>
          </p:spPr>
        </p:pic>
        <p:pic>
          <p:nvPicPr>
            <p:cNvPr id="15" name="Picture 14" descr="GEOCAPE_060216_Page_02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3271" y="3941112"/>
              <a:ext cx="3487245" cy="2160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45298" y="6101111"/>
              <a:ext cx="33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Bousserez</a:t>
              </a:r>
              <a:r>
                <a:rPr lang="en-US" sz="1400" dirty="0" smtClean="0"/>
                <a:t> et al., </a:t>
              </a:r>
              <a:r>
                <a:rPr lang="en-US" sz="1400" dirty="0" err="1" smtClean="0"/>
                <a:t>Atmos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Chem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Phys</a:t>
              </a:r>
              <a:r>
                <a:rPr lang="en-US" sz="1400" dirty="0" smtClean="0"/>
                <a:t>, 2016</a:t>
              </a:r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3859" y="4041641"/>
              <a:ext cx="976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 days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92913" y="4048507"/>
              <a:ext cx="976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 days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0603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3573" y="117502"/>
            <a:ext cx="4663227" cy="3497420"/>
            <a:chOff x="0" y="-15253"/>
            <a:chExt cx="9144000" cy="6858000"/>
          </a:xfrm>
        </p:grpSpPr>
        <p:pic>
          <p:nvPicPr>
            <p:cNvPr id="3" name="Picture 2" descr="CLAR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5253"/>
              <a:ext cx="9144000" cy="6858000"/>
            </a:xfrm>
            <a:prstGeom prst="rect">
              <a:avLst/>
            </a:prstGeom>
          </p:spPr>
        </p:pic>
        <p:sp>
          <p:nvSpPr>
            <p:cNvPr id="6" name="Line 9"/>
            <p:cNvSpPr>
              <a:spLocks noChangeShapeType="1"/>
            </p:cNvSpPr>
            <p:nvPr/>
          </p:nvSpPr>
          <p:spPr bwMode="auto">
            <a:xfrm flipH="1">
              <a:off x="4379658" y="846627"/>
              <a:ext cx="2074930" cy="3082031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 type="triangle" w="med" len="med"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7" name="AutoShape 18"/>
            <p:cNvSpPr>
              <a:spLocks noChangeArrowheads="1"/>
            </p:cNvSpPr>
            <p:nvPr/>
          </p:nvSpPr>
          <p:spPr bwMode="auto">
            <a:xfrm rot="10416063">
              <a:off x="2945073" y="3475301"/>
              <a:ext cx="440754" cy="694169"/>
            </a:xfrm>
            <a:prstGeom prst="curvedRightArrow">
              <a:avLst>
                <a:gd name="adj1" fmla="val 27170"/>
                <a:gd name="adj2" fmla="val 54340"/>
                <a:gd name="adj3" fmla="val 33333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2561276" y="2768532"/>
              <a:ext cx="1518426" cy="83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 dirty="0">
                  <a:latin typeface="Calibri" charset="0"/>
                </a:rPr>
                <a:t>Azimuthal</a:t>
              </a:r>
            </a:p>
            <a:p>
              <a:pPr algn="ctr" eaLnBrk="1" hangingPunct="1"/>
              <a:r>
                <a:rPr lang="en-US" sz="1200" b="1" dirty="0">
                  <a:latin typeface="Calibri" charset="0"/>
                </a:rPr>
                <a:t>Scan</a:t>
              </a:r>
            </a:p>
          </p:txBody>
        </p:sp>
        <p:sp>
          <p:nvSpPr>
            <p:cNvPr id="9" name="Text Box 34"/>
            <p:cNvSpPr txBox="1">
              <a:spLocks noChangeArrowheads="1"/>
            </p:cNvSpPr>
            <p:nvPr/>
          </p:nvSpPr>
          <p:spPr bwMode="auto">
            <a:xfrm>
              <a:off x="1179072" y="6240863"/>
              <a:ext cx="2480557" cy="5014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 dirty="0">
                  <a:solidFill>
                    <a:schemeClr val="bg1"/>
                  </a:solidFill>
                  <a:latin typeface="Calibri" charset="0"/>
                  <a:sym typeface="Symbol" charset="0"/>
                </a:rPr>
                <a:t>FTIR </a:t>
              </a:r>
              <a:r>
                <a:rPr lang="en-US" sz="1200" b="1" dirty="0" smtClean="0">
                  <a:solidFill>
                    <a:schemeClr val="bg1"/>
                  </a:solidFill>
                  <a:latin typeface="Calibri" charset="0"/>
                  <a:sym typeface="Symbol" charset="0"/>
                </a:rPr>
                <a:t>Spectrometer</a:t>
              </a:r>
              <a:endParaRPr lang="en-US" sz="1200" b="1" dirty="0">
                <a:solidFill>
                  <a:schemeClr val="bg1"/>
                </a:solidFill>
                <a:latin typeface="Calibri" charset="0"/>
                <a:sym typeface="Symbol" charset="0"/>
              </a:endParaRPr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 rot="2097566">
              <a:off x="2301647" y="3629005"/>
              <a:ext cx="137652" cy="78717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" name="Arc 41"/>
            <p:cNvSpPr>
              <a:spLocks/>
            </p:cNvSpPr>
            <p:nvPr/>
          </p:nvSpPr>
          <p:spPr bwMode="auto">
            <a:xfrm rot="2017888" flipV="1">
              <a:off x="2305353" y="5316378"/>
              <a:ext cx="340315" cy="455635"/>
            </a:xfrm>
            <a:custGeom>
              <a:avLst/>
              <a:gdLst>
                <a:gd name="T0" fmla="*/ 2147483647 w 19359"/>
                <a:gd name="T1" fmla="*/ 0 h 21599"/>
                <a:gd name="T2" fmla="*/ 2147483647 w 19359"/>
                <a:gd name="T3" fmla="*/ 2147483647 h 21599"/>
                <a:gd name="T4" fmla="*/ 0 w 19359"/>
                <a:gd name="T5" fmla="*/ 2147483647 h 21599"/>
                <a:gd name="T6" fmla="*/ 0 60000 65536"/>
                <a:gd name="T7" fmla="*/ 0 60000 65536"/>
                <a:gd name="T8" fmla="*/ 0 60000 65536"/>
                <a:gd name="T9" fmla="*/ 0 w 19359"/>
                <a:gd name="T10" fmla="*/ 0 h 21599"/>
                <a:gd name="T11" fmla="*/ 19359 w 19359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359" h="21599" fill="none" extrusionOk="0">
                  <a:moveTo>
                    <a:pt x="174" y="-1"/>
                  </a:moveTo>
                  <a:cubicBezTo>
                    <a:pt x="8324" y="65"/>
                    <a:pt x="15743" y="4713"/>
                    <a:pt x="19358" y="12018"/>
                  </a:cubicBezTo>
                </a:path>
                <a:path w="19359" h="21599" stroke="0" extrusionOk="0">
                  <a:moveTo>
                    <a:pt x="174" y="-1"/>
                  </a:moveTo>
                  <a:cubicBezTo>
                    <a:pt x="8324" y="65"/>
                    <a:pt x="15743" y="4713"/>
                    <a:pt x="19358" y="12018"/>
                  </a:cubicBezTo>
                  <a:lnTo>
                    <a:pt x="0" y="21599"/>
                  </a:lnTo>
                  <a:lnTo>
                    <a:pt x="174" y="-1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 anchor="ctr"/>
            <a:lstStyle/>
            <a:p>
              <a:endParaRPr lang="en-US"/>
            </a:p>
          </p:txBody>
        </p:sp>
        <p:sp>
          <p:nvSpPr>
            <p:cNvPr id="12" name="Line 43"/>
            <p:cNvSpPr>
              <a:spLocks noChangeShapeType="1"/>
            </p:cNvSpPr>
            <p:nvPr/>
          </p:nvSpPr>
          <p:spPr bwMode="auto">
            <a:xfrm>
              <a:off x="2378838" y="5311699"/>
              <a:ext cx="5820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14" name="Line 58"/>
            <p:cNvSpPr>
              <a:spLocks noChangeShapeType="1"/>
            </p:cNvSpPr>
            <p:nvPr/>
          </p:nvSpPr>
          <p:spPr bwMode="auto">
            <a:xfrm flipH="1">
              <a:off x="2200810" y="4139314"/>
              <a:ext cx="164333" cy="150852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15" name="Line 59"/>
            <p:cNvSpPr>
              <a:spLocks noChangeShapeType="1"/>
            </p:cNvSpPr>
            <p:nvPr/>
          </p:nvSpPr>
          <p:spPr bwMode="auto">
            <a:xfrm>
              <a:off x="2358296" y="4131116"/>
              <a:ext cx="263618" cy="151262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16" name="Line 60"/>
            <p:cNvSpPr>
              <a:spLocks noChangeShapeType="1"/>
            </p:cNvSpPr>
            <p:nvPr/>
          </p:nvSpPr>
          <p:spPr bwMode="auto">
            <a:xfrm flipV="1">
              <a:off x="2207658" y="5311699"/>
              <a:ext cx="172322" cy="34023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17" name="Line 61"/>
            <p:cNvSpPr>
              <a:spLocks noChangeShapeType="1"/>
            </p:cNvSpPr>
            <p:nvPr/>
          </p:nvSpPr>
          <p:spPr bwMode="auto">
            <a:xfrm>
              <a:off x="2632185" y="5639639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18" name="Line 62"/>
            <p:cNvSpPr>
              <a:spLocks noChangeShapeType="1"/>
            </p:cNvSpPr>
            <p:nvPr/>
          </p:nvSpPr>
          <p:spPr bwMode="auto">
            <a:xfrm flipH="1" flipV="1">
              <a:off x="2440463" y="5313065"/>
              <a:ext cx="178028" cy="32930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19" name="Line 63"/>
            <p:cNvSpPr>
              <a:spLocks noChangeShapeType="1"/>
            </p:cNvSpPr>
            <p:nvPr/>
          </p:nvSpPr>
          <p:spPr bwMode="auto">
            <a:xfrm>
              <a:off x="2377697" y="5311699"/>
              <a:ext cx="41083" cy="9100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20" name="Line 64"/>
            <p:cNvSpPr>
              <a:spLocks noChangeShapeType="1"/>
            </p:cNvSpPr>
            <p:nvPr/>
          </p:nvSpPr>
          <p:spPr bwMode="auto">
            <a:xfrm flipH="1">
              <a:off x="2416498" y="5310333"/>
              <a:ext cx="19400" cy="91549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21" name="Rectangle 66"/>
            <p:cNvSpPr>
              <a:spLocks noChangeArrowheads="1"/>
            </p:cNvSpPr>
            <p:nvPr/>
          </p:nvSpPr>
          <p:spPr bwMode="auto">
            <a:xfrm>
              <a:off x="2139185" y="5032951"/>
              <a:ext cx="534083" cy="8116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5" name="Text Box 39"/>
            <p:cNvSpPr txBox="1">
              <a:spLocks noChangeArrowheads="1"/>
            </p:cNvSpPr>
            <p:nvPr/>
          </p:nvSpPr>
          <p:spPr bwMode="auto">
            <a:xfrm rot="18326182">
              <a:off x="1049563" y="3354572"/>
              <a:ext cx="1921379" cy="83583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 dirty="0" smtClean="0">
                  <a:solidFill>
                    <a:schemeClr val="bg1"/>
                  </a:solidFill>
                  <a:latin typeface="Calibri" charset="0"/>
                </a:rPr>
                <a:t>Pointing Mirror</a:t>
              </a:r>
              <a:endParaRPr lang="en-US" sz="1200" b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H="1">
              <a:off x="3929528" y="627529"/>
              <a:ext cx="2087359" cy="314496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 type="triangle" w="med" len="med"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28" name="Line 56"/>
            <p:cNvSpPr>
              <a:spLocks noChangeShapeType="1"/>
            </p:cNvSpPr>
            <p:nvPr/>
          </p:nvSpPr>
          <p:spPr bwMode="auto">
            <a:xfrm flipH="1">
              <a:off x="2365142" y="3772493"/>
              <a:ext cx="1564386" cy="29096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 type="triangle" w="med" len="med"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30" name="Line 56"/>
            <p:cNvSpPr>
              <a:spLocks noChangeShapeType="1"/>
            </p:cNvSpPr>
            <p:nvPr/>
          </p:nvSpPr>
          <p:spPr bwMode="auto">
            <a:xfrm flipH="1">
              <a:off x="2539591" y="3928657"/>
              <a:ext cx="1853115" cy="195259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 type="triangle" w="med" len="med"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44" name="Line 56"/>
            <p:cNvSpPr>
              <a:spLocks noChangeShapeType="1"/>
            </p:cNvSpPr>
            <p:nvPr/>
          </p:nvSpPr>
          <p:spPr bwMode="auto">
            <a:xfrm flipH="1" flipV="1">
              <a:off x="2673268" y="4123916"/>
              <a:ext cx="3094026" cy="120672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 type="triangle" w="med" len="med"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 flipH="1">
              <a:off x="5671647" y="1030941"/>
              <a:ext cx="2232363" cy="3241642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 type="triangle" w="med" len="med"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cxnSp>
          <p:nvCxnSpPr>
            <p:cNvPr id="24" name="Straight Arrow Connector 23"/>
            <p:cNvCxnSpPr>
              <a:stCxn id="23" idx="1"/>
            </p:cNvCxnSpPr>
            <p:nvPr/>
          </p:nvCxnSpPr>
          <p:spPr>
            <a:xfrm flipH="1" flipV="1">
              <a:off x="2384549" y="4131120"/>
              <a:ext cx="1679448" cy="813012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 w="med" len="med"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Line 48"/>
            <p:cNvSpPr>
              <a:spLocks noChangeShapeType="1"/>
            </p:cNvSpPr>
            <p:nvPr/>
          </p:nvSpPr>
          <p:spPr bwMode="auto">
            <a:xfrm flipH="1">
              <a:off x="4063997" y="846627"/>
              <a:ext cx="2853768" cy="4097505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16" tIns="45708" rIns="91416" bIns="45708"/>
            <a:lstStyle/>
            <a:p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595609" y="5577358"/>
              <a:ext cx="1717959" cy="501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8000"/>
                </a:buClr>
              </a:pPr>
              <a:r>
                <a:rPr lang="en-US" sz="1200" b="1" dirty="0" smtClean="0">
                  <a:solidFill>
                    <a:srgbClr val="FFFFFF"/>
                  </a:solidFill>
                  <a:latin typeface="Calibri" charset="0"/>
                </a:rPr>
                <a:t>1.7 </a:t>
              </a:r>
              <a:r>
                <a:rPr lang="en-US" sz="1200" b="1" dirty="0">
                  <a:solidFill>
                    <a:srgbClr val="FFFFFF"/>
                  </a:solidFill>
                  <a:latin typeface="Calibri" charset="0"/>
                </a:rPr>
                <a:t>km </a:t>
              </a:r>
              <a:r>
                <a:rPr lang="en-US" sz="1200" b="1" dirty="0" err="1" smtClean="0">
                  <a:solidFill>
                    <a:srgbClr val="FFFFFF"/>
                  </a:solidFill>
                  <a:latin typeface="Calibri" charset="0"/>
                </a:rPr>
                <a:t>a.s.l</a:t>
              </a:r>
              <a:r>
                <a:rPr lang="en-US" sz="1200" b="1" dirty="0" smtClean="0">
                  <a:solidFill>
                    <a:srgbClr val="FFFFFF"/>
                  </a:solidFill>
                  <a:latin typeface="Calibri" charset="0"/>
                </a:rPr>
                <a:t>. </a:t>
              </a:r>
              <a:endParaRPr lang="en-US" sz="1200" b="1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65" name="TextBox 3"/>
            <p:cNvSpPr txBox="1">
              <a:spLocks noChangeArrowheads="1"/>
            </p:cNvSpPr>
            <p:nvPr/>
          </p:nvSpPr>
          <p:spPr bwMode="auto">
            <a:xfrm>
              <a:off x="0" y="3461"/>
              <a:ext cx="9144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chemeClr val="bg1"/>
                  </a:solidFill>
                  <a:latin typeface="Calibri" charset="0"/>
                </a:rPr>
                <a:t>California Laboratory for Atmospheric Remote </a:t>
              </a:r>
              <a:r>
                <a:rPr lang="en-US" b="1" dirty="0" smtClean="0">
                  <a:solidFill>
                    <a:schemeClr val="bg1"/>
                  </a:solidFill>
                  <a:latin typeface="Calibri" charset="0"/>
                </a:rPr>
                <a:t>Sensing (CLARS)</a:t>
              </a:r>
              <a:endParaRPr lang="en-US" b="1" dirty="0">
                <a:solidFill>
                  <a:schemeClr val="bg1"/>
                </a:solidFill>
                <a:latin typeface="Calibri" charset="0"/>
              </a:endParaRPr>
            </a:p>
          </p:txBody>
        </p:sp>
      </p:grpSp>
      <p:pic>
        <p:nvPicPr>
          <p:cNvPr id="5" name="Picture 4" descr="GEO-CAPE CH4 WG progress report Apr2016_Sander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11" b="36853"/>
          <a:stretch/>
        </p:blipFill>
        <p:spPr>
          <a:xfrm>
            <a:off x="0" y="3752682"/>
            <a:ext cx="9144000" cy="31708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3523" y="3212793"/>
            <a:ext cx="2429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K. W. Wong, 2015; D. Fu, 2014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1873" y="31863"/>
            <a:ext cx="421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GEO IR instrument as an urban CH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 monitor</a:t>
            </a:r>
            <a:endParaRPr lang="en-US" sz="3200" dirty="0"/>
          </a:p>
        </p:txBody>
      </p:sp>
      <p:pic>
        <p:nvPicPr>
          <p:cNvPr id="46" name="Picture 45" descr="la-me-porter-ranch-map-img-2015122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204" y="1109081"/>
            <a:ext cx="2604047" cy="257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0"/>
    </mc:Choice>
    <mc:Fallback xmlns="">
      <p:transition xmlns:p14="http://schemas.microsoft.com/office/powerpoint/2010/main" spd="slow" advTm="368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QASTPrimer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82" t="22005" b="33357"/>
          <a:stretch/>
        </p:blipFill>
        <p:spPr>
          <a:xfrm>
            <a:off x="80002" y="1508098"/>
            <a:ext cx="4981770" cy="28277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1975" y="6304002"/>
            <a:ext cx="188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aqast.org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5365" y="64622"/>
            <a:ext cx="8686800" cy="13302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Lessons learned from </a:t>
            </a:r>
            <a:r>
              <a:rPr lang="en-US" sz="3600" dirty="0"/>
              <a:t>AQAST</a:t>
            </a:r>
            <a:r>
              <a:rPr lang="en-US" sz="3600" dirty="0" smtClean="0"/>
              <a:t>: How to convey science to </a:t>
            </a:r>
            <a:r>
              <a:rPr lang="en-US" sz="3600" dirty="0"/>
              <a:t>EPA, States, local </a:t>
            </a:r>
            <a:r>
              <a:rPr lang="en-US" sz="3600" dirty="0" smtClean="0"/>
              <a:t>agencies </a:t>
            </a:r>
            <a:endParaRPr lang="en-US" sz="3600" dirty="0"/>
          </a:p>
        </p:txBody>
      </p:sp>
      <p:pic>
        <p:nvPicPr>
          <p:cNvPr id="7" name="Picture 6" descr="AQASTMedia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556" y="4678917"/>
            <a:ext cx="3441244" cy="1367491"/>
          </a:xfrm>
          <a:prstGeom prst="rect">
            <a:avLst/>
          </a:prstGeom>
        </p:spPr>
      </p:pic>
      <p:pic>
        <p:nvPicPr>
          <p:cNvPr id="8" name="Picture 7" descr="AQAST_Trainings.tif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26" t="27926" r="3451" b="5385"/>
          <a:stretch/>
        </p:blipFill>
        <p:spPr>
          <a:xfrm>
            <a:off x="5398225" y="1902147"/>
            <a:ext cx="3463940" cy="2433657"/>
          </a:xfrm>
          <a:prstGeom prst="rect">
            <a:avLst/>
          </a:prstGeom>
        </p:spPr>
      </p:pic>
      <p:pic>
        <p:nvPicPr>
          <p:cNvPr id="3" name="Picture 2" descr="AQAST_10thMeeting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3" t="5077" r="9203" b="71476"/>
          <a:stretch/>
        </p:blipFill>
        <p:spPr>
          <a:xfrm>
            <a:off x="343804" y="4565514"/>
            <a:ext cx="4383794" cy="16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5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1"/>
            <a:ext cx="9001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Bringing TEMPO products </a:t>
            </a:r>
            <a:r>
              <a:rPr lang="en-US" sz="3600" dirty="0"/>
              <a:t>to international partners in research, regulation, and </a:t>
            </a:r>
            <a:r>
              <a:rPr lang="en-US" sz="3600" dirty="0" smtClean="0"/>
              <a:t>policy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402331" y="1519590"/>
            <a:ext cx="3991464" cy="4455457"/>
            <a:chOff x="231099" y="1614712"/>
            <a:chExt cx="3991464" cy="4455457"/>
          </a:xfrm>
        </p:grpSpPr>
        <p:pic>
          <p:nvPicPr>
            <p:cNvPr id="19" name="Picture 18" descr="IGAC_144dpi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099" y="1614712"/>
              <a:ext cx="1581446" cy="159048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549977" y="2156471"/>
              <a:ext cx="2672586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B8D50"/>
                  </a:solidFill>
                </a:rPr>
                <a:t>National/Regional Working Groups</a:t>
              </a:r>
            </a:p>
          </p:txBody>
        </p:sp>
        <p:pic>
          <p:nvPicPr>
            <p:cNvPr id="34" name="Picture 33" descr="ChinaWG_144dpi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700" y="3391343"/>
              <a:ext cx="1803822" cy="761842"/>
            </a:xfrm>
            <a:prstGeom prst="rect">
              <a:avLst/>
            </a:prstGeom>
          </p:spPr>
        </p:pic>
        <p:pic>
          <p:nvPicPr>
            <p:cNvPr id="35" name="Picture 34" descr="AmericasWorkingGroup_HighR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8063" y="3205195"/>
              <a:ext cx="1676245" cy="1295284"/>
            </a:xfrm>
            <a:prstGeom prst="rect">
              <a:avLst/>
            </a:prstGeom>
          </p:spPr>
        </p:pic>
        <p:pic>
          <p:nvPicPr>
            <p:cNvPr id="36" name="Picture 35" descr="MAN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491" y="4284029"/>
              <a:ext cx="1989577" cy="1183763"/>
            </a:xfrm>
            <a:prstGeom prst="rect">
              <a:avLst/>
            </a:prstGeom>
          </p:spPr>
        </p:pic>
        <p:pic>
          <p:nvPicPr>
            <p:cNvPr id="37" name="Picture 36" descr="JapanNC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6718" y="4500477"/>
              <a:ext cx="1661675" cy="97854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59842" y="5700837"/>
              <a:ext cx="2426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hlinkClick r:id="rId7"/>
                </a:rPr>
                <a:t>www.igacproject.org</a:t>
              </a:r>
              <a:r>
                <a:rPr lang="en-US" dirty="0" smtClean="0"/>
                <a:t>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30153" y="1519590"/>
            <a:ext cx="3475283" cy="4743800"/>
            <a:chOff x="5501713" y="1781760"/>
            <a:chExt cx="3475283" cy="4743800"/>
          </a:xfrm>
        </p:grpSpPr>
        <p:pic>
          <p:nvPicPr>
            <p:cNvPr id="38" name="Picture 37" descr="geia_300dpi_whit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7862" y="1781760"/>
              <a:ext cx="3262984" cy="1264672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622588" y="3155821"/>
              <a:ext cx="3233533" cy="1709253"/>
              <a:chOff x="5530375" y="4284029"/>
              <a:chExt cx="3233533" cy="1709253"/>
            </a:xfrm>
          </p:grpSpPr>
          <p:grpSp>
            <p:nvGrpSpPr>
              <p:cNvPr id="101" name="Group 100"/>
              <p:cNvGrpSpPr>
                <a:grpSpLocks noChangeAspect="1"/>
              </p:cNvGrpSpPr>
              <p:nvPr/>
            </p:nvGrpSpPr>
            <p:grpSpPr>
              <a:xfrm>
                <a:off x="5530375" y="4284029"/>
                <a:ext cx="3233533" cy="1709253"/>
                <a:chOff x="4262450" y="4699830"/>
                <a:chExt cx="3685947" cy="1948402"/>
              </a:xfrm>
            </p:grpSpPr>
            <p:grpSp>
              <p:nvGrpSpPr>
                <p:cNvPr id="102" name="Group 101"/>
                <p:cNvGrpSpPr>
                  <a:grpSpLocks noChangeAspect="1"/>
                </p:cNvGrpSpPr>
                <p:nvPr/>
              </p:nvGrpSpPr>
              <p:grpSpPr>
                <a:xfrm>
                  <a:off x="4262450" y="4699830"/>
                  <a:ext cx="3685947" cy="1924409"/>
                  <a:chOff x="15338517" y="9400954"/>
                  <a:chExt cx="4705350" cy="2456633"/>
                </a:xfrm>
              </p:grpSpPr>
              <p:grpSp>
                <p:nvGrpSpPr>
                  <p:cNvPr id="104" name="Group 103"/>
                  <p:cNvGrpSpPr>
                    <a:grpSpLocks noChangeAspect="1"/>
                  </p:cNvGrpSpPr>
                  <p:nvPr/>
                </p:nvGrpSpPr>
                <p:grpSpPr>
                  <a:xfrm>
                    <a:off x="15338517" y="9400954"/>
                    <a:ext cx="4705350" cy="2456633"/>
                    <a:chOff x="1308104" y="2871590"/>
                    <a:chExt cx="6583363" cy="3437132"/>
                  </a:xfrm>
                </p:grpSpPr>
                <p:pic>
                  <p:nvPicPr>
                    <p:cNvPr id="118" name="Image 2" descr="world1_lg.jpg"/>
                    <p:cNvPicPr>
                      <a:picLocks noChangeAspect="1"/>
                    </p:cNvPicPr>
                    <p:nvPr/>
                  </p:nvPicPr>
                  <p:blipFill rotWithShape="1">
                    <a:blip r:embed="rId9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1308104" y="2871590"/>
                      <a:ext cx="6583363" cy="34371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19" name="Ellipse 3"/>
                    <p:cNvSpPr/>
                    <p:nvPr/>
                  </p:nvSpPr>
                  <p:spPr>
                    <a:xfrm>
                      <a:off x="2006600" y="3673475"/>
                      <a:ext cx="423863" cy="3825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0" name="Ellipse 11"/>
                    <p:cNvSpPr/>
                    <p:nvPr/>
                  </p:nvSpPr>
                  <p:spPr>
                    <a:xfrm>
                      <a:off x="4178300" y="3581400"/>
                      <a:ext cx="184150" cy="1825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1" name="Ellipse 15"/>
                    <p:cNvSpPr/>
                    <p:nvPr/>
                  </p:nvSpPr>
                  <p:spPr>
                    <a:xfrm>
                      <a:off x="4240213" y="3551238"/>
                      <a:ext cx="182562" cy="18256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2" name="Ellipse 16"/>
                    <p:cNvSpPr/>
                    <p:nvPr/>
                  </p:nvSpPr>
                  <p:spPr>
                    <a:xfrm>
                      <a:off x="4367213" y="3527425"/>
                      <a:ext cx="109537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3" name="Ellipse 17"/>
                    <p:cNvSpPr/>
                    <p:nvPr/>
                  </p:nvSpPr>
                  <p:spPr>
                    <a:xfrm>
                      <a:off x="2595563" y="3490913"/>
                      <a:ext cx="182562" cy="18256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4" name="Ellipse 19"/>
                    <p:cNvSpPr/>
                    <p:nvPr/>
                  </p:nvSpPr>
                  <p:spPr>
                    <a:xfrm>
                      <a:off x="4087813" y="3459163"/>
                      <a:ext cx="182562" cy="18415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5" name="Ellipse 20"/>
                    <p:cNvSpPr/>
                    <p:nvPr/>
                  </p:nvSpPr>
                  <p:spPr>
                    <a:xfrm>
                      <a:off x="4465638" y="3733800"/>
                      <a:ext cx="109537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6" name="Ellipse 21"/>
                    <p:cNvSpPr/>
                    <p:nvPr/>
                  </p:nvSpPr>
                  <p:spPr>
                    <a:xfrm>
                      <a:off x="4379913" y="3271838"/>
                      <a:ext cx="109537" cy="11112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7" name="Ellipse 22"/>
                    <p:cNvSpPr/>
                    <p:nvPr/>
                  </p:nvSpPr>
                  <p:spPr>
                    <a:xfrm>
                      <a:off x="6973888" y="3873500"/>
                      <a:ext cx="109537" cy="11112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8" name="Ellipse 23"/>
                    <p:cNvSpPr/>
                    <p:nvPr/>
                  </p:nvSpPr>
                  <p:spPr>
                    <a:xfrm>
                      <a:off x="4087813" y="3763963"/>
                      <a:ext cx="109537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9" name="Ellipse 24"/>
                    <p:cNvSpPr/>
                    <p:nvPr/>
                  </p:nvSpPr>
                  <p:spPr>
                    <a:xfrm>
                      <a:off x="4860925" y="3382963"/>
                      <a:ext cx="109538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0" name="Ellipse 25"/>
                    <p:cNvSpPr/>
                    <p:nvPr/>
                  </p:nvSpPr>
                  <p:spPr>
                    <a:xfrm>
                      <a:off x="6416675" y="4000500"/>
                      <a:ext cx="109538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1" name="Ellipse 26"/>
                    <p:cNvSpPr/>
                    <p:nvPr/>
                  </p:nvSpPr>
                  <p:spPr>
                    <a:xfrm>
                      <a:off x="7083425" y="5434013"/>
                      <a:ext cx="109538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2" name="Ellipse 27"/>
                    <p:cNvSpPr/>
                    <p:nvPr/>
                  </p:nvSpPr>
                  <p:spPr>
                    <a:xfrm>
                      <a:off x="4629150" y="3271838"/>
                      <a:ext cx="111125" cy="11112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3" name="Ellipse 28"/>
                    <p:cNvSpPr/>
                    <p:nvPr/>
                  </p:nvSpPr>
                  <p:spPr>
                    <a:xfrm>
                      <a:off x="2863850" y="5683250"/>
                      <a:ext cx="109538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4" name="Ellipse 29"/>
                    <p:cNvSpPr/>
                    <p:nvPr/>
                  </p:nvSpPr>
                  <p:spPr>
                    <a:xfrm>
                      <a:off x="4545013" y="3873500"/>
                      <a:ext cx="109537" cy="11112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5" name="Ellipse 30"/>
                    <p:cNvSpPr/>
                    <p:nvPr/>
                  </p:nvSpPr>
                  <p:spPr>
                    <a:xfrm>
                      <a:off x="3089275" y="5067300"/>
                      <a:ext cx="109538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6" name="Ellipse 31"/>
                    <p:cNvSpPr/>
                    <p:nvPr/>
                  </p:nvSpPr>
                  <p:spPr>
                    <a:xfrm>
                      <a:off x="4489450" y="3581400"/>
                      <a:ext cx="109538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7" name="Ellipse 32"/>
                    <p:cNvSpPr/>
                    <p:nvPr/>
                  </p:nvSpPr>
                  <p:spPr>
                    <a:xfrm>
                      <a:off x="1982788" y="4208463"/>
                      <a:ext cx="109537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8" name="Ellipse 33"/>
                    <p:cNvSpPr/>
                    <p:nvPr/>
                  </p:nvSpPr>
                  <p:spPr>
                    <a:xfrm>
                      <a:off x="2668588" y="5629275"/>
                      <a:ext cx="109537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9" name="Ellipse 34"/>
                    <p:cNvSpPr/>
                    <p:nvPr/>
                  </p:nvSpPr>
                  <p:spPr>
                    <a:xfrm>
                      <a:off x="4860925" y="3819525"/>
                      <a:ext cx="109538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0" name="Ellipse 35"/>
                    <p:cNvSpPr/>
                    <p:nvPr/>
                  </p:nvSpPr>
                  <p:spPr>
                    <a:xfrm>
                      <a:off x="4575175" y="3587750"/>
                      <a:ext cx="109538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1" name="Ellipse 36"/>
                    <p:cNvSpPr/>
                    <p:nvPr/>
                  </p:nvSpPr>
                  <p:spPr>
                    <a:xfrm>
                      <a:off x="7596188" y="5792788"/>
                      <a:ext cx="109537" cy="11112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2" name="Ellipse 37"/>
                    <p:cNvSpPr/>
                    <p:nvPr/>
                  </p:nvSpPr>
                  <p:spPr>
                    <a:xfrm>
                      <a:off x="4410075" y="3690938"/>
                      <a:ext cx="109538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3" name="Ellipse 38"/>
                    <p:cNvSpPr/>
                    <p:nvPr/>
                  </p:nvSpPr>
                  <p:spPr>
                    <a:xfrm>
                      <a:off x="4684713" y="3441700"/>
                      <a:ext cx="109537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4" name="Ellipse 39"/>
                    <p:cNvSpPr/>
                    <p:nvPr/>
                  </p:nvSpPr>
                  <p:spPr>
                    <a:xfrm>
                      <a:off x="4654550" y="3709988"/>
                      <a:ext cx="109538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5" name="Ellipse 40"/>
                    <p:cNvSpPr/>
                    <p:nvPr/>
                  </p:nvSpPr>
                  <p:spPr>
                    <a:xfrm>
                      <a:off x="4684713" y="5543550"/>
                      <a:ext cx="109537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6" name="Ellipse 41"/>
                    <p:cNvSpPr/>
                    <p:nvPr/>
                  </p:nvSpPr>
                  <p:spPr>
                    <a:xfrm>
                      <a:off x="4708525" y="3636963"/>
                      <a:ext cx="111125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7" name="Ellipse 42"/>
                    <p:cNvSpPr/>
                    <p:nvPr/>
                  </p:nvSpPr>
                  <p:spPr>
                    <a:xfrm>
                      <a:off x="4629150" y="3495675"/>
                      <a:ext cx="111125" cy="11112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" name="Ellipse 43"/>
                    <p:cNvSpPr/>
                    <p:nvPr/>
                  </p:nvSpPr>
                  <p:spPr>
                    <a:xfrm>
                      <a:off x="6710363" y="4208463"/>
                      <a:ext cx="109537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9" name="Ellipse 44"/>
                    <p:cNvSpPr/>
                    <p:nvPr/>
                  </p:nvSpPr>
                  <p:spPr>
                    <a:xfrm>
                      <a:off x="6764338" y="3890963"/>
                      <a:ext cx="109537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0" name="Ellipse 45"/>
                    <p:cNvSpPr/>
                    <p:nvPr/>
                  </p:nvSpPr>
                  <p:spPr>
                    <a:xfrm>
                      <a:off x="2559050" y="4683125"/>
                      <a:ext cx="109538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1" name="Ellipse 46"/>
                    <p:cNvSpPr/>
                    <p:nvPr/>
                  </p:nvSpPr>
                  <p:spPr>
                    <a:xfrm>
                      <a:off x="2540000" y="5013325"/>
                      <a:ext cx="109538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2" name="Ellipse 47"/>
                    <p:cNvSpPr/>
                    <p:nvPr/>
                  </p:nvSpPr>
                  <p:spPr>
                    <a:xfrm>
                      <a:off x="6819900" y="4573588"/>
                      <a:ext cx="109538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3" name="Ellipse 48"/>
                    <p:cNvSpPr/>
                    <p:nvPr/>
                  </p:nvSpPr>
                  <p:spPr>
                    <a:xfrm>
                      <a:off x="4032250" y="4000500"/>
                      <a:ext cx="109538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" name="Ellipse 49"/>
                    <p:cNvSpPr/>
                    <p:nvPr/>
                  </p:nvSpPr>
                  <p:spPr>
                    <a:xfrm>
                      <a:off x="5629275" y="4098925"/>
                      <a:ext cx="109538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5" name="Ellipse 50"/>
                    <p:cNvSpPr/>
                    <p:nvPr/>
                  </p:nvSpPr>
                  <p:spPr>
                    <a:xfrm>
                      <a:off x="5903913" y="4208463"/>
                      <a:ext cx="109537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6" name="Ellipse 51"/>
                    <p:cNvSpPr/>
                    <p:nvPr/>
                  </p:nvSpPr>
                  <p:spPr>
                    <a:xfrm>
                      <a:off x="4032250" y="3843338"/>
                      <a:ext cx="109538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7" name="Ellipse 52"/>
                    <p:cNvSpPr/>
                    <p:nvPr/>
                  </p:nvSpPr>
                  <p:spPr>
                    <a:xfrm>
                      <a:off x="4892675" y="3563938"/>
                      <a:ext cx="109538" cy="10953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8" name="Ellipse 53"/>
                    <p:cNvSpPr/>
                    <p:nvPr/>
                  </p:nvSpPr>
                  <p:spPr>
                    <a:xfrm>
                      <a:off x="4781550" y="5232400"/>
                      <a:ext cx="111125" cy="10953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9" name="Ellipse 54"/>
                    <p:cNvSpPr/>
                    <p:nvPr/>
                  </p:nvSpPr>
                  <p:spPr>
                    <a:xfrm>
                      <a:off x="4879975" y="4737100"/>
                      <a:ext cx="109538" cy="11112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2400" smtClean="0">
                        <a:solidFill>
                          <a:srgbClr val="FFFFFF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sp>
                <p:nvSpPr>
                  <p:cNvPr id="105" name="Oval 104"/>
                  <p:cNvSpPr>
                    <a:spLocks noChangeAspect="1"/>
                  </p:cNvSpPr>
                  <p:nvPr/>
                </p:nvSpPr>
                <p:spPr>
                  <a:xfrm>
                    <a:off x="15847363" y="9970910"/>
                    <a:ext cx="283462" cy="283462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6" name="Oval 105"/>
                  <p:cNvSpPr>
                    <a:spLocks noChangeAspect="1"/>
                  </p:cNvSpPr>
                  <p:nvPr/>
                </p:nvSpPr>
                <p:spPr>
                  <a:xfrm>
                    <a:off x="17529398" y="9681718"/>
                    <a:ext cx="73152" cy="73152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7" name="Oval 106"/>
                  <p:cNvSpPr>
                    <a:spLocks noChangeAspect="1"/>
                  </p:cNvSpPr>
                  <p:nvPr/>
                </p:nvSpPr>
                <p:spPr>
                  <a:xfrm>
                    <a:off x="17443932" y="9891553"/>
                    <a:ext cx="137157" cy="137157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8" name="Oval 107"/>
                  <p:cNvSpPr>
                    <a:spLocks noChangeAspect="1"/>
                  </p:cNvSpPr>
                  <p:nvPr/>
                </p:nvSpPr>
                <p:spPr>
                  <a:xfrm>
                    <a:off x="17376674" y="9907917"/>
                    <a:ext cx="137159" cy="137159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9" name="Oval 108"/>
                  <p:cNvSpPr>
                    <a:spLocks noChangeAspect="1"/>
                  </p:cNvSpPr>
                  <p:nvPr/>
                </p:nvSpPr>
                <p:spPr>
                  <a:xfrm>
                    <a:off x="17318593" y="9821013"/>
                    <a:ext cx="137159" cy="137159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0" name="Oval 109"/>
                  <p:cNvSpPr>
                    <a:spLocks noChangeAspect="1"/>
                  </p:cNvSpPr>
                  <p:nvPr/>
                </p:nvSpPr>
                <p:spPr>
                  <a:xfrm>
                    <a:off x="19382372" y="10117675"/>
                    <a:ext cx="73152" cy="73152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1" name="Oval 110"/>
                  <p:cNvSpPr>
                    <a:spLocks noChangeAspect="1"/>
                  </p:cNvSpPr>
                  <p:nvPr/>
                </p:nvSpPr>
                <p:spPr>
                  <a:xfrm>
                    <a:off x="18995331" y="10213370"/>
                    <a:ext cx="73152" cy="73152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2" name="Oval 111"/>
                  <p:cNvSpPr>
                    <a:spLocks noChangeAspect="1"/>
                  </p:cNvSpPr>
                  <p:nvPr/>
                </p:nvSpPr>
                <p:spPr>
                  <a:xfrm>
                    <a:off x="17602550" y="10028283"/>
                    <a:ext cx="73152" cy="73152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3" name="Oval 112"/>
                  <p:cNvSpPr>
                    <a:spLocks noChangeAspect="1"/>
                  </p:cNvSpPr>
                  <p:nvPr/>
                </p:nvSpPr>
                <p:spPr>
                  <a:xfrm>
                    <a:off x="17528101" y="9859222"/>
                    <a:ext cx="73152" cy="73152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4" name="Oval 113"/>
                  <p:cNvSpPr>
                    <a:spLocks noChangeAspect="1"/>
                  </p:cNvSpPr>
                  <p:nvPr/>
                </p:nvSpPr>
                <p:spPr>
                  <a:xfrm>
                    <a:off x="17617470" y="9911197"/>
                    <a:ext cx="73152" cy="73152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5" name="Oval 114"/>
                  <p:cNvSpPr>
                    <a:spLocks noChangeAspect="1"/>
                  </p:cNvSpPr>
                  <p:nvPr/>
                </p:nvSpPr>
                <p:spPr>
                  <a:xfrm>
                    <a:off x="17555600" y="9984349"/>
                    <a:ext cx="73152" cy="73152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6" name="Oval 115"/>
                  <p:cNvSpPr>
                    <a:spLocks noChangeAspect="1"/>
                  </p:cNvSpPr>
                  <p:nvPr/>
                </p:nvSpPr>
                <p:spPr>
                  <a:xfrm>
                    <a:off x="17533837" y="9796852"/>
                    <a:ext cx="73152" cy="73152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7" name="Oval 116"/>
                  <p:cNvSpPr>
                    <a:spLocks noChangeAspect="1"/>
                  </p:cNvSpPr>
                  <p:nvPr/>
                </p:nvSpPr>
                <p:spPr>
                  <a:xfrm>
                    <a:off x="15825875" y="10359649"/>
                    <a:ext cx="73152" cy="73152"/>
                  </a:xfrm>
                  <a:prstGeom prst="ellipse">
                    <a:avLst/>
                  </a:prstGeom>
                  <a:solidFill>
                    <a:srgbClr val="00AE33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03" name="TextBox 102"/>
                <p:cNvSpPr txBox="1"/>
                <p:nvPr/>
              </p:nvSpPr>
              <p:spPr>
                <a:xfrm>
                  <a:off x="5426833" y="6157058"/>
                  <a:ext cx="2076298" cy="4911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GEIA member(s)</a:t>
                  </a:r>
                </a:p>
                <a:p>
                  <a:r>
                    <a:rPr lang="en-US" sz="1100" dirty="0" smtClean="0">
                      <a:solidFill>
                        <a:srgbClr val="008000"/>
                      </a:solidFill>
                      <a:latin typeface="Calibri"/>
                      <a:ea typeface="MS ??"/>
                      <a:cs typeface="Calibri"/>
                    </a:rPr>
                    <a:t>SSC member(s)</a:t>
                  </a:r>
                  <a:endParaRPr lang="en-US" sz="1100" dirty="0">
                    <a:latin typeface="Calibri"/>
                  </a:endParaRPr>
                </a:p>
              </p:txBody>
            </p:sp>
          </p:grpSp>
          <p:sp>
            <p:nvSpPr>
              <p:cNvPr id="160" name="TextBox 159"/>
              <p:cNvSpPr txBox="1"/>
              <p:nvPr/>
            </p:nvSpPr>
            <p:spPr>
              <a:xfrm>
                <a:off x="7625205" y="5610401"/>
                <a:ext cx="1041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1800+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1" name="Rectangle 160"/>
            <p:cNvSpPr/>
            <p:nvPr/>
          </p:nvSpPr>
          <p:spPr>
            <a:xfrm>
              <a:off x="5935151" y="6187006"/>
              <a:ext cx="26084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Calibri"/>
                  <a:hlinkClick r:id="rId10"/>
                </a:rPr>
                <a:t>http://www.geiacenter.org/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5501713" y="5054506"/>
              <a:ext cx="3475283" cy="1015663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Calibri"/>
                  <a:cs typeface="Calibri"/>
                </a:rPr>
                <a:t>GEIA Working Groups: </a:t>
              </a:r>
              <a:r>
                <a:rPr lang="en-US" sz="2000" dirty="0" smtClean="0">
                  <a:latin typeface="Calibri"/>
                  <a:cs typeface="Calibri"/>
                </a:rPr>
                <a:t>China, Latin America and Caribbean, </a:t>
              </a:r>
            </a:p>
            <a:p>
              <a:r>
                <a:rPr lang="en-US" sz="2000" dirty="0" smtClean="0">
                  <a:latin typeface="Calibri"/>
                  <a:cs typeface="Calibri"/>
                </a:rPr>
                <a:t>VOCs, Urban Areas</a:t>
              </a:r>
              <a:endParaRPr lang="en-US" sz="2000" dirty="0">
                <a:latin typeface="Calibri"/>
                <a:cs typeface="Calibri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4545263" y="1519590"/>
            <a:ext cx="0" cy="4743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80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2082" y="47187"/>
            <a:ext cx="3399837" cy="78681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More Information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27182" y="1786815"/>
            <a:ext cx="8321457" cy="4426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Bousserez</a:t>
            </a:r>
            <a:r>
              <a:rPr lang="en-US" dirty="0" smtClean="0"/>
              <a:t>, N. et al. (2016) </a:t>
            </a:r>
            <a:r>
              <a:rPr lang="en-US" i="1" dirty="0" smtClean="0"/>
              <a:t>Atmos. Chem. Phys.</a:t>
            </a:r>
            <a:r>
              <a:rPr lang="en-US" dirty="0" smtClean="0"/>
              <a:t>, </a:t>
            </a:r>
            <a:r>
              <a:rPr lang="fr-FR" dirty="0" smtClean="0"/>
              <a:t>doi:10.5194/acp-16-6175-2016</a:t>
            </a:r>
          </a:p>
          <a:p>
            <a:r>
              <a:rPr lang="en-US" dirty="0" smtClean="0"/>
              <a:t>Duncan, B. N., et al. (2010) </a:t>
            </a:r>
            <a:r>
              <a:rPr lang="en-US" i="1" dirty="0" smtClean="0"/>
              <a:t>Atmos. Environ.,</a:t>
            </a:r>
            <a:r>
              <a:rPr lang="en-US" dirty="0" smtClean="0"/>
              <a:t> </a:t>
            </a:r>
            <a:r>
              <a:rPr lang="pt-BR" dirty="0" err="1" smtClean="0"/>
              <a:t>doi</a:t>
            </a:r>
            <a:r>
              <a:rPr lang="pt-BR" dirty="0" smtClean="0"/>
              <a:t>: 10.1016/j.atmosenv.2010.03.010</a:t>
            </a:r>
            <a:endParaRPr lang="en-US" dirty="0" smtClean="0"/>
          </a:p>
          <a:p>
            <a:r>
              <a:rPr lang="en-US" dirty="0" smtClean="0"/>
              <a:t>Duncan, B. N., et al. (2016) </a:t>
            </a:r>
            <a:r>
              <a:rPr lang="en-US" i="1" dirty="0" smtClean="0"/>
              <a:t>J. </a:t>
            </a:r>
            <a:r>
              <a:rPr lang="en-US" i="1" dirty="0" err="1" smtClean="0"/>
              <a:t>Geophys</a:t>
            </a:r>
            <a:r>
              <a:rPr lang="en-US" i="1" dirty="0" smtClean="0"/>
              <a:t>. Res.</a:t>
            </a:r>
            <a:r>
              <a:rPr lang="en-US" dirty="0" smtClean="0"/>
              <a:t>, </a:t>
            </a:r>
            <a:r>
              <a:rPr lang="fr-FR" dirty="0" smtClean="0"/>
              <a:t>doi:10.1002/2015JD024121</a:t>
            </a:r>
            <a:endParaRPr lang="en-US" dirty="0" smtClean="0"/>
          </a:p>
          <a:p>
            <a:r>
              <a:rPr lang="en-US" dirty="0" smtClean="0"/>
              <a:t>Fishman, J., et al. (2008) </a:t>
            </a:r>
            <a:r>
              <a:rPr lang="en-US" i="1" dirty="0" smtClean="0"/>
              <a:t>Bull. Am. Meteor. Soc.</a:t>
            </a:r>
            <a:r>
              <a:rPr lang="en-US" dirty="0" smtClean="0"/>
              <a:t>, </a:t>
            </a:r>
            <a:r>
              <a:rPr lang="en-US" dirty="0" err="1" smtClean="0"/>
              <a:t>doi</a:t>
            </a:r>
            <a:r>
              <a:rPr lang="en-US" dirty="0" smtClean="0"/>
              <a:t>: 10.1175/2008BAMS2526.1</a:t>
            </a:r>
          </a:p>
          <a:p>
            <a:r>
              <a:rPr lang="en-US" dirty="0" smtClean="0"/>
              <a:t>Fu, D., et al. (2014), </a:t>
            </a:r>
            <a:r>
              <a:rPr lang="en-US" i="1" dirty="0" smtClean="0"/>
              <a:t>Atmos. Meas. Tech.</a:t>
            </a:r>
            <a:r>
              <a:rPr lang="en-US" dirty="0" smtClean="0"/>
              <a:t> 7: 713-729. 10.5194/amt-7-713-2014</a:t>
            </a:r>
            <a:br>
              <a:rPr lang="en-US" dirty="0" smtClean="0"/>
            </a:br>
            <a:r>
              <a:rPr lang="en-US" dirty="0" smtClean="0"/>
              <a:t>Kim, S.-W., et al. (2006) </a:t>
            </a:r>
            <a:r>
              <a:rPr lang="en-US" i="1" dirty="0" err="1" smtClean="0"/>
              <a:t>Geophys</a:t>
            </a:r>
            <a:r>
              <a:rPr lang="en-US" i="1" dirty="0" smtClean="0"/>
              <a:t>. Res. </a:t>
            </a:r>
            <a:r>
              <a:rPr lang="en-US" i="1" dirty="0" err="1" smtClean="0"/>
              <a:t>Lett</a:t>
            </a:r>
            <a:r>
              <a:rPr lang="en-US" i="1" dirty="0" smtClean="0"/>
              <a:t>.</a:t>
            </a:r>
            <a:r>
              <a:rPr lang="en-US" dirty="0" smtClean="0"/>
              <a:t>, </a:t>
            </a:r>
            <a:r>
              <a:rPr lang="en-US" dirty="0" err="1" smtClean="0"/>
              <a:t>doi</a:t>
            </a:r>
            <a:r>
              <a:rPr lang="en-US" dirty="0" smtClean="0"/>
              <a:t>: </a:t>
            </a:r>
            <a:r>
              <a:rPr lang="fr-FR" dirty="0" smtClean="0"/>
              <a:t>10.1029/2006GL027749</a:t>
            </a:r>
            <a:endParaRPr lang="en-US" dirty="0" smtClean="0"/>
          </a:p>
          <a:p>
            <a:pPr marL="1588" indent="6350">
              <a:spcBef>
                <a:spcPts val="200"/>
              </a:spcBef>
              <a:buNone/>
            </a:pPr>
            <a:r>
              <a:rPr lang="en-US" dirty="0" smtClean="0"/>
              <a:t>Kim, S.-W., et al. (2009) </a:t>
            </a:r>
            <a:r>
              <a:rPr lang="en-US" i="1" dirty="0" smtClean="0"/>
              <a:t>J. </a:t>
            </a:r>
            <a:r>
              <a:rPr lang="en-US" i="1" dirty="0" err="1" smtClean="0"/>
              <a:t>Geophys</a:t>
            </a:r>
            <a:r>
              <a:rPr lang="en-US" i="1" dirty="0" smtClean="0"/>
              <a:t>. Res., </a:t>
            </a:r>
            <a:r>
              <a:rPr lang="en-US" dirty="0" err="1" smtClean="0"/>
              <a:t>doi</a:t>
            </a:r>
            <a:r>
              <a:rPr lang="en-US" dirty="0" smtClean="0"/>
              <a:t>: 10.1029/2008JD011343</a:t>
            </a:r>
          </a:p>
          <a:p>
            <a:pPr marL="1588" indent="6350">
              <a:spcBef>
                <a:spcPts val="200"/>
              </a:spcBef>
            </a:pPr>
            <a:r>
              <a:rPr lang="en-US" dirty="0"/>
              <a:t>Kim, S.-W., et al. (</a:t>
            </a:r>
            <a:r>
              <a:rPr lang="en-US" dirty="0" smtClean="0"/>
              <a:t>2011) </a:t>
            </a:r>
            <a:r>
              <a:rPr lang="en-US" i="1" dirty="0"/>
              <a:t>Atmos. Chem. Phys</a:t>
            </a:r>
            <a:r>
              <a:rPr lang="en-US" i="1" dirty="0" smtClean="0"/>
              <a:t>.</a:t>
            </a:r>
            <a:r>
              <a:rPr lang="en-US" i="1" dirty="0"/>
              <a:t>, </a:t>
            </a:r>
            <a:r>
              <a:rPr lang="en-US" dirty="0" err="1"/>
              <a:t>doi</a:t>
            </a:r>
            <a:r>
              <a:rPr lang="en-US" dirty="0"/>
              <a:t>: </a:t>
            </a:r>
            <a:r>
              <a:rPr lang="fr-FR" dirty="0" smtClean="0"/>
              <a:t>10.5194</a:t>
            </a:r>
            <a:r>
              <a:rPr lang="fr-FR" dirty="0"/>
              <a:t>/acp-11-11361-</a:t>
            </a:r>
            <a:r>
              <a:rPr lang="fr-FR" dirty="0" smtClean="0"/>
              <a:t>2011</a:t>
            </a:r>
          </a:p>
          <a:p>
            <a:pPr marL="1588" indent="6350">
              <a:spcBef>
                <a:spcPts val="200"/>
              </a:spcBef>
            </a:pPr>
            <a:r>
              <a:rPr lang="en-US" dirty="0" smtClean="0"/>
              <a:t>Kim, S.-W., et al. (2016) </a:t>
            </a:r>
            <a:r>
              <a:rPr lang="en-US" i="1" dirty="0" smtClean="0"/>
              <a:t>J. </a:t>
            </a:r>
            <a:r>
              <a:rPr lang="en-US" i="1" dirty="0" err="1" smtClean="0"/>
              <a:t>Geophys</a:t>
            </a:r>
            <a:r>
              <a:rPr lang="en-US" i="1" dirty="0" smtClean="0"/>
              <a:t>. Res.,</a:t>
            </a:r>
            <a:r>
              <a:rPr lang="en-US" dirty="0" smtClean="0"/>
              <a:t> </a:t>
            </a:r>
            <a:r>
              <a:rPr lang="en-US" dirty="0" err="1" smtClean="0"/>
              <a:t>doi</a:t>
            </a:r>
            <a:r>
              <a:rPr lang="en-US" dirty="0" smtClean="0"/>
              <a:t>: 10.1002/2015JD024292</a:t>
            </a:r>
          </a:p>
          <a:p>
            <a:pPr marL="1588" indent="6350">
              <a:spcBef>
                <a:spcPts val="200"/>
              </a:spcBef>
              <a:buNone/>
            </a:pPr>
            <a:r>
              <a:rPr lang="en-US" dirty="0" smtClean="0"/>
              <a:t>Pollack, I. B., et al. (2012) </a:t>
            </a:r>
            <a:r>
              <a:rPr lang="en-US" i="1" dirty="0" smtClean="0"/>
              <a:t>J. </a:t>
            </a:r>
            <a:r>
              <a:rPr lang="en-US" i="1" dirty="0" err="1" smtClean="0"/>
              <a:t>Geophys</a:t>
            </a:r>
            <a:r>
              <a:rPr lang="en-US" i="1" dirty="0" smtClean="0"/>
              <a:t>. Res.,</a:t>
            </a:r>
            <a:r>
              <a:rPr lang="en-US" dirty="0" smtClean="0"/>
              <a:t> </a:t>
            </a:r>
            <a:r>
              <a:rPr lang="en-US" dirty="0" err="1" smtClean="0"/>
              <a:t>doi</a:t>
            </a:r>
            <a:r>
              <a:rPr lang="en-US" dirty="0" smtClean="0"/>
              <a:t>: 10.1029/2011JD016772</a:t>
            </a:r>
          </a:p>
          <a:p>
            <a:pPr marL="1588" indent="6350">
              <a:spcBef>
                <a:spcPts val="200"/>
              </a:spcBef>
            </a:pPr>
            <a:r>
              <a:rPr lang="en-US" dirty="0" smtClean="0"/>
              <a:t>Russell, A. R., et al. (2012)</a:t>
            </a:r>
            <a:r>
              <a:rPr lang="en-US" i="1" dirty="0" smtClean="0"/>
              <a:t> Atmos. Chem. Phys.</a:t>
            </a:r>
            <a:r>
              <a:rPr lang="en-US" dirty="0" smtClean="0"/>
              <a:t>, </a:t>
            </a:r>
            <a:r>
              <a:rPr lang="fr-FR" dirty="0" err="1" smtClean="0"/>
              <a:t>doi</a:t>
            </a:r>
            <a:r>
              <a:rPr lang="fr-FR" dirty="0" smtClean="0"/>
              <a:t>:</a:t>
            </a:r>
            <a:r>
              <a:rPr lang="en-US" dirty="0" smtClean="0"/>
              <a:t> 10.5194/acp-12-12197-2012</a:t>
            </a:r>
          </a:p>
          <a:p>
            <a:pPr marL="1588" indent="6350">
              <a:spcBef>
                <a:spcPts val="200"/>
              </a:spcBef>
            </a:pPr>
            <a:r>
              <a:rPr lang="en-US" dirty="0" smtClean="0"/>
              <a:t>Steffen, W., et al. (2015) </a:t>
            </a:r>
            <a:r>
              <a:rPr lang="en-US" i="1" dirty="0" smtClean="0"/>
              <a:t>The </a:t>
            </a:r>
            <a:r>
              <a:rPr lang="en-US" i="1" dirty="0" err="1" smtClean="0"/>
              <a:t>Anthropocene</a:t>
            </a:r>
            <a:r>
              <a:rPr lang="en-US" i="1" dirty="0" smtClean="0"/>
              <a:t> Review</a:t>
            </a:r>
            <a:r>
              <a:rPr lang="en-US" dirty="0" smtClean="0"/>
              <a:t>, </a:t>
            </a:r>
            <a:r>
              <a:rPr lang="en-US" dirty="0" err="1" smtClean="0"/>
              <a:t>doi</a:t>
            </a:r>
            <a:r>
              <a:rPr lang="en-US" dirty="0" smtClean="0"/>
              <a:t>: 10.1177/2053019614564785</a:t>
            </a:r>
          </a:p>
          <a:p>
            <a:pPr marL="1588" indent="6350">
              <a:spcBef>
                <a:spcPts val="200"/>
              </a:spcBef>
            </a:pPr>
            <a:r>
              <a:rPr lang="en-US" dirty="0" smtClean="0"/>
              <a:t>Streets, D. G., et al. (2013) </a:t>
            </a:r>
            <a:r>
              <a:rPr lang="en-US" i="1" dirty="0" smtClean="0"/>
              <a:t>Atmos. Environ.,</a:t>
            </a:r>
            <a:r>
              <a:rPr lang="pt-BR" dirty="0" smtClean="0"/>
              <a:t> </a:t>
            </a:r>
            <a:r>
              <a:rPr lang="pt-BR" dirty="0" err="1" smtClean="0"/>
              <a:t>doi</a:t>
            </a:r>
            <a:r>
              <a:rPr lang="pt-BR" dirty="0" smtClean="0"/>
              <a:t>: 10.1016/j.atmosenv.2013.05.051</a:t>
            </a:r>
            <a:endParaRPr lang="en-US" dirty="0" smtClean="0"/>
          </a:p>
          <a:p>
            <a:r>
              <a:rPr lang="en-US" dirty="0" err="1" smtClean="0"/>
              <a:t>Wecht</a:t>
            </a:r>
            <a:r>
              <a:rPr lang="en-US" dirty="0" smtClean="0"/>
              <a:t>, K. J., et al. (2014) </a:t>
            </a:r>
            <a:r>
              <a:rPr lang="en-US" i="1" dirty="0" smtClean="0"/>
              <a:t>Atmos. Chem. Phys.</a:t>
            </a:r>
            <a:r>
              <a:rPr lang="en-US" dirty="0" smtClean="0"/>
              <a:t>, </a:t>
            </a:r>
            <a:r>
              <a:rPr lang="fr-FR" dirty="0" err="1" smtClean="0"/>
              <a:t>doi</a:t>
            </a:r>
            <a:r>
              <a:rPr lang="fr-FR" dirty="0" smtClean="0"/>
              <a:t>: 10.5194/acp-14-8173-2014</a:t>
            </a:r>
            <a:endParaRPr lang="en-US" dirty="0" smtClean="0"/>
          </a:p>
          <a:p>
            <a:r>
              <a:rPr lang="en-US" dirty="0" smtClean="0"/>
              <a:t>Wong, K. W., et al. (2015) </a:t>
            </a:r>
            <a:r>
              <a:rPr lang="en-US" i="1" dirty="0" smtClean="0"/>
              <a:t>Atmos. Chem. Phys., </a:t>
            </a:r>
            <a:r>
              <a:rPr lang="en-US" dirty="0" err="1" smtClean="0"/>
              <a:t>doi</a:t>
            </a:r>
            <a:r>
              <a:rPr lang="en-US" dirty="0" smtClean="0"/>
              <a:t>: 10.5194/acp-15-241-2015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55536" y="831273"/>
            <a:ext cx="575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None/>
            </a:pPr>
            <a:r>
              <a:rPr lang="en-US" sz="2000" dirty="0" smtClean="0"/>
              <a:t>Greg </a:t>
            </a:r>
            <a:r>
              <a:rPr lang="en-US" sz="2000" dirty="0"/>
              <a:t>Frost: </a:t>
            </a:r>
            <a:r>
              <a:rPr lang="en-US" sz="2000" dirty="0">
                <a:hlinkClick r:id="rId2"/>
              </a:rPr>
              <a:t>gregory.j.frost@</a:t>
            </a:r>
            <a:r>
              <a:rPr lang="en-US" sz="2000" dirty="0" smtClean="0">
                <a:hlinkClick r:id="rId2"/>
              </a:rPr>
              <a:t>noaa.gov</a:t>
            </a:r>
            <a:r>
              <a:rPr lang="en-US" sz="2000" dirty="0" smtClean="0"/>
              <a:t>, </a:t>
            </a:r>
            <a:r>
              <a:rPr lang="en-US" sz="2000" u="sng" dirty="0">
                <a:hlinkClick r:id="rId3"/>
              </a:rPr>
              <a:t>http://www.esrl.noaa.gov/csd/staff/gregory.j.frost/</a:t>
            </a:r>
            <a:r>
              <a:rPr lang="en-US" sz="2000" dirty="0"/>
              <a:t> </a:t>
            </a:r>
          </a:p>
        </p:txBody>
      </p:sp>
      <p:pic>
        <p:nvPicPr>
          <p:cNvPr id="7" name="Picture 6" descr="NOAA_v8 [Converted].eps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82" y="581743"/>
            <a:ext cx="1559504" cy="12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6929" y="1"/>
            <a:ext cx="8731885" cy="63015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Need </a:t>
            </a:r>
            <a:r>
              <a:rPr lang="en-US" sz="2800" dirty="0"/>
              <a:t>for Top-Down Methods for Quantifying </a:t>
            </a:r>
            <a:r>
              <a:rPr lang="en-US" sz="2800" dirty="0" smtClean="0"/>
              <a:t>Emissions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1670" y="611349"/>
            <a:ext cx="8957782" cy="4780642"/>
            <a:chOff x="101670" y="513645"/>
            <a:chExt cx="8957782" cy="4780642"/>
          </a:xfrm>
        </p:grpSpPr>
        <p:sp>
          <p:nvSpPr>
            <p:cNvPr id="12" name="TextBox 76"/>
            <p:cNvSpPr txBox="1">
              <a:spLocks noChangeArrowheads="1"/>
            </p:cNvSpPr>
            <p:nvPr/>
          </p:nvSpPr>
          <p:spPr bwMode="auto">
            <a:xfrm>
              <a:off x="101670" y="513645"/>
              <a:ext cx="8909027" cy="70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Actions </a:t>
              </a:r>
              <a:r>
                <a:rPr lang="en-US" sz="2000" dirty="0">
                  <a:solidFill>
                    <a:srgbClr val="0000FF"/>
                  </a:solidFill>
                  <a:latin typeface="Calibri"/>
                  <a:cs typeface="Calibri"/>
                </a:rPr>
                <a:t>about the atmosphere focus on 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emissions. </a:t>
              </a:r>
              <a:r>
                <a:rPr lang="en-US" sz="2000" dirty="0">
                  <a:solidFill>
                    <a:srgbClr val="0000FF"/>
                  </a:solidFill>
                  <a:latin typeface="Calibri"/>
                  <a:cs typeface="Calibri"/>
                </a:rPr>
                <a:t>E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mission inventories are critical for understanding emissions in the past, present and future.</a:t>
              </a:r>
              <a:endParaRPr lang="en-US" sz="20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1670" y="1221517"/>
              <a:ext cx="62341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I</a:t>
              </a:r>
              <a:r>
                <a:rPr lang="en-US" sz="2000" dirty="0" smtClean="0">
                  <a:solidFill>
                    <a:srgbClr val="0000FF"/>
                  </a:solidFill>
                </a:rPr>
                <a:t>nventories are inherently complex and therefore uncertain, and these uncertainties are difficult to quantify.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328033" y="1159962"/>
              <a:ext cx="269036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 smtClean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X±</a:t>
              </a:r>
              <a:r>
                <a:rPr lang="en-US" sz="4400" b="1" dirty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  <a:r>
                <a:rPr lang="en-US" sz="4400" b="1" dirty="0" smtClean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ton/</a:t>
              </a:r>
              <a:r>
                <a:rPr lang="en-US" sz="4400" b="1" dirty="0" err="1" smtClean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yr</a:t>
              </a:r>
              <a:endParaRPr lang="en-US" sz="4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9" name="TextBox 76"/>
            <p:cNvSpPr txBox="1">
              <a:spLocks noChangeArrowheads="1"/>
            </p:cNvSpPr>
            <p:nvPr/>
          </p:nvSpPr>
          <p:spPr bwMode="auto">
            <a:xfrm>
              <a:off x="101670" y="3659325"/>
              <a:ext cx="3491079" cy="1631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rgbClr val="0000FF"/>
                  </a:solidFill>
                  <a:latin typeface="Calibri"/>
                  <a:cs typeface="Calibri"/>
                </a:rPr>
                <a:t>Top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-down methods based on observations can provide objective tests of inventories and help improve the </a:t>
              </a:r>
              <a:r>
                <a:rPr lang="en-US" sz="2000" dirty="0">
                  <a:solidFill>
                    <a:srgbClr val="0000FF"/>
                  </a:solidFill>
                  <a:latin typeface="Calibri"/>
                  <a:cs typeface="Calibri"/>
                </a:rPr>
                <a:t>scientific basis of 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emissions.</a:t>
              </a:r>
              <a:endParaRPr lang="en-US" sz="20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3668008" y="3895820"/>
              <a:ext cx="5342690" cy="1398467"/>
              <a:chOff x="878911" y="4501653"/>
              <a:chExt cx="7899440" cy="2067707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4876181" y="5694641"/>
                <a:ext cx="241027" cy="389069"/>
              </a:xfrm>
              <a:prstGeom prst="rect">
                <a:avLst/>
              </a:prstGeom>
              <a:solidFill>
                <a:srgbClr val="3366FF">
                  <a:alpha val="8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78911" y="5516405"/>
                <a:ext cx="1936251" cy="876594"/>
              </a:xfrm>
              <a:prstGeom prst="rect">
                <a:avLst/>
              </a:prstGeom>
              <a:solidFill>
                <a:srgbClr val="3366FF">
                  <a:alpha val="80000"/>
                </a:srgbClr>
              </a:solidFill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Bottom-Up Inventories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78911" y="4501653"/>
                <a:ext cx="1944326" cy="729011"/>
              </a:xfrm>
              <a:prstGeom prst="rect">
                <a:avLst/>
              </a:prstGeom>
              <a:solidFill>
                <a:srgbClr val="3366FF">
                  <a:alpha val="8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Top-Down Approaches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ight Arrow 44"/>
              <p:cNvSpPr/>
              <p:nvPr/>
            </p:nvSpPr>
            <p:spPr>
              <a:xfrm rot="1199504">
                <a:off x="2863419" y="4761501"/>
                <a:ext cx="1128853" cy="487745"/>
              </a:xfrm>
              <a:prstGeom prst="rightArrow">
                <a:avLst/>
              </a:prstGeom>
              <a:solidFill>
                <a:srgbClr val="3366FF">
                  <a:alpha val="8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6" name="Right Arrow 45"/>
              <p:cNvSpPr/>
              <p:nvPr/>
            </p:nvSpPr>
            <p:spPr>
              <a:xfrm rot="20681664">
                <a:off x="2863419" y="5498233"/>
                <a:ext cx="1128853" cy="487745"/>
              </a:xfrm>
              <a:prstGeom prst="rightArrow">
                <a:avLst/>
              </a:prstGeom>
              <a:solidFill>
                <a:srgbClr val="3366FF">
                  <a:alpha val="8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006265" y="4965629"/>
                <a:ext cx="1900478" cy="729012"/>
              </a:xfrm>
              <a:prstGeom prst="rect">
                <a:avLst/>
              </a:prstGeom>
              <a:solidFill>
                <a:srgbClr val="3366FF">
                  <a:alpha val="80000"/>
                </a:srgbClr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Reconciliation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813224" y="4776450"/>
                <a:ext cx="1965127" cy="1172400"/>
              </a:xfrm>
              <a:prstGeom prst="rect">
                <a:avLst/>
              </a:prstGeom>
              <a:solidFill>
                <a:srgbClr val="3366FF">
                  <a:alpha val="80000"/>
                </a:srgbClr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Synthesis to Benefit Stakeholders</a:t>
                </a:r>
              </a:p>
            </p:txBody>
          </p:sp>
          <p:sp>
            <p:nvSpPr>
              <p:cNvPr id="49" name="Right Arrow 48"/>
              <p:cNvSpPr/>
              <p:nvPr/>
            </p:nvSpPr>
            <p:spPr>
              <a:xfrm>
                <a:off x="5906743" y="5114019"/>
                <a:ext cx="906482" cy="487745"/>
              </a:xfrm>
              <a:prstGeom prst="rightArrow">
                <a:avLst/>
              </a:prstGeom>
              <a:solidFill>
                <a:srgbClr val="3366FF">
                  <a:alpha val="8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0" name="Left Arrow 49"/>
              <p:cNvSpPr/>
              <p:nvPr/>
            </p:nvSpPr>
            <p:spPr>
              <a:xfrm>
                <a:off x="2851047" y="5913659"/>
                <a:ext cx="5053627" cy="655701"/>
              </a:xfrm>
              <a:prstGeom prst="leftArrow">
                <a:avLst>
                  <a:gd name="adj1" fmla="val 50000"/>
                  <a:gd name="adj2" fmla="val 70787"/>
                </a:avLst>
              </a:prstGeom>
              <a:solidFill>
                <a:srgbClr val="3366FF">
                  <a:alpha val="8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Improvement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58082" y="5913659"/>
                <a:ext cx="246510" cy="170053"/>
              </a:xfrm>
              <a:prstGeom prst="rect">
                <a:avLst/>
              </a:prstGeom>
              <a:solidFill>
                <a:srgbClr val="3366FF">
                  <a:alpha val="8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pic>
          <p:nvPicPr>
            <p:cNvPr id="30" name="Picture 29" descr="UWV_VW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9827" y="2127376"/>
              <a:ext cx="1669625" cy="1509852"/>
            </a:xfrm>
            <a:prstGeom prst="rect">
              <a:avLst/>
            </a:prstGeom>
          </p:spPr>
        </p:pic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3848413" y="2069121"/>
              <a:ext cx="3534455" cy="1412975"/>
              <a:chOff x="416010" y="922005"/>
              <a:chExt cx="8457354" cy="3156324"/>
            </a:xfrm>
          </p:grpSpPr>
          <p:pic>
            <p:nvPicPr>
              <p:cNvPr id="35" name="Picture 34" descr="Steffen_10.1177_2053019614564785_GreatAcceleration_Page_04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6010" y="1018329"/>
                <a:ext cx="4212027" cy="3060000"/>
              </a:xfrm>
              <a:prstGeom prst="rect">
                <a:avLst/>
              </a:prstGeom>
            </p:spPr>
          </p:pic>
          <p:pic>
            <p:nvPicPr>
              <p:cNvPr id="36" name="Picture 35" descr="Steffen_10.1177_2053019614564785_GreatAcceleration_Page_07.jp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28038" y="922005"/>
                <a:ext cx="4245326" cy="3060004"/>
              </a:xfrm>
              <a:prstGeom prst="rect">
                <a:avLst/>
              </a:prstGeom>
            </p:spPr>
          </p:pic>
        </p:grpSp>
        <p:sp>
          <p:nvSpPr>
            <p:cNvPr id="37" name="TextBox 76"/>
            <p:cNvSpPr txBox="1">
              <a:spLocks noChangeArrowheads="1"/>
            </p:cNvSpPr>
            <p:nvPr/>
          </p:nvSpPr>
          <p:spPr bwMode="auto">
            <a:xfrm>
              <a:off x="101670" y="1987091"/>
              <a:ext cx="3746743" cy="1631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Rapid societal development 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  <a:sym typeface="Wingdings"/>
                </a:rPr>
                <a:t>results in 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new </a:t>
              </a:r>
              <a:r>
                <a:rPr lang="en-US" sz="2000" dirty="0">
                  <a:solidFill>
                    <a:srgbClr val="0000FF"/>
                  </a:solidFill>
                  <a:latin typeface="Calibri"/>
                  <a:cs typeface="Calibri"/>
                </a:rPr>
                <a:t>challenges 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to emissions understanding</a:t>
              </a:r>
              <a:r>
                <a:rPr lang="en-US" sz="2000" dirty="0">
                  <a:solidFill>
                    <a:srgbClr val="0000FF"/>
                  </a:solidFill>
                  <a:latin typeface="Calibri"/>
                  <a:cs typeface="Calibri"/>
                </a:rPr>
                <a:t>. 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Similarly, efforts to </a:t>
              </a:r>
              <a:r>
                <a:rPr lang="en-US" sz="2000" dirty="0">
                  <a:solidFill>
                    <a:srgbClr val="0000FF"/>
                  </a:solidFill>
                  <a:latin typeface="Calibri"/>
                  <a:cs typeface="Calibri"/>
                </a:rPr>
                <a:t>circumvent 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controls </a:t>
              </a:r>
              <a:r>
                <a:rPr lang="en-US" sz="2000" dirty="0">
                  <a:solidFill>
                    <a:srgbClr val="0000FF"/>
                  </a:solidFill>
                  <a:latin typeface="Calibri"/>
                  <a:cs typeface="Calibri"/>
                </a:rPr>
                <a:t>may be difficult to 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detect.</a:t>
              </a:r>
              <a:endParaRPr lang="en-US" sz="20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972531" y="3373841"/>
              <a:ext cx="32862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W. Steffen et al., The </a:t>
              </a:r>
              <a:r>
                <a:rPr lang="en-US" sz="1200" dirty="0" err="1"/>
                <a:t>Anthropocene</a:t>
              </a:r>
              <a:r>
                <a:rPr lang="en-US" sz="1200" dirty="0"/>
                <a:t> Review, 2015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565886" y="5542802"/>
            <a:ext cx="7757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/>
              <a:t>We cannot manage what we can’t measure – John Burrows</a:t>
            </a:r>
          </a:p>
        </p:txBody>
      </p:sp>
    </p:spTree>
    <p:extLst>
      <p:ext uri="{BB962C8B-B14F-4D97-AF65-F5344CB8AC3E}">
        <p14:creationId xmlns:p14="http://schemas.microsoft.com/office/powerpoint/2010/main" val="410015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11158" y="103711"/>
            <a:ext cx="8169498" cy="3003492"/>
            <a:chOff x="254000" y="1459416"/>
            <a:chExt cx="8636000" cy="3175000"/>
          </a:xfrm>
        </p:grpSpPr>
        <p:pic>
          <p:nvPicPr>
            <p:cNvPr id="7" name="Picture 6" descr="TEMPO_imag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0" y="1459416"/>
              <a:ext cx="8636000" cy="3175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409" y="1569049"/>
              <a:ext cx="1257874" cy="1199818"/>
            </a:xfrm>
            <a:prstGeom prst="rect">
              <a:avLst/>
            </a:prstGeom>
          </p:spPr>
        </p:pic>
      </p:grpSp>
      <p:pic>
        <p:nvPicPr>
          <p:cNvPr id="11" name="Picture 21" descr="p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2911" y="3723348"/>
            <a:ext cx="1777842" cy="118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103174" y="4911287"/>
            <a:ext cx="1806095" cy="1186107"/>
            <a:chOff x="4375852" y="1852387"/>
            <a:chExt cx="1066997" cy="536821"/>
          </a:xfrm>
        </p:grpSpPr>
        <p:pic>
          <p:nvPicPr>
            <p:cNvPr id="17" name="Picture 5" descr="pt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767" y="1852387"/>
              <a:ext cx="537082" cy="53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 descr="pt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852" y="1852387"/>
              <a:ext cx="537082" cy="53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China_all_in_one_computer_pc_tv200912231600534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400" y="4911287"/>
            <a:ext cx="1233049" cy="1186107"/>
          </a:xfrm>
          <a:prstGeom prst="rect">
            <a:avLst/>
          </a:prstGeom>
        </p:spPr>
      </p:pic>
      <p:pic>
        <p:nvPicPr>
          <p:cNvPr id="14" name="Picture 13" descr="Mobile_Lab_utahcompressor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811" y="3723348"/>
            <a:ext cx="1562835" cy="11861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7F7F7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ronbrown-750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041" y="4911287"/>
            <a:ext cx="1604133" cy="1186107"/>
          </a:xfrm>
          <a:prstGeom prst="rect">
            <a:avLst/>
          </a:prstGeom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 rotWithShape="1">
          <a:blip r:embed="rId10" cstate="print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041" y="3723348"/>
            <a:ext cx="1378842" cy="118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399" y="3238500"/>
            <a:ext cx="48121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TEMPO will provide observational constraints on emissions, atmospheric transport and chemical </a:t>
            </a:r>
            <a:r>
              <a:rPr lang="en-US" sz="2400" dirty="0" smtClean="0"/>
              <a:t>processes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TEMPO </a:t>
            </a:r>
            <a:r>
              <a:rPr lang="en-US" sz="2400" dirty="0"/>
              <a:t>will </a:t>
            </a:r>
            <a:r>
              <a:rPr lang="en-US" sz="2400" dirty="0" smtClean="0"/>
              <a:t>be part of </a:t>
            </a:r>
            <a:r>
              <a:rPr lang="en-US" sz="2400" dirty="0"/>
              <a:t>an integrated observing strategy employing complementary </a:t>
            </a:r>
            <a:r>
              <a:rPr lang="en-US" sz="2400" dirty="0" smtClean="0"/>
              <a:t>approaches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620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1244" y="33866"/>
            <a:ext cx="9067800" cy="63635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3692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3692"/>
                </a:solidFill>
                <a:latin typeface="Calibri" pitchFamily="39" charset="0"/>
                <a:ea typeface="ＭＳ Ｐゴシック" pitchFamily="39" charset="-128"/>
                <a:cs typeface="ＭＳ Ｐゴシック" pitchFamily="39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3692"/>
                </a:solidFill>
                <a:latin typeface="Calibri" pitchFamily="39" charset="0"/>
                <a:ea typeface="ＭＳ Ｐゴシック" pitchFamily="39" charset="-128"/>
                <a:cs typeface="ＭＳ Ｐゴシック" pitchFamily="39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3692"/>
                </a:solidFill>
                <a:latin typeface="Calibri" pitchFamily="39" charset="0"/>
                <a:ea typeface="ＭＳ Ｐゴシック" pitchFamily="39" charset="-128"/>
                <a:cs typeface="ＭＳ Ｐゴシック" pitchFamily="39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3692"/>
                </a:solidFill>
                <a:latin typeface="Calibri" pitchFamily="39" charset="0"/>
                <a:ea typeface="ＭＳ Ｐゴシック" pitchFamily="39" charset="-128"/>
                <a:cs typeface="ＭＳ Ｐゴシック" pitchFamily="39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279F"/>
                </a:solidFill>
                <a:latin typeface="Arial Black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279F"/>
                </a:solidFill>
                <a:latin typeface="Arial Black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279F"/>
                </a:solidFill>
                <a:latin typeface="Arial Black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279F"/>
                </a:solidFill>
                <a:latin typeface="Arial Black" charset="0"/>
              </a:defRPr>
            </a:lvl9pPr>
          </a:lstStyle>
          <a:p>
            <a:pPr algn="ctr"/>
            <a:r>
              <a:rPr lang="en-US" sz="3200" b="0" dirty="0" smtClean="0">
                <a:solidFill>
                  <a:schemeClr val="tx1"/>
                </a:solidFill>
              </a:rPr>
              <a:t>TEMPO NO</a:t>
            </a:r>
            <a:r>
              <a:rPr lang="en-US" sz="3200" b="0" baseline="-25000" dirty="0" smtClean="0">
                <a:solidFill>
                  <a:schemeClr val="tx1"/>
                </a:solidFill>
              </a:rPr>
              <a:t>2</a:t>
            </a:r>
            <a:r>
              <a:rPr lang="en-US" sz="3200" b="0" dirty="0" smtClean="0">
                <a:solidFill>
                  <a:schemeClr val="tx1"/>
                </a:solidFill>
              </a:rPr>
              <a:t> will help </a:t>
            </a:r>
            <a:r>
              <a:rPr lang="en-US" sz="3200" b="0" dirty="0" smtClean="0">
                <a:solidFill>
                  <a:schemeClr val="tx1"/>
                </a:solidFill>
                <a:sym typeface="Wingdings"/>
              </a:rPr>
              <a:t>constrain </a:t>
            </a:r>
            <a:r>
              <a:rPr lang="en-US" sz="3200" b="0" dirty="0" err="1" smtClean="0">
                <a:solidFill>
                  <a:schemeClr val="tx1"/>
                </a:solidFill>
                <a:sym typeface="Wingdings"/>
              </a:rPr>
              <a:t>NO</a:t>
            </a:r>
            <a:r>
              <a:rPr lang="en-US" sz="3200" b="0" baseline="-25000" dirty="0" err="1" smtClean="0">
                <a:solidFill>
                  <a:schemeClr val="tx1"/>
                </a:solidFill>
                <a:sym typeface="Wingdings"/>
              </a:rPr>
              <a:t>x</a:t>
            </a:r>
            <a:r>
              <a:rPr lang="en-US" sz="3200" b="0" dirty="0" smtClean="0">
                <a:solidFill>
                  <a:schemeClr val="tx1"/>
                </a:solidFill>
                <a:sym typeface="Wingdings"/>
              </a:rPr>
              <a:t> emissions trends</a:t>
            </a:r>
            <a:endParaRPr lang="en-US" sz="3200" b="0" baseline="-25000" dirty="0">
              <a:solidFill>
                <a:schemeClr val="tx1"/>
              </a:solidFill>
              <a:ea typeface="ＭＳ Ｐゴシック" charset="0"/>
              <a:cs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00722" y="3919096"/>
            <a:ext cx="8568118" cy="2821394"/>
            <a:chOff x="400722" y="3983991"/>
            <a:chExt cx="8568118" cy="2821394"/>
          </a:xfrm>
        </p:grpSpPr>
        <p:pic>
          <p:nvPicPr>
            <p:cNvPr id="10" name="Picture 9" descr="Russell_acp-12-12197-2012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620" t="7906" r="7206" b="77531"/>
            <a:stretch/>
          </p:blipFill>
          <p:spPr>
            <a:xfrm>
              <a:off x="400722" y="3983991"/>
              <a:ext cx="4826471" cy="2429219"/>
            </a:xfrm>
            <a:prstGeom prst="rect">
              <a:avLst/>
            </a:prstGeom>
          </p:spPr>
        </p:pic>
        <p:pic>
          <p:nvPicPr>
            <p:cNvPr id="29" name="Picture 28" descr="Russell_acp-12-12197-2012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766" t="22469" r="8483" b="62639"/>
            <a:stretch/>
          </p:blipFill>
          <p:spPr>
            <a:xfrm>
              <a:off x="4322556" y="4004257"/>
              <a:ext cx="4646284" cy="2484025"/>
            </a:xfrm>
            <a:prstGeom prst="rect">
              <a:avLst/>
            </a:prstGeom>
          </p:spPr>
        </p:pic>
        <p:sp>
          <p:nvSpPr>
            <p:cNvPr id="32" name="TextBox 15"/>
            <p:cNvSpPr txBox="1">
              <a:spLocks noChangeArrowheads="1"/>
            </p:cNvSpPr>
            <p:nvPr/>
          </p:nvSpPr>
          <p:spPr bwMode="auto">
            <a:xfrm>
              <a:off x="3257688" y="6528386"/>
              <a:ext cx="3174822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A. R. Russell et </a:t>
              </a:r>
              <a:r>
                <a:rPr lang="en-US" sz="1200" dirty="0">
                  <a:solidFill>
                    <a:prstClr val="black"/>
                  </a:solidFill>
                  <a:latin typeface="Calibri"/>
                  <a:cs typeface="Calibri"/>
                </a:rPr>
                <a:t>al., 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Atmos. Chem. Phys., 2012</a:t>
              </a:r>
              <a:endParaRPr lang="en-US" sz="12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39153" y="4269866"/>
              <a:ext cx="18672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BEHR OMI NO</a:t>
              </a:r>
              <a:r>
                <a:rPr lang="en-US" baseline="-25000" dirty="0" smtClean="0"/>
                <a:t>2</a:t>
              </a:r>
            </a:p>
            <a:p>
              <a:r>
                <a:rPr lang="en-US" dirty="0" smtClean="0"/>
                <a:t>Summer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7688" y="4223700"/>
              <a:ext cx="748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2005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91081" y="4223407"/>
              <a:ext cx="727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2011</a:t>
              </a:r>
              <a:endParaRPr lang="en-US" b="1" dirty="0"/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71375" y="687910"/>
            <a:ext cx="8614435" cy="3231186"/>
            <a:chOff x="31244" y="625516"/>
            <a:chExt cx="9181137" cy="3443750"/>
          </a:xfrm>
        </p:grpSpPr>
        <p:grpSp>
          <p:nvGrpSpPr>
            <p:cNvPr id="37" name="Group 36"/>
            <p:cNvGrpSpPr/>
            <p:nvPr/>
          </p:nvGrpSpPr>
          <p:grpSpPr>
            <a:xfrm>
              <a:off x="31244" y="647992"/>
              <a:ext cx="5314461" cy="3225823"/>
              <a:chOff x="1" y="626432"/>
              <a:chExt cx="5314461" cy="3225823"/>
            </a:xfrm>
          </p:grpSpPr>
          <p:pic>
            <p:nvPicPr>
              <p:cNvPr id="5" name="Picture 5" descr="rename_gomesciaemiss9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626432"/>
                <a:ext cx="5314461" cy="3225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Group 22"/>
              <p:cNvGrpSpPr>
                <a:grpSpLocks noChangeAspect="1"/>
              </p:cNvGrpSpPr>
              <p:nvPr/>
            </p:nvGrpSpPr>
            <p:grpSpPr>
              <a:xfrm>
                <a:off x="538973" y="2308629"/>
                <a:ext cx="3499834" cy="951269"/>
                <a:chOff x="608823" y="1708834"/>
                <a:chExt cx="3499834" cy="951269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940899" y="1708834"/>
                  <a:ext cx="3167758" cy="95126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00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Ohio River Valley: Satellite (GOME/SCIA)</a:t>
                  </a:r>
                </a:p>
                <a:p>
                  <a:r>
                    <a:rPr lang="en-US" sz="1300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Ohio River Valley: Inventory</a:t>
                  </a:r>
                </a:p>
                <a:p>
                  <a:r>
                    <a:rPr lang="en-US" sz="1300" dirty="0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Northeast US: Satellite (GOME/SCIA)</a:t>
                  </a:r>
                </a:p>
                <a:p>
                  <a:r>
                    <a:rPr lang="en-US" sz="1300" dirty="0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Northeast US: Inventory</a:t>
                  </a:r>
                  <a:endParaRPr lang="en-US" sz="1300" dirty="0">
                    <a:solidFill>
                      <a:srgbClr val="0000FF"/>
                    </a:solidFill>
                    <a:latin typeface="Calibri"/>
                    <a:cs typeface="Calibri"/>
                  </a:endParaRPr>
                </a:p>
              </p:txBody>
            </p:sp>
            <p:pic>
              <p:nvPicPr>
                <p:cNvPr id="36" name="Picture 5" descr="rename_gomesciaemiss99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08823" y="1777126"/>
                  <a:ext cx="417902" cy="858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3" name="Group 6"/>
            <p:cNvGrpSpPr>
              <a:grpSpLocks noChangeAspect="1"/>
            </p:cNvGrpSpPr>
            <p:nvPr/>
          </p:nvGrpSpPr>
          <p:grpSpPr bwMode="auto">
            <a:xfrm>
              <a:off x="5161569" y="625516"/>
              <a:ext cx="4050812" cy="3443750"/>
              <a:chOff x="179" y="528"/>
              <a:chExt cx="3864" cy="3286"/>
            </a:xfrm>
          </p:grpSpPr>
          <p:pic>
            <p:nvPicPr>
              <p:cNvPr id="14" name="Picture 7" descr="ext_grl_scia_sum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" y="528"/>
                <a:ext cx="3864" cy="3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8"/>
              <p:cNvSpPr>
                <a:spLocks noChangeAspect="1" noChangeArrowheads="1"/>
              </p:cNvSpPr>
              <p:nvPr/>
            </p:nvSpPr>
            <p:spPr bwMode="auto">
              <a:xfrm>
                <a:off x="1728" y="1680"/>
                <a:ext cx="864" cy="57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6" name="Rectangle 9"/>
              <p:cNvSpPr>
                <a:spLocks noChangeAspect="1" noChangeArrowheads="1"/>
              </p:cNvSpPr>
              <p:nvPr/>
            </p:nvSpPr>
            <p:spPr bwMode="auto">
              <a:xfrm rot="-480000">
                <a:off x="2784" y="1477"/>
                <a:ext cx="575" cy="39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 bwMode="auto">
            <a:xfrm>
              <a:off x="654239" y="2596104"/>
              <a:ext cx="407837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618888" y="3260825"/>
              <a:ext cx="407837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cxnSpLocks noChangeAspect="1"/>
            </p:cNvCxnSpPr>
            <p:nvPr/>
          </p:nvCxnSpPr>
          <p:spPr bwMode="auto">
            <a:xfrm flipV="1">
              <a:off x="685498" y="2554862"/>
              <a:ext cx="0" cy="755999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7268308" y="2989983"/>
              <a:ext cx="1607952" cy="62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Calibri"/>
                  <a:cs typeface="Calibri"/>
                </a:rPr>
                <a:t>SCIAMACHY</a:t>
              </a:r>
            </a:p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Calibri"/>
                  <a:cs typeface="Calibri"/>
                </a:rPr>
                <a:t>Summer 2004</a:t>
              </a:r>
              <a:endParaRPr lang="en-US" sz="16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>
              <a:off x="5102954" y="2347391"/>
              <a:ext cx="1682504" cy="532263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5109310" y="1622068"/>
              <a:ext cx="2757620" cy="107086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1" name="Picture 4" descr="Ghent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462" y="2193528"/>
              <a:ext cx="716459" cy="1064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NYC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8580" y="1220121"/>
              <a:ext cx="961237" cy="720000"/>
            </a:xfrm>
            <a:prstGeom prst="rect">
              <a:avLst/>
            </a:prstGeom>
          </p:spPr>
        </p:pic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2228317" y="3726204"/>
              <a:ext cx="3383678" cy="295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  <a:cs typeface="Calibri"/>
                </a:rPr>
                <a:t>S.-W. Kim et al., </a:t>
              </a:r>
              <a:r>
                <a:rPr lang="en-US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Geophys</a:t>
              </a:r>
              <a:r>
                <a:rPr lang="en-US" sz="1200" dirty="0">
                  <a:solidFill>
                    <a:prstClr val="black"/>
                  </a:solidFill>
                  <a:latin typeface="Calibri"/>
                  <a:cs typeface="Calibri"/>
                </a:rPr>
                <a:t>. Res. </a:t>
              </a:r>
              <a:r>
                <a:rPr lang="en-US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Lett</a:t>
              </a:r>
              <a:r>
                <a:rPr lang="en-US" sz="1200" dirty="0">
                  <a:solidFill>
                    <a:prstClr val="black"/>
                  </a:solidFill>
                  <a:latin typeface="Calibri"/>
                  <a:cs typeface="Calibri"/>
                </a:rPr>
                <a:t>., 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2006</a:t>
              </a:r>
              <a:endParaRPr lang="en-US" sz="12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3975568" y="708999"/>
            <a:ext cx="1109465" cy="728613"/>
            <a:chOff x="4375852" y="1852387"/>
            <a:chExt cx="1066997" cy="536821"/>
          </a:xfrm>
        </p:grpSpPr>
        <p:pic>
          <p:nvPicPr>
            <p:cNvPr id="31" name="Picture 5" descr="pt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767" y="1852387"/>
              <a:ext cx="537082" cy="53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" descr="pt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852" y="1852387"/>
              <a:ext cx="537082" cy="53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57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93" y="165513"/>
            <a:ext cx="4746078" cy="1704404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TEMPO offers improved emissions constraints compared to LEO platforms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556682" y="3687901"/>
            <a:ext cx="4587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TEMPO’s hourly sampling and high spatial resolution will enable it to…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valuate </a:t>
            </a:r>
            <a:r>
              <a:rPr lang="en-US" sz="2000" dirty="0"/>
              <a:t>temporal variations, spatial mapping, </a:t>
            </a:r>
            <a:r>
              <a:rPr lang="en-US" sz="2000" dirty="0" smtClean="0"/>
              <a:t>and sector</a:t>
            </a:r>
            <a:r>
              <a:rPr lang="en-US" sz="2000" dirty="0"/>
              <a:t>-specific </a:t>
            </a:r>
            <a:r>
              <a:rPr lang="en-US" sz="2000" dirty="0" smtClean="0"/>
              <a:t>emissions in unprecedented ways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Resolve daytime cycles in emissions and chemistry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Improve detection </a:t>
            </a:r>
            <a:r>
              <a:rPr lang="en-US" sz="2000" dirty="0"/>
              <a:t>of </a:t>
            </a:r>
            <a:r>
              <a:rPr lang="en-US" sz="2000" dirty="0" smtClean="0"/>
              <a:t>lower frequency variations </a:t>
            </a:r>
            <a:r>
              <a:rPr lang="en-US" sz="2000" dirty="0"/>
              <a:t>in emissions and </a:t>
            </a:r>
            <a:r>
              <a:rPr lang="en-US" sz="2000" dirty="0" smtClean="0"/>
              <a:t>processes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48773" y="288052"/>
            <a:ext cx="4222450" cy="3166837"/>
            <a:chOff x="2668278" y="122539"/>
            <a:chExt cx="4222450" cy="3166837"/>
          </a:xfrm>
        </p:grpSpPr>
        <p:pic>
          <p:nvPicPr>
            <p:cNvPr id="12" name="Picture 11" descr="Al-Saadi_slide7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8278" y="122539"/>
              <a:ext cx="4222450" cy="316683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735030" y="2868615"/>
              <a:ext cx="3155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bg1"/>
                  </a:solidFill>
                </a:rPr>
                <a:t>Kelly Chance and Jay Al-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Saadi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9398" y="2195229"/>
            <a:ext cx="4367284" cy="3811485"/>
            <a:chOff x="3327096" y="3281342"/>
            <a:chExt cx="4367284" cy="38114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096" y="3281342"/>
              <a:ext cx="4367284" cy="34986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61865" y="6785050"/>
              <a:ext cx="25707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Fishman et al., BAMS, 2008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4683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4686300" y="3962401"/>
            <a:ext cx="4449780" cy="2501312"/>
            <a:chOff x="4686300" y="3962401"/>
            <a:chExt cx="4449780" cy="2501312"/>
          </a:xfrm>
        </p:grpSpPr>
        <p:pic>
          <p:nvPicPr>
            <p:cNvPr id="78" name="Picture 77" descr="geocape_gfsjb_no2_17ps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91" t="15802" r="12519" b="30556"/>
            <a:stretch/>
          </p:blipFill>
          <p:spPr>
            <a:xfrm>
              <a:off x="4686300" y="3962401"/>
              <a:ext cx="4078676" cy="2501312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5646946" y="4940303"/>
              <a:ext cx="535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LAX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307669" y="4457704"/>
              <a:ext cx="1083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Pasadena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717368" y="4745571"/>
              <a:ext cx="953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Fontana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481233" y="5778503"/>
              <a:ext cx="716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Irvine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268486" y="5093735"/>
              <a:ext cx="901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Ontario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094133" y="5359403"/>
              <a:ext cx="1041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Riverside</a:t>
              </a:r>
              <a:endParaRPr lang="en-US" dirty="0"/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6754244" y="4737103"/>
              <a:ext cx="1365332" cy="406400"/>
              <a:chOff x="2673268" y="1917700"/>
              <a:chExt cx="1365332" cy="406400"/>
            </a:xfrm>
          </p:grpSpPr>
          <p:sp>
            <p:nvSpPr>
              <p:cNvPr id="86" name="Isosceles Triangle 85"/>
              <p:cNvSpPr/>
              <p:nvPr/>
            </p:nvSpPr>
            <p:spPr>
              <a:xfrm>
                <a:off x="2673268" y="1917700"/>
                <a:ext cx="158832" cy="1270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Isosceles Triangle 86"/>
              <p:cNvSpPr/>
              <p:nvPr/>
            </p:nvSpPr>
            <p:spPr>
              <a:xfrm>
                <a:off x="3879768" y="2197100"/>
                <a:ext cx="158832" cy="1270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7" y="0"/>
            <a:ext cx="9099913" cy="81183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TEMPO can spatially resolve urban emissions &amp; chemistry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4965068" y="5719203"/>
            <a:ext cx="8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17 PST</a:t>
            </a:r>
            <a:endParaRPr lang="en-US" b="1" dirty="0"/>
          </a:p>
        </p:txBody>
      </p:sp>
      <p:pic>
        <p:nvPicPr>
          <p:cNvPr id="26" name="Picture 25" descr="geocape_gfsjb_no2_08ps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185" y="6481208"/>
            <a:ext cx="3588606" cy="28852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73612" y="6398118"/>
            <a:ext cx="1590789" cy="3165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(10</a:t>
            </a:r>
            <a:r>
              <a:rPr lang="en-US" baseline="30000" dirty="0" smtClean="0"/>
              <a:t>15</a:t>
            </a:r>
            <a:r>
              <a:rPr lang="en-US" dirty="0" smtClean="0"/>
              <a:t> </a:t>
            </a:r>
            <a:r>
              <a:rPr lang="en-US" dirty="0" err="1" smtClean="0"/>
              <a:t>molec</a:t>
            </a:r>
            <a:r>
              <a:rPr lang="en-US" dirty="0" smtClean="0"/>
              <a:t>. cm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95990" y="6481208"/>
            <a:ext cx="1698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Si-Wan Kim et al.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5996420" y="3232037"/>
            <a:ext cx="2635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+mj-lt"/>
                <a:cs typeface="Calibri"/>
              </a:rPr>
              <a:t>Kim et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alibri"/>
              </a:rPr>
              <a:t>al.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alibri"/>
              </a:rPr>
              <a:t>, JGR, 2016</a:t>
            </a:r>
            <a:endParaRPr lang="en-US" sz="1600" dirty="0">
              <a:solidFill>
                <a:srgbClr val="000000"/>
              </a:solidFill>
              <a:latin typeface="+mj-lt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09145" y="1001421"/>
            <a:ext cx="4320000" cy="2242164"/>
            <a:chOff x="306833" y="1633741"/>
            <a:chExt cx="4320000" cy="224216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5" b="6371"/>
            <a:stretch/>
          </p:blipFill>
          <p:spPr bwMode="auto">
            <a:xfrm>
              <a:off x="306833" y="1654262"/>
              <a:ext cx="4320000" cy="22216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TextBox 74"/>
            <p:cNvSpPr txBox="1"/>
            <p:nvPr/>
          </p:nvSpPr>
          <p:spPr>
            <a:xfrm>
              <a:off x="3245688" y="1633741"/>
              <a:ext cx="833324" cy="52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Model</a:t>
              </a:r>
            </a:p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 descr="China_all_in_one_computer_pc_tv200912231600534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915" y="3088341"/>
              <a:ext cx="689047" cy="66281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09552" y="1001421"/>
            <a:ext cx="4320000" cy="2209256"/>
            <a:chOff x="306834" y="-380588"/>
            <a:chExt cx="4320000" cy="220925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81" b="6669"/>
            <a:stretch/>
          </p:blipFill>
          <p:spPr bwMode="auto">
            <a:xfrm>
              <a:off x="306834" y="-380588"/>
              <a:ext cx="4320000" cy="2209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3234532" y="-359496"/>
              <a:ext cx="906941" cy="52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Aircraft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2" name="Picture 21" descr="p3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721" y="1178140"/>
              <a:ext cx="841818" cy="561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" name="Picture 87" descr="geocape_gfsjb_no2_08ps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37" t="14752" r="11924" b="30739"/>
          <a:stretch/>
        </p:blipFill>
        <p:spPr>
          <a:xfrm>
            <a:off x="44087" y="3910357"/>
            <a:ext cx="4552318" cy="25417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713" y="5682555"/>
            <a:ext cx="8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08 PST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2095834" y="703867"/>
            <a:ext cx="495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Field observations provide test of air quality model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73572" y="3587205"/>
            <a:ext cx="5477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columns modeled at approximate TEMPO resolution</a:t>
            </a:r>
            <a:endParaRPr lang="en-US" dirty="0"/>
          </a:p>
        </p:txBody>
      </p:sp>
      <p:pic>
        <p:nvPicPr>
          <p:cNvPr id="31" name="Picture 30" descr="TEMPO_image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48" r="3952" b="65599"/>
          <a:stretch/>
        </p:blipFill>
        <p:spPr>
          <a:xfrm>
            <a:off x="4042817" y="3956537"/>
            <a:ext cx="1107175" cy="61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5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20" y="17204"/>
            <a:ext cx="8823695" cy="1241606"/>
          </a:xfrm>
        </p:spPr>
        <p:txBody>
          <a:bodyPr>
            <a:noAutofit/>
          </a:bodyPr>
          <a:lstStyle/>
          <a:p>
            <a:r>
              <a:rPr lang="en-US" sz="3200" dirty="0" smtClean="0"/>
              <a:t>TEMPO will resolve day of week variations with much fewer samples than LEO platforms</a:t>
            </a:r>
            <a:endParaRPr lang="en-US" sz="32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22820" y="1513071"/>
            <a:ext cx="3911087" cy="4237584"/>
            <a:chOff x="81357" y="635938"/>
            <a:chExt cx="2860488" cy="3099281"/>
          </a:xfrm>
        </p:grpSpPr>
        <p:grpSp>
          <p:nvGrpSpPr>
            <p:cNvPr id="8" name="Group 7"/>
            <p:cNvGrpSpPr/>
            <p:nvPr/>
          </p:nvGrpSpPr>
          <p:grpSpPr>
            <a:xfrm>
              <a:off x="81357" y="635938"/>
              <a:ext cx="2860488" cy="2773627"/>
              <a:chOff x="291695" y="755731"/>
              <a:chExt cx="2860488" cy="2773627"/>
            </a:xfrm>
          </p:grpSpPr>
          <p:grpSp>
            <p:nvGrpSpPr>
              <p:cNvPr id="14" name="Group 13"/>
              <p:cNvGrpSpPr>
                <a:grpSpLocks noChangeAspect="1"/>
              </p:cNvGrpSpPr>
              <p:nvPr/>
            </p:nvGrpSpPr>
            <p:grpSpPr>
              <a:xfrm>
                <a:off x="291695" y="755731"/>
                <a:ext cx="2860488" cy="2773627"/>
                <a:chOff x="1922629" y="1344321"/>
                <a:chExt cx="2039007" cy="1977090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1922629" y="1344321"/>
                  <a:ext cx="2039007" cy="1581056"/>
                  <a:chOff x="7061346" y="3091268"/>
                  <a:chExt cx="2039007" cy="1581056"/>
                </a:xfrm>
              </p:grpSpPr>
              <p:pic>
                <p:nvPicPr>
                  <p:cNvPr id="19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7496131" y="3206400"/>
                    <a:ext cx="1604222" cy="146592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7061346" y="3091268"/>
                    <a:ext cx="508531" cy="158105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352056" y="2842157"/>
                  <a:ext cx="1604222" cy="479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3" name="TextBox 12"/>
              <p:cNvSpPr txBox="1"/>
              <p:nvPr/>
            </p:nvSpPr>
            <p:spPr>
              <a:xfrm>
                <a:off x="2064150" y="2255310"/>
                <a:ext cx="8988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 smtClean="0">
                    <a:solidFill>
                      <a:srgbClr val="FF0000"/>
                    </a:solidFill>
                    <a:latin typeface="+mj-lt"/>
                    <a:cs typeface="Calibri"/>
                  </a:rPr>
                  <a:t>Weekend</a:t>
                </a:r>
                <a:endParaRPr lang="en-US" sz="1400" dirty="0">
                  <a:solidFill>
                    <a:srgbClr val="000000"/>
                  </a:solidFill>
                  <a:latin typeface="+mj-lt"/>
                  <a:cs typeface="Calibri"/>
                </a:endParaRPr>
              </a:p>
              <a:p>
                <a:pPr algn="r"/>
                <a:r>
                  <a:rPr lang="en-US" sz="1400" dirty="0" smtClean="0">
                    <a:solidFill>
                      <a:srgbClr val="0063FF"/>
                    </a:solidFill>
                    <a:latin typeface="+mj-lt"/>
                    <a:cs typeface="Calibri"/>
                  </a:rPr>
                  <a:t>Weekday</a:t>
                </a:r>
                <a:endParaRPr lang="en-US" sz="1400" dirty="0">
                  <a:solidFill>
                    <a:srgbClr val="0063FF"/>
                  </a:solidFill>
                  <a:latin typeface="+mj-lt"/>
                  <a:cs typeface="Calibri"/>
                </a:endParaRPr>
              </a:p>
            </p:txBody>
          </p:sp>
          <p:pic>
            <p:nvPicPr>
              <p:cNvPr id="11" name="Picture 21" descr="p3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89" y="922913"/>
                <a:ext cx="1037601" cy="692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241381" y="3396665"/>
              <a:ext cx="2564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+mj-lt"/>
                  <a:cs typeface="Calibri"/>
                </a:rPr>
                <a:t>Pollack </a:t>
              </a:r>
              <a:r>
                <a:rPr lang="en-US" sz="1600" dirty="0">
                  <a:solidFill>
                    <a:srgbClr val="000000"/>
                  </a:solidFill>
                  <a:latin typeface="+mj-lt"/>
                  <a:cs typeface="Calibri"/>
                </a:rPr>
                <a:t>et al., </a:t>
              </a:r>
              <a:r>
                <a:rPr lang="en-US" sz="1600" dirty="0" smtClean="0">
                  <a:solidFill>
                    <a:srgbClr val="000000"/>
                  </a:solidFill>
                  <a:latin typeface="+mj-lt"/>
                  <a:cs typeface="Calibri"/>
                </a:rPr>
                <a:t>JGR, 2012</a:t>
              </a:r>
              <a:endParaRPr lang="en-US" sz="1600" dirty="0">
                <a:solidFill>
                  <a:srgbClr val="000000"/>
                </a:solidFill>
                <a:latin typeface="+mj-lt"/>
                <a:cs typeface="Calibri"/>
              </a:endParaRPr>
            </a:p>
          </p:txBody>
        </p: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123628" y="1700416"/>
            <a:ext cx="4625166" cy="4031924"/>
            <a:chOff x="525" y="3296440"/>
            <a:chExt cx="3683121" cy="3210710"/>
          </a:xfrm>
        </p:grpSpPr>
        <p:pic>
          <p:nvPicPr>
            <p:cNvPr id="40" name="Picture 3" descr="weeklycycle_sci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22" y="3790532"/>
              <a:ext cx="3468927" cy="233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462000" y="5913549"/>
              <a:ext cx="3221646" cy="24509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Thu        Fri         Sat         Sun     Mon       Tue       Wed</a:t>
              </a:r>
              <a:endParaRPr lang="en-US" sz="1400" dirty="0"/>
            </a:p>
          </p:txBody>
        </p:sp>
        <p:sp>
          <p:nvSpPr>
            <p:cNvPr id="42" name="TextBox 8"/>
            <p:cNvSpPr txBox="1">
              <a:spLocks noChangeArrowheads="1"/>
            </p:cNvSpPr>
            <p:nvPr/>
          </p:nvSpPr>
          <p:spPr bwMode="auto">
            <a:xfrm>
              <a:off x="497486" y="6199373"/>
              <a:ext cx="26891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+mj-lt"/>
                  <a:cs typeface="Calibri" charset="0"/>
                </a:rPr>
                <a:t>S.-W. Kim et al., </a:t>
              </a:r>
              <a:r>
                <a:rPr lang="en-US" sz="1400" dirty="0" smtClean="0">
                  <a:solidFill>
                    <a:prstClr val="black"/>
                  </a:solidFill>
                  <a:latin typeface="+mj-lt"/>
                  <a:cs typeface="Calibri" charset="0"/>
                </a:rPr>
                <a:t>JGR, </a:t>
              </a:r>
              <a:r>
                <a:rPr lang="en-US" sz="1400" dirty="0">
                  <a:solidFill>
                    <a:prstClr val="black"/>
                  </a:solidFill>
                  <a:latin typeface="+mj-lt"/>
                  <a:cs typeface="Calibri" charset="0"/>
                </a:rPr>
                <a:t>2009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" y="3545389"/>
              <a:ext cx="36831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i="1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  SCIAMACHY NO2 (U. Bremen), May-Sept 2003-2007</a:t>
              </a:r>
              <a:endParaRPr lang="en-US" sz="1200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6743" y="3296440"/>
              <a:ext cx="2770685" cy="269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Selected Western US Cities</a:t>
              </a:r>
              <a:endParaRPr lang="en-US" sz="16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-737365" y="4817105"/>
              <a:ext cx="1951300" cy="29410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Column (cm</a:t>
              </a:r>
              <a:r>
                <a:rPr lang="en-US" baseline="30000" dirty="0" smtClean="0"/>
                <a:t>-2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7325461" y="2280073"/>
            <a:ext cx="1109465" cy="728613"/>
            <a:chOff x="4375852" y="1852387"/>
            <a:chExt cx="1066997" cy="536821"/>
          </a:xfrm>
        </p:grpSpPr>
        <p:pic>
          <p:nvPicPr>
            <p:cNvPr id="22" name="Picture 5" descr="pt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767" y="1852387"/>
              <a:ext cx="537082" cy="53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" descr="pt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852" y="1852387"/>
              <a:ext cx="537082" cy="53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926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7938"/>
            <a:ext cx="9153525" cy="1050352"/>
          </a:xfrm>
        </p:spPr>
        <p:txBody>
          <a:bodyPr>
            <a:noAutofit/>
          </a:bodyPr>
          <a:lstStyle/>
          <a:p>
            <a:r>
              <a:rPr lang="en-US" sz="3600" dirty="0" smtClean="0"/>
              <a:t>TEMPO will be useful for monitoring complex source regions</a:t>
            </a:r>
            <a:endParaRPr lang="en-US" sz="3600" dirty="0"/>
          </a:p>
        </p:txBody>
      </p:sp>
      <p:pic>
        <p:nvPicPr>
          <p:cNvPr id="4" name="Picture 4" descr="bargraph_no2_p3wrf_n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760" y="1592318"/>
            <a:ext cx="44989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OMIsvsWRF_Fig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" y="1592318"/>
            <a:ext cx="49276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958862" y="1608818"/>
            <a:ext cx="3311896" cy="30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solidFill>
                  <a:srgbClr val="000000"/>
                </a:solidFill>
                <a:cs typeface="Calibri" charset="0"/>
              </a:rPr>
              <a:t>Satellite (</a:t>
            </a:r>
            <a:r>
              <a:rPr lang="en-US" sz="1400" i="1" dirty="0" smtClean="0">
                <a:solidFill>
                  <a:srgbClr val="000000"/>
                </a:solidFill>
                <a:cs typeface="Calibri" charset="0"/>
              </a:rPr>
              <a:t>OMI) </a:t>
            </a:r>
            <a:r>
              <a:rPr lang="en-US" sz="1400" i="1" dirty="0">
                <a:solidFill>
                  <a:srgbClr val="000000"/>
                </a:solidFill>
                <a:cs typeface="Calibri" charset="0"/>
              </a:rPr>
              <a:t>vs. Model (</a:t>
            </a:r>
            <a:r>
              <a:rPr lang="en-US" sz="1400" i="1" dirty="0" smtClean="0">
                <a:solidFill>
                  <a:srgbClr val="000000"/>
                </a:solidFill>
                <a:cs typeface="Calibri" charset="0"/>
              </a:rPr>
              <a:t>WRF-</a:t>
            </a:r>
            <a:r>
              <a:rPr lang="en-US" sz="1400" i="1" dirty="0" err="1" smtClean="0">
                <a:solidFill>
                  <a:srgbClr val="000000"/>
                </a:solidFill>
                <a:cs typeface="Calibri" charset="0"/>
              </a:rPr>
              <a:t>Chem</a:t>
            </a:r>
            <a:r>
              <a:rPr lang="en-US" sz="1400" i="1" dirty="0">
                <a:solidFill>
                  <a:srgbClr val="000000"/>
                </a:solidFill>
                <a:cs typeface="Calibri" charset="0"/>
              </a:rPr>
              <a:t>) NO</a:t>
            </a:r>
            <a:r>
              <a:rPr lang="en-US" sz="1400" i="1" baseline="-25000" dirty="0">
                <a:solidFill>
                  <a:srgbClr val="000000"/>
                </a:solidFill>
                <a:cs typeface="Calibri" charset="0"/>
              </a:rPr>
              <a:t>2</a:t>
            </a:r>
            <a:endParaRPr lang="en-US" sz="1400" i="1" dirty="0">
              <a:solidFill>
                <a:srgbClr val="000000"/>
              </a:solidFill>
              <a:cs typeface="Calibri" charset="0"/>
            </a:endParaRP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5336453" y="1608818"/>
            <a:ext cx="3475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solidFill>
                  <a:srgbClr val="000000"/>
                </a:solidFill>
                <a:cs typeface="Calibri" charset="0"/>
              </a:rPr>
              <a:t>Aircraft (WP-3D) vs. Model (</a:t>
            </a:r>
            <a:r>
              <a:rPr lang="en-US" sz="1400" i="1" dirty="0" smtClean="0">
                <a:solidFill>
                  <a:srgbClr val="000000"/>
                </a:solidFill>
                <a:cs typeface="Calibri" charset="0"/>
              </a:rPr>
              <a:t>WRF-</a:t>
            </a:r>
            <a:r>
              <a:rPr lang="en-US" sz="1400" i="1" dirty="0" err="1" smtClean="0">
                <a:solidFill>
                  <a:srgbClr val="000000"/>
                </a:solidFill>
                <a:cs typeface="Calibri" charset="0"/>
              </a:rPr>
              <a:t>Chem</a:t>
            </a:r>
            <a:r>
              <a:rPr lang="en-US" sz="1400" i="1" dirty="0">
                <a:solidFill>
                  <a:srgbClr val="000000"/>
                </a:solidFill>
                <a:cs typeface="Calibri" charset="0"/>
              </a:rPr>
              <a:t>) NO</a:t>
            </a:r>
            <a:r>
              <a:rPr lang="en-US" sz="1400" i="1" baseline="-25000" dirty="0">
                <a:solidFill>
                  <a:srgbClr val="000000"/>
                </a:solidFill>
                <a:cs typeface="Calibri" charset="0"/>
              </a:rPr>
              <a:t>2</a:t>
            </a:r>
            <a:endParaRPr lang="en-US" sz="1400" i="1" dirty="0">
              <a:solidFill>
                <a:srgbClr val="000000"/>
              </a:solidFill>
              <a:cs typeface="Calibri" charset="0"/>
            </a:endParaRPr>
          </a:p>
        </p:txBody>
      </p:sp>
      <p:pic>
        <p:nvPicPr>
          <p:cNvPr id="12" name="Picture 21" descr="p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805" y="2093259"/>
            <a:ext cx="1267196" cy="84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2492375" y="5118583"/>
            <a:ext cx="4159250" cy="30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000000"/>
                </a:solidFill>
                <a:cs typeface="Calibri" charset="0"/>
              </a:rPr>
              <a:t>S.-W. Kim et al., Atmos. Chem. Phys., 2011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863" y="5523963"/>
            <a:ext cx="901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OMI NO</a:t>
            </a:r>
            <a:r>
              <a:rPr lang="en-US" baseline="-25000" dirty="0" smtClean="0"/>
              <a:t>2</a:t>
            </a:r>
            <a:r>
              <a:rPr lang="en-US" dirty="0" smtClean="0"/>
              <a:t> columns indicate overestimate of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emissions by inventory in Houston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Aircraft data reveal that inventory overestimates result from biases in port and industrial point sources while motor vehicle emissions are well represented by inventory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Higher resolution satellite data like those of TEMPO may be allow similar source separation  </a:t>
            </a:r>
            <a:endParaRPr lang="en-US" dirty="0"/>
          </a:p>
        </p:txBody>
      </p:sp>
      <p:pic>
        <p:nvPicPr>
          <p:cNvPr id="3" name="Picture 2" descr="aura2013-print0368-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40" y="2297545"/>
            <a:ext cx="1452581" cy="8170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55578" y="1331999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TEXAQS, Summer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4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2" y="70906"/>
            <a:ext cx="5010669" cy="3583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253" y="186765"/>
            <a:ext cx="4089799" cy="3192461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TEMPO could help to characterize emissions from evolving sources, such as oil and natural gas basins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464572" y="1322049"/>
            <a:ext cx="1486243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dirty="0" smtClean="0"/>
              <a:t>uncan et al., JGR, 2016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82460" y="74880"/>
            <a:ext cx="2595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Changes in OMI 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columns, 2005-2014</a:t>
            </a:r>
            <a:endParaRPr lang="en-US" sz="2000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19507" y="3773726"/>
            <a:ext cx="7667415" cy="2912735"/>
            <a:chOff x="355681" y="3386727"/>
            <a:chExt cx="8916480" cy="3387236"/>
          </a:xfrm>
        </p:grpSpPr>
        <p:grpSp>
          <p:nvGrpSpPr>
            <p:cNvPr id="7" name="Group 6"/>
            <p:cNvGrpSpPr/>
            <p:nvPr/>
          </p:nvGrpSpPr>
          <p:grpSpPr>
            <a:xfrm>
              <a:off x="355681" y="3386727"/>
              <a:ext cx="4828731" cy="3387234"/>
              <a:chOff x="392112" y="3856038"/>
              <a:chExt cx="5323341" cy="373379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92112" y="3856038"/>
                <a:ext cx="5323341" cy="3733799"/>
                <a:chOff x="167368" y="3950652"/>
                <a:chExt cx="5323341" cy="3173368"/>
              </a:xfrm>
            </p:grpSpPr>
            <p:pic>
              <p:nvPicPr>
                <p:cNvPr id="17" name="Picture 2" descr="W:\Dropbox\Research\SONGNEX\SONGNEXpath\OMIstuff\2006HCHO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67368" y="3950652"/>
                  <a:ext cx="5323341" cy="31733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1001712" y="4694237"/>
                  <a:ext cx="2667000" cy="1524000"/>
                </a:xfrm>
                <a:prstGeom prst="rect">
                  <a:avLst/>
                </a:pr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29366"/>
                  <a:endParaRPr lang="en-US">
                    <a:solidFill>
                      <a:prstClr val="white"/>
                    </a:solidFill>
                    <a:latin typeface="Arial"/>
                    <a:ea typeface="DejaVu Sans"/>
                    <a:cs typeface="DejaVu Sans"/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2906712" y="4313237"/>
                  <a:ext cx="0" cy="3810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668712" y="5075237"/>
                  <a:ext cx="762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20712" y="4694237"/>
                  <a:ext cx="762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620712" y="6218237"/>
                  <a:ext cx="762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668712" y="6218237"/>
                  <a:ext cx="762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3287712" y="6370637"/>
                  <a:ext cx="1143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3287712" y="6218237"/>
                  <a:ext cx="0" cy="3810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981074" y="6218237"/>
                  <a:ext cx="0" cy="3810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1077912" y="4762416"/>
                <a:ext cx="2434543" cy="512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29366"/>
                <a:r>
                  <a:rPr lang="en-US" sz="2000" b="1" dirty="0">
                    <a:solidFill>
                      <a:prstClr val="black"/>
                    </a:solidFill>
                    <a:latin typeface="Franklin Gothic Heavy" panose="020B0903020102020204" pitchFamily="34" charset="0"/>
                    <a:ea typeface="DejaVu Sans"/>
                    <a:cs typeface="DejaVu Sans"/>
                  </a:rPr>
                  <a:t>COLORADO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494542" y="3386727"/>
              <a:ext cx="6777619" cy="3387236"/>
              <a:chOff x="2750058" y="3856037"/>
              <a:chExt cx="7471854" cy="37338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7037" y="3856037"/>
                <a:ext cx="4714875" cy="37338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750058" y="5187167"/>
                <a:ext cx="299469" cy="312888"/>
              </a:xfrm>
              <a:prstGeom prst="rect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366"/>
                <a:endParaRPr lang="en-US">
                  <a:solidFill>
                    <a:prstClr val="white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096451" y="4160836"/>
                <a:ext cx="3058661" cy="2982589"/>
              </a:xfrm>
              <a:prstGeom prst="rect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366"/>
                <a:endParaRPr lang="en-US">
                  <a:solidFill>
                    <a:prstClr val="white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V="1">
                <a:off x="3053781" y="4176861"/>
                <a:ext cx="3042669" cy="106156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047939" y="5500055"/>
                <a:ext cx="3048513" cy="1643371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Box 27"/>
          <p:cNvSpPr txBox="1"/>
          <p:nvPr/>
        </p:nvSpPr>
        <p:spPr>
          <a:xfrm>
            <a:off x="2778406" y="6523200"/>
            <a:ext cx="4075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Frank </a:t>
            </a:r>
            <a:r>
              <a:rPr lang="en-US" sz="1600" dirty="0" err="1" smtClean="0"/>
              <a:t>Keutsch</a:t>
            </a:r>
            <a:r>
              <a:rPr lang="en-US" sz="1600" dirty="0" smtClean="0"/>
              <a:t>, Mitchell Thayer, et al. </a:t>
            </a:r>
            <a:endParaRPr lang="en-US" sz="1600" dirty="0"/>
          </a:p>
        </p:txBody>
      </p:sp>
      <p:pic>
        <p:nvPicPr>
          <p:cNvPr id="27" name="Picture 21" descr="p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8593" y="5914567"/>
            <a:ext cx="1267196" cy="84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ura2013-print0368-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5" y="3773726"/>
            <a:ext cx="1452581" cy="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4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1337</Words>
  <Application>Microsoft Macintosh PowerPoint</Application>
  <PresentationFormat>On-screen Show (4:3)</PresentationFormat>
  <Paragraphs>187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TEMPO Applications to Emissions Quantification and Understanding </vt:lpstr>
      <vt:lpstr>Need for Top-Down Methods for Quantifying Emissions</vt:lpstr>
      <vt:lpstr>PowerPoint Presentation</vt:lpstr>
      <vt:lpstr>PowerPoint Presentation</vt:lpstr>
      <vt:lpstr>TEMPO offers improved emissions constraints compared to LEO platforms</vt:lpstr>
      <vt:lpstr>TEMPO can spatially resolve urban emissions &amp; chemistry</vt:lpstr>
      <vt:lpstr>TEMPO will resolve day of week variations with much fewer samples than LEO platforms</vt:lpstr>
      <vt:lpstr>TEMPO will be useful for monitoring complex source regions</vt:lpstr>
      <vt:lpstr>TEMPO could help to characterize emissions from evolving sources, such as oil and natural gas basins </vt:lpstr>
      <vt:lpstr>TEMPO HCHO may provide constraint on urban VOC emissions</vt:lpstr>
      <vt:lpstr>TEMPO may help assess control strategies</vt:lpstr>
      <vt:lpstr>TEMPO’s high-resolution retrievals require high resolution inputs</vt:lpstr>
      <vt:lpstr>Retrieval uncertainties can impact absolute emissions estimates</vt:lpstr>
      <vt:lpstr>TEMPO in global GEO monitoring constellation</vt:lpstr>
      <vt:lpstr>Constraints on methane from proposed GEO IR instrument</vt:lpstr>
      <vt:lpstr>PowerPoint Presentation</vt:lpstr>
      <vt:lpstr>Lessons learned from AQAST: How to convey science to EPA, States, local agencies </vt:lpstr>
      <vt:lpstr>PowerPoint Presentation</vt:lpstr>
      <vt:lpstr>More Information</vt:lpstr>
    </vt:vector>
  </TitlesOfParts>
  <Company>NOAA ESRL 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Frost</dc:creator>
  <cp:lastModifiedBy>Gregory Frost</cp:lastModifiedBy>
  <cp:revision>1320</cp:revision>
  <dcterms:created xsi:type="dcterms:W3CDTF">2016-06-27T15:16:08Z</dcterms:created>
  <dcterms:modified xsi:type="dcterms:W3CDTF">2016-07-12T11:47:21Z</dcterms:modified>
</cp:coreProperties>
</file>