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6" r:id="rId7"/>
    <p:sldId id="257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F89-6881-4C1F-97D2-86610C81A4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2FAF-AB55-4464-A477-3C7FFC12D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F89-6881-4C1F-97D2-86610C81A4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2FAF-AB55-4464-A477-3C7FFC12D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6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F89-6881-4C1F-97D2-86610C81A4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2FAF-AB55-4464-A477-3C7FFC12D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7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F89-6881-4C1F-97D2-86610C81A4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2FAF-AB55-4464-A477-3C7FFC12D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5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F89-6881-4C1F-97D2-86610C81A4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2FAF-AB55-4464-A477-3C7FFC12D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7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F89-6881-4C1F-97D2-86610C81A4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2FAF-AB55-4464-A477-3C7FFC12D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2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F89-6881-4C1F-97D2-86610C81A4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2FAF-AB55-4464-A477-3C7FFC12D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8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F89-6881-4C1F-97D2-86610C81A4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2FAF-AB55-4464-A477-3C7FFC12D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F89-6881-4C1F-97D2-86610C81A4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2FAF-AB55-4464-A477-3C7FFC12D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5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F89-6881-4C1F-97D2-86610C81A4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2FAF-AB55-4464-A477-3C7FFC12D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0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F89-6881-4C1F-97D2-86610C81A4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2FAF-AB55-4464-A477-3C7FFC12D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9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EAF89-6881-4C1F-97D2-86610C81A4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72FAF-AB55-4464-A477-3C7FFC12D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4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Initial thoughts on the benefits of TEMPO data for AQ management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TEMPO Applications Workshop</a:t>
            </a:r>
          </a:p>
          <a:p>
            <a:r>
              <a:rPr lang="en-US" dirty="0" smtClean="0"/>
              <a:t>7/12/2016</a:t>
            </a:r>
          </a:p>
          <a:p>
            <a:endParaRPr lang="en-US" dirty="0" smtClean="0"/>
          </a:p>
          <a:p>
            <a:r>
              <a:rPr lang="en-US" dirty="0" smtClean="0"/>
              <a:t>(dolwick.pat@epa.gov)</a:t>
            </a:r>
          </a:p>
        </p:txBody>
      </p:sp>
    </p:spTree>
    <p:extLst>
      <p:ext uri="{BB962C8B-B14F-4D97-AF65-F5344CB8AC3E}">
        <p14:creationId xmlns:p14="http://schemas.microsoft.com/office/powerpoint/2010/main" val="119122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15235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TEMPO data holds promise for providing an unprecedented leap in the resolution and comprehensiveness of assessments to inform AQ management.</a:t>
            </a:r>
            <a:endParaRPr lang="en-US" sz="2400" dirty="0" smtClean="0"/>
          </a:p>
          <a:p>
            <a:endParaRPr lang="en-US" dirty="0"/>
          </a:p>
          <a:p>
            <a:r>
              <a:rPr lang="en-US" sz="2400" dirty="0" smtClean="0"/>
              <a:t>Realization of that potential will require actions, including but not limited to: 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/>
              <a:t>Active and </a:t>
            </a:r>
            <a:r>
              <a:rPr lang="en-US" sz="2000" i="1" dirty="0"/>
              <a:t>early</a:t>
            </a:r>
            <a:r>
              <a:rPr lang="en-US" sz="2000" dirty="0"/>
              <a:t> training of AQ assessment end-users on how to best leverage TEMPO data.</a:t>
            </a:r>
          </a:p>
          <a:p>
            <a:pPr lvl="2">
              <a:buSzPct val="70000"/>
              <a:buFont typeface="Wingdings" panose="05000000000000000000" pitchFamily="2" charset="2"/>
              <a:buChar char="§"/>
            </a:pPr>
            <a:r>
              <a:rPr lang="en-US" sz="1600" dirty="0"/>
              <a:t>ARSET provided value to EPA.  Training provides compound interest.  Best if started before data stream starts.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/>
              <a:t>Active </a:t>
            </a:r>
            <a:r>
              <a:rPr lang="en-US" sz="2000" dirty="0" smtClean="0"/>
              <a:t>and </a:t>
            </a:r>
            <a:r>
              <a:rPr lang="en-US" sz="2000" i="1" dirty="0" smtClean="0"/>
              <a:t>frequent</a:t>
            </a:r>
            <a:r>
              <a:rPr lang="en-US" sz="2000" dirty="0" smtClean="0"/>
              <a:t> collaboration between TEMPO and AQ model developers.</a:t>
            </a:r>
          </a:p>
          <a:p>
            <a:pPr lvl="2">
              <a:buSzPct val="70000"/>
              <a:buFont typeface="Wingdings" panose="05000000000000000000" pitchFamily="2" charset="2"/>
              <a:buChar char="§"/>
            </a:pPr>
            <a:r>
              <a:rPr lang="en-US" sz="1600" dirty="0" smtClean="0"/>
              <a:t>Model developers are often most attuned to the latest specific areas of model improvements and how they can be effectively evaluated.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/>
              <a:t>Active and </a:t>
            </a:r>
            <a:r>
              <a:rPr lang="en-US" sz="2000" i="1" dirty="0" smtClean="0"/>
              <a:t>candid</a:t>
            </a:r>
            <a:r>
              <a:rPr lang="en-US" sz="2000" dirty="0" smtClean="0"/>
              <a:t> </a:t>
            </a:r>
            <a:r>
              <a:rPr lang="en-US" sz="2000" dirty="0" smtClean="0"/>
              <a:t>communication </a:t>
            </a:r>
            <a:r>
              <a:rPr lang="en-US" sz="2000" dirty="0" smtClean="0"/>
              <a:t>between TEMPO and AQ assessment end-users.</a:t>
            </a:r>
          </a:p>
          <a:p>
            <a:pPr lvl="2">
              <a:buSzPct val="70000"/>
              <a:buFont typeface="Wingdings" panose="05000000000000000000" pitchFamily="2" charset="2"/>
              <a:buChar char="§"/>
            </a:pPr>
            <a:r>
              <a:rPr lang="en-US" sz="1600" dirty="0" smtClean="0"/>
              <a:t>Within the end user community, groups will sometimes settle on the opposite ends of the following spectrum: TEMPO data will solve all my problems -&gt;  TEMPO data are unsuited to solving any of my problems.</a:t>
            </a:r>
          </a:p>
          <a:p>
            <a:pPr lvl="2">
              <a:buSzPct val="70000"/>
              <a:buFont typeface="Wingdings" panose="05000000000000000000" pitchFamily="2" charset="2"/>
              <a:buChar char="§"/>
            </a:pPr>
            <a:r>
              <a:rPr lang="en-US" sz="1600" dirty="0" smtClean="0"/>
              <a:t>From an end-user perspective, it is as important to identify caveats and uncertainties, establish </a:t>
            </a:r>
            <a:r>
              <a:rPr lang="en-US" sz="1600" dirty="0" smtClean="0"/>
              <a:t>a means </a:t>
            </a:r>
            <a:r>
              <a:rPr lang="en-US" sz="1600" dirty="0" smtClean="0"/>
              <a:t>of matching model </a:t>
            </a:r>
            <a:r>
              <a:rPr lang="en-US" sz="1600" dirty="0" smtClean="0"/>
              <a:t>data</a:t>
            </a:r>
            <a:r>
              <a:rPr lang="en-US" sz="1600" dirty="0" smtClean="0"/>
              <a:t> </a:t>
            </a:r>
            <a:r>
              <a:rPr lang="en-US" sz="1600" dirty="0" smtClean="0"/>
              <a:t>to TEMPO data, and determine the universe of applications to which the TEMPO data is well-suited … </a:t>
            </a:r>
            <a:r>
              <a:rPr lang="en-US" sz="1600" dirty="0" smtClean="0"/>
              <a:t>as</a:t>
            </a:r>
            <a:r>
              <a:rPr lang="en-US" sz="1600" dirty="0" smtClean="0"/>
              <a:t> </a:t>
            </a:r>
            <a:r>
              <a:rPr lang="en-US" sz="1600" dirty="0" smtClean="0"/>
              <a:t>it is to have a larger suite of potential tools.</a:t>
            </a:r>
          </a:p>
          <a:p>
            <a:pPr lvl="2">
              <a:buSzPct val="70000"/>
              <a:buFont typeface="Wingdings" panose="05000000000000000000" pitchFamily="2" charset="2"/>
              <a:buChar char="§"/>
            </a:pPr>
            <a:r>
              <a:rPr lang="en-US" sz="1600" dirty="0" smtClean="0"/>
              <a:t>Would like to encourage alternate mechanisms for collaboration (e.g., short-term staff exchange, </a:t>
            </a:r>
            <a:r>
              <a:rPr lang="en-US" sz="1600" dirty="0" smtClean="0"/>
              <a:t>topic-based webinars)</a:t>
            </a:r>
            <a:endParaRPr lang="en-US" sz="1600" dirty="0" smtClean="0"/>
          </a:p>
          <a:p>
            <a:pPr lvl="2">
              <a:buSzPct val="70000"/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961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are a wide variety of potential uses of TEMPO measurements to inform air quality management.  </a:t>
            </a:r>
          </a:p>
          <a:p>
            <a:endParaRPr lang="en-US" sz="2400" dirty="0"/>
          </a:p>
          <a:p>
            <a:r>
              <a:rPr lang="en-US" sz="2400" dirty="0" smtClean="0"/>
              <a:t>To focus this discussion, this talk will focus on three of the six science questions identified on the TEMPO factsheet, providing relevant EPA assessment examples where possible.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/>
              <a:t>How does intercontinental transport affect air quality?</a:t>
            </a:r>
          </a:p>
          <a:p>
            <a:pPr lvl="2">
              <a:buSzPct val="70000"/>
              <a:buFont typeface="Wingdings" panose="05000000000000000000" pitchFamily="2" charset="2"/>
              <a:buChar char="§"/>
            </a:pPr>
            <a:r>
              <a:rPr lang="en-US" sz="1600" dirty="0" smtClean="0"/>
              <a:t>More broadly, how can TEMPO data be used to inform estimates of “background” pollutant levels?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/>
              <a:t>How can observations from space improve AQ forecasts and </a:t>
            </a:r>
            <a:r>
              <a:rPr lang="en-US" sz="2000" b="1" i="1" dirty="0" smtClean="0"/>
              <a:t>assessments</a:t>
            </a:r>
            <a:r>
              <a:rPr lang="en-US" sz="2000" dirty="0"/>
              <a:t>?</a:t>
            </a:r>
            <a:endParaRPr lang="en-US" sz="2000" dirty="0" smtClean="0"/>
          </a:p>
          <a:p>
            <a:pPr lvl="2">
              <a:buSzPct val="70000"/>
              <a:buFont typeface="Wingdings" panose="05000000000000000000" pitchFamily="2" charset="2"/>
              <a:buChar char="§"/>
            </a:pPr>
            <a:r>
              <a:rPr lang="en-US" sz="1600" dirty="0" smtClean="0"/>
              <a:t>As other presentations will be focusing on TEMPO-driven improvements to model inputs, this presentation will focus on how TEMPO data can inform more rigorous model performance evaluations.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/>
              <a:t>How do episodic events affect atmospheric composition and air quality?</a:t>
            </a:r>
          </a:p>
          <a:p>
            <a:pPr lvl="2">
              <a:buSzPct val="70000"/>
              <a:buFont typeface="Wingdings" panose="05000000000000000000" pitchFamily="2" charset="2"/>
              <a:buChar char="§"/>
            </a:pPr>
            <a:r>
              <a:rPr lang="en-US" sz="1600" dirty="0" smtClean="0"/>
              <a:t>Most importantly, how can we effectively incorporate TEMPO data into the development and maintenance (in a changing climate) of conceptual models of AQ formation and transport across the U.S.  Within those conceptual models, how can TEMPO data identify exceptions (i.e., inform “exceptional event” determinations).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039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TEMPO &amp; Estimating AQ Background (1/2)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950425"/>
            <a:ext cx="5257800" cy="4373044"/>
          </a:xfrm>
        </p:spPr>
        <p:txBody>
          <a:bodyPr>
            <a:noAutofit/>
          </a:bodyPr>
          <a:lstStyle/>
          <a:p>
            <a:r>
              <a:rPr lang="en-US" sz="2400" dirty="0" smtClean="0"/>
              <a:t>Increasingly stringent ambient air standards, as well as a recent emphasis on returning to natural levels of regional haze, has led to increased focus on background pollutant concentration levels.</a:t>
            </a:r>
          </a:p>
          <a:p>
            <a:endParaRPr lang="en-US" sz="2400" dirty="0" smtClean="0"/>
          </a:p>
          <a:p>
            <a:r>
              <a:rPr lang="en-US" sz="2400" dirty="0" smtClean="0"/>
              <a:t>Currently our primary tool to assess background AQ levels are nested global/regional AQ models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497" y="1879648"/>
            <a:ext cx="5570574" cy="3588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1497" y="5584805"/>
            <a:ext cx="5570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This map shows estimates of seasonal mean U.S. background ozone concentrations at surface monitoring locations across the U.S., from an EPA CMAQ simulation for a 2007 base year. 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4657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TEMPO &amp; Estimating AQ Background (2/2)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61497" y="5584805"/>
            <a:ext cx="557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This map shows CMAQ estimates of various terms contributing to total modeled ozone concentrations at Canyonlands NP from April-Oct 2007.  </a:t>
            </a:r>
            <a:endParaRPr lang="en-US" sz="1400" i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950425"/>
            <a:ext cx="5257800" cy="4373044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 this specific AQM use, a particular set of inputs and processes become of primary import … all of which are well-suited for TEMPO: 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/>
              <a:t>l</a:t>
            </a:r>
            <a:r>
              <a:rPr lang="en-US" sz="2000" dirty="0" smtClean="0"/>
              <a:t>and-biosphere interactions (biogenics)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/>
              <a:t>fire emissions / plume chemistry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/>
              <a:t>stratosphere-troposphere exchange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/>
              <a:t>lightning NOx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/>
              <a:t>atmosphere-ocean interactions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/>
              <a:t>t</a:t>
            </a:r>
            <a:r>
              <a:rPr lang="en-US" sz="2000" dirty="0" smtClean="0"/>
              <a:t>ransport aloft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/>
              <a:t>e</a:t>
            </a:r>
            <a:r>
              <a:rPr lang="en-US" sz="2000" dirty="0" smtClean="0"/>
              <a:t>valuation in data-poor areas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/>
              <a:t>identification of transcontinental transport (when differentiating between natural and domestic background)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17" y="1950425"/>
            <a:ext cx="5322269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5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97024"/>
            <a:ext cx="5667434" cy="46715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relative scarcity of pollutant data above the surface with which one can assess retrospective AQ simulations can be a limitation in current model evaluations.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/>
              <a:t>Furthermore, even at the surface monitoring networks can be relatively limited and introduce potential sampling biases into the evaluation.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/>
              <a:t>Tendency for sites to be urban-oriented</a:t>
            </a:r>
          </a:p>
          <a:p>
            <a:pPr lvl="1">
              <a:buSzPct val="100000"/>
            </a:pPr>
            <a:endParaRPr lang="en-US" dirty="0" smtClean="0"/>
          </a:p>
          <a:p>
            <a:pPr>
              <a:buSzPct val="100000"/>
            </a:pPr>
            <a:r>
              <a:rPr lang="en-US" sz="2400" dirty="0" smtClean="0"/>
              <a:t>Subsequent slides show a small subset of potential TEMPO-informed analyses.</a:t>
            </a:r>
            <a:endParaRPr lang="en-US" sz="2400" dirty="0"/>
          </a:p>
          <a:p>
            <a:pPr>
              <a:buSzPct val="7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FFD-4CE3-4793-9A5E-E2A5677F408B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55178" y="5510027"/>
            <a:ext cx="4696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This figure shows the location of NOy measurements in the AQS network in 2011 across the eastern U.S.  </a:t>
            </a:r>
            <a:endParaRPr lang="en-US" sz="1400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TEMPO &amp; Enhanced AQM evaluations (1/4)</a:t>
            </a:r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33" y="1597025"/>
            <a:ext cx="5686367" cy="3805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FFD-4CE3-4793-9A5E-E2A5677F408B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77212" y="5726251"/>
            <a:ext cx="4696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Plot shows distributions in modeled O3 bias by hour of the day at a site in Washington D.C. between May – Sep 2011</a:t>
            </a:r>
            <a:endParaRPr lang="en-US" sz="1400" i="1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4" y="1207468"/>
            <a:ext cx="6432168" cy="551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TEMPO &amp; Enhanced AQM evaluations (2/4)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17135" y="2499091"/>
            <a:ext cx="3375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Enhanced ability to assess model’s ability to capture diurnal changes in AQ concentrations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73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FFD-4CE3-4793-9A5E-E2A5677F408B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4" y="1170490"/>
            <a:ext cx="7514447" cy="55509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86761" y="5611611"/>
            <a:ext cx="4799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Plot shows spatial distributions of aircraft and modeled NO2 by location over the 2011 DISCOVER-AQ region/period by location.</a:t>
            </a:r>
            <a:endParaRPr lang="en-US" sz="1400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TEMPO &amp; Enhanced AQM evaluations (3/4)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17135" y="2499091"/>
            <a:ext cx="3375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Enhanced ability to assess model’s ability to capture intra-regional differences in AQ concentrations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13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FFD-4CE3-4793-9A5E-E2A5677F408B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10600" y="2502129"/>
            <a:ext cx="3375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Enhanced ability to assess model’s ability to capture dynamic changes </a:t>
            </a:r>
            <a:r>
              <a:rPr lang="en-US" sz="2000" dirty="0" smtClean="0"/>
              <a:t>(e.g., weekend-weekday ozone signals, or annual trends)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696900" y="5494577"/>
            <a:ext cx="3375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Figure shows the average MDA8 O3 on Sundays relative to Wednesdays over the 2006-2015 period</a:t>
            </a:r>
            <a:endParaRPr lang="en-US" sz="1400" i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TEMPO &amp; Enhanced AQM evaluations (4/4)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91848"/>
            <a:ext cx="7592221" cy="54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652393" cy="1325563"/>
          </a:xfrm>
        </p:spPr>
        <p:txBody>
          <a:bodyPr/>
          <a:lstStyle/>
          <a:p>
            <a:r>
              <a:rPr lang="en-US" dirty="0" smtClean="0"/>
              <a:t>TEMPO, conceptual models, &amp; episodic events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501833"/>
            <a:ext cx="6036442" cy="4987102"/>
          </a:xfrm>
        </p:spPr>
        <p:txBody>
          <a:bodyPr>
            <a:noAutofit/>
          </a:bodyPr>
          <a:lstStyle/>
          <a:p>
            <a:r>
              <a:rPr lang="en-US" sz="2400" dirty="0" smtClean="0"/>
              <a:t>Prior to any modeling exercise to support AQ management, the first step is to develop a conceptual model of pollutant formation, transport, and loss for the region/pollutant of interest.</a:t>
            </a:r>
          </a:p>
          <a:p>
            <a:r>
              <a:rPr lang="en-US" sz="2400" dirty="0" smtClean="0"/>
              <a:t>Section 319(b) of the Clean Air Act defines an exceptional event to be an event that affects air quality in such a way that: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/>
              <a:t>there exists a clear causal relationship between the specific event and the monitored exceedance, 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/>
              <a:t>the event was not reasonably controllable or preventable, and 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/>
              <a:t>the event was caused by human activity that is unlikely to recur at a particular location or was a natural event.</a:t>
            </a:r>
          </a:p>
          <a:p>
            <a:r>
              <a:rPr lang="en-US" sz="2400" dirty="0" smtClean="0"/>
              <a:t>TEMPO has potential to inform both conceptual models and exceptional events.</a:t>
            </a:r>
          </a:p>
        </p:txBody>
      </p:sp>
      <p:pic>
        <p:nvPicPr>
          <p:cNvPr id="1026" name="Picture 2" descr="https://archive.epa.gov/esd/archive-nerl-esd1/web/jpg/n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80" y="2412694"/>
            <a:ext cx="4735533" cy="309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05880" y="5494577"/>
            <a:ext cx="4966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Schematic of a simple conceptual modeling courtesy of EPA Regional Vulnerability Assessment Program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6674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8B7BE7D-EA6E-4C07-B981-8CBB0B345D2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11990FA-2FDF-483B-8A8D-19FCC153CE9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6FDBF44-8806-47F5-93A4-683AE61EBDA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9C9BCD4-6F5B-4E07-A4F4-4C3300A7C5F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08C8DCCC-DAB2-4CCB-A031-D05ABDFADB7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964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Office Theme</vt:lpstr>
      <vt:lpstr>Initial thoughts on the benefits of TEMPO data for AQ management</vt:lpstr>
      <vt:lpstr>Overview</vt:lpstr>
      <vt:lpstr>TEMPO &amp; Estimating AQ Background (1/2)</vt:lpstr>
      <vt:lpstr>TEMPO &amp; Estimating AQ Background (2/2)</vt:lpstr>
      <vt:lpstr>PowerPoint Presentation</vt:lpstr>
      <vt:lpstr>PowerPoint Presentation</vt:lpstr>
      <vt:lpstr>PowerPoint Presentation</vt:lpstr>
      <vt:lpstr>PowerPoint Presentation</vt:lpstr>
      <vt:lpstr>TEMPO, conceptual models, &amp; episodic events</vt:lpstr>
      <vt:lpstr>Closing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thoughts on the benefits of TEMPO data for AQ management</dc:title>
  <dc:creator>Dolwick, Pat</dc:creator>
  <cp:lastModifiedBy>Dolwick, Pat</cp:lastModifiedBy>
  <cp:revision>24</cp:revision>
  <dcterms:created xsi:type="dcterms:W3CDTF">2016-07-08T18:27:57Z</dcterms:created>
  <dcterms:modified xsi:type="dcterms:W3CDTF">2016-07-11T17:07:30Z</dcterms:modified>
</cp:coreProperties>
</file>