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0"/>
  </p:sldMasterIdLst>
  <p:notesMasterIdLst>
    <p:notesMasterId r:id="rId66"/>
  </p:notesMasterIdLst>
  <p:handoutMasterIdLst>
    <p:handoutMasterId r:id="rId67"/>
  </p:handoutMasterIdLst>
  <p:sldIdLst>
    <p:sldId id="273" r:id="rId41"/>
    <p:sldId id="276" r:id="rId42"/>
    <p:sldId id="282" r:id="rId43"/>
    <p:sldId id="321" r:id="rId44"/>
    <p:sldId id="332" r:id="rId45"/>
    <p:sldId id="283" r:id="rId46"/>
    <p:sldId id="286" r:id="rId47"/>
    <p:sldId id="303" r:id="rId48"/>
    <p:sldId id="304" r:id="rId49"/>
    <p:sldId id="305" r:id="rId50"/>
    <p:sldId id="306" r:id="rId51"/>
    <p:sldId id="324" r:id="rId52"/>
    <p:sldId id="325" r:id="rId53"/>
    <p:sldId id="335" r:id="rId54"/>
    <p:sldId id="327" r:id="rId55"/>
    <p:sldId id="336" r:id="rId56"/>
    <p:sldId id="259" r:id="rId57"/>
    <p:sldId id="334" r:id="rId58"/>
    <p:sldId id="317" r:id="rId59"/>
    <p:sldId id="330" r:id="rId60"/>
    <p:sldId id="257" r:id="rId61"/>
    <p:sldId id="329" r:id="rId62"/>
    <p:sldId id="333" r:id="rId63"/>
    <p:sldId id="337" r:id="rId64"/>
    <p:sldId id="338" r:id="rId65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3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4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90" y="876"/>
      </p:cViewPr>
      <p:guideLst>
        <p:guide pos="3840"/>
        <p:guide pos="39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slide" Target="slides/slide2.xml"/><Relationship Id="rId47" Type="http://schemas.openxmlformats.org/officeDocument/2006/relationships/slide" Target="slides/slide7.xml"/><Relationship Id="rId50" Type="http://schemas.openxmlformats.org/officeDocument/2006/relationships/slide" Target="slides/slide10.xml"/><Relationship Id="rId55" Type="http://schemas.openxmlformats.org/officeDocument/2006/relationships/slide" Target="slides/slide15.xml"/><Relationship Id="rId63" Type="http://schemas.openxmlformats.org/officeDocument/2006/relationships/slide" Target="slides/slide23.xml"/><Relationship Id="rId68" Type="http://schemas.openxmlformats.org/officeDocument/2006/relationships/presProps" Target="presProps.xml"/><Relationship Id="rId7" Type="http://schemas.openxmlformats.org/officeDocument/2006/relationships/customXml" Target="../customXml/item7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slideMaster" Target="slideMasters/slideMaster1.xml"/><Relationship Id="rId45" Type="http://schemas.openxmlformats.org/officeDocument/2006/relationships/slide" Target="slides/slide5.xml"/><Relationship Id="rId53" Type="http://schemas.openxmlformats.org/officeDocument/2006/relationships/slide" Target="slides/slide13.xml"/><Relationship Id="rId58" Type="http://schemas.openxmlformats.org/officeDocument/2006/relationships/slide" Target="slides/slide18.xml"/><Relationship Id="rId66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9.xml"/><Relationship Id="rId57" Type="http://schemas.openxmlformats.org/officeDocument/2006/relationships/slide" Target="slides/slide17.xml"/><Relationship Id="rId61" Type="http://schemas.openxmlformats.org/officeDocument/2006/relationships/slide" Target="slides/slide2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4.xml"/><Relationship Id="rId52" Type="http://schemas.openxmlformats.org/officeDocument/2006/relationships/slide" Target="slides/slide12.xml"/><Relationship Id="rId60" Type="http://schemas.openxmlformats.org/officeDocument/2006/relationships/slide" Target="slides/slide20.xml"/><Relationship Id="rId65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slide" Target="slides/slide3.xml"/><Relationship Id="rId48" Type="http://schemas.openxmlformats.org/officeDocument/2006/relationships/slide" Target="slides/slide8.xml"/><Relationship Id="rId56" Type="http://schemas.openxmlformats.org/officeDocument/2006/relationships/slide" Target="slides/slide16.xml"/><Relationship Id="rId64" Type="http://schemas.openxmlformats.org/officeDocument/2006/relationships/slide" Target="slides/slide24.xml"/><Relationship Id="rId69" Type="http://schemas.openxmlformats.org/officeDocument/2006/relationships/viewProps" Target="view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1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slide" Target="slides/slide6.xml"/><Relationship Id="rId59" Type="http://schemas.openxmlformats.org/officeDocument/2006/relationships/slide" Target="slides/slide19.xml"/><Relationship Id="rId67" Type="http://schemas.openxmlformats.org/officeDocument/2006/relationships/handoutMaster" Target="handoutMasters/handoutMaster1.xml"/><Relationship Id="rId20" Type="http://schemas.openxmlformats.org/officeDocument/2006/relationships/customXml" Target="../customXml/item20.xml"/><Relationship Id="rId41" Type="http://schemas.openxmlformats.org/officeDocument/2006/relationships/slide" Target="slides/slide1.xml"/><Relationship Id="rId54" Type="http://schemas.openxmlformats.org/officeDocument/2006/relationships/slide" Target="slides/slide14.xml"/><Relationship Id="rId62" Type="http://schemas.openxmlformats.org/officeDocument/2006/relationships/slide" Target="slides/slide22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3F0FC-8DA6-444D-A6CE-EE764E560CF2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0F1DD-3DA6-44EA-B5E9-49FB4C22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81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7D66B-A0E7-4595-BB82-D698A04083AA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633FE-42DD-49E8-A6A5-EE1B895E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Abs(V</a:t>
            </a:r>
            <a:r>
              <a:rPr lang="en-US" dirty="0" smtClean="0"/>
              <a:t>-component; 3x3 box average) &lt;1 </a:t>
            </a:r>
            <a:r>
              <a:rPr lang="en-US" dirty="0" err="1" smtClean="0"/>
              <a:t>m</a:t>
            </a:r>
            <a:r>
              <a:rPr lang="en-US" dirty="0" smtClean="0"/>
              <a:t> s-1; U-component;</a:t>
            </a:r>
            <a:r>
              <a:rPr lang="en-US" baseline="0" dirty="0" smtClean="0"/>
              <a:t> 3x3 box average &gt; 0 </a:t>
            </a:r>
            <a:r>
              <a:rPr lang="en-US" baseline="0" dirty="0" err="1" smtClean="0"/>
              <a:t>m</a:t>
            </a:r>
            <a:r>
              <a:rPr lang="en-US" baseline="0" dirty="0" smtClean="0"/>
              <a:t> s-1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9A3A0-4647-7641-B716-F3D34492A0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99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Abs(V</a:t>
            </a:r>
            <a:r>
              <a:rPr lang="en-US" dirty="0" smtClean="0"/>
              <a:t>-component; 3x3 box average) &lt;1 </a:t>
            </a:r>
            <a:r>
              <a:rPr lang="en-US" dirty="0" err="1" smtClean="0"/>
              <a:t>m</a:t>
            </a:r>
            <a:r>
              <a:rPr lang="en-US" dirty="0" smtClean="0"/>
              <a:t> s-1; U-component;</a:t>
            </a:r>
            <a:r>
              <a:rPr lang="en-US" baseline="0" dirty="0" smtClean="0"/>
              <a:t> 3x3 box average &gt; 0 </a:t>
            </a:r>
            <a:r>
              <a:rPr lang="en-US" baseline="0" dirty="0" err="1" smtClean="0"/>
              <a:t>m</a:t>
            </a:r>
            <a:r>
              <a:rPr lang="en-US" baseline="0" dirty="0" smtClean="0"/>
              <a:t> s-1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9A3A0-4647-7641-B716-F3D34492A0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56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62E51-0E7E-C34F-9B69-2954EF81EFA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9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82E0-442D-4DAE-9C12-9F262F86AA7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4EC3-5112-4276-9D06-D455448C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8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82E0-442D-4DAE-9C12-9F262F86AA7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4EC3-5112-4276-9D06-D455448C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82E0-442D-4DAE-9C12-9F262F86AA7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4EC3-5112-4276-9D06-D455448C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3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82E0-442D-4DAE-9C12-9F262F86AA7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4EC3-5112-4276-9D06-D455448C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82E0-442D-4DAE-9C12-9F262F86AA7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4EC3-5112-4276-9D06-D455448C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6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82E0-442D-4DAE-9C12-9F262F86AA7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4EC3-5112-4276-9D06-D455448C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8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82E0-442D-4DAE-9C12-9F262F86AA7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4EC3-5112-4276-9D06-D455448C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3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82E0-442D-4DAE-9C12-9F262F86AA7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4EC3-5112-4276-9D06-D455448C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0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82E0-442D-4DAE-9C12-9F262F86AA7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4EC3-5112-4276-9D06-D455448C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8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82E0-442D-4DAE-9C12-9F262F86AA7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4EC3-5112-4276-9D06-D455448C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5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82E0-442D-4DAE-9C12-9F262F86AA7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4EC3-5112-4276-9D06-D455448C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8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B82E0-442D-4DAE-9C12-9F262F86AA70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14EC3-5112-4276-9D06-D455448C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3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df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.pd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d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c.photoshelter.com/img-get2/I0000DPggAeBnTYU/fit=1000x750/Canton-Crossing-Aerial-Image-1527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" b="16096"/>
          <a:stretch/>
        </p:blipFill>
        <p:spPr bwMode="auto">
          <a:xfrm>
            <a:off x="0" y="0"/>
            <a:ext cx="12192000" cy="682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113" y="-45944"/>
            <a:ext cx="6473731" cy="233233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FFFFFF"/>
                </a:solidFill>
                <a:latin typeface="Avenir Medium"/>
              </a:rPr>
              <a:t>Moving from </a:t>
            </a:r>
            <a:r>
              <a:rPr lang="en-US" sz="4000" b="1" dirty="0" err="1" smtClean="0">
                <a:solidFill>
                  <a:srgbClr val="FFFFFF"/>
                </a:solidFill>
                <a:latin typeface="Avenir Medium"/>
              </a:rPr>
              <a:t>interannual</a:t>
            </a:r>
            <a:r>
              <a:rPr lang="en-US" sz="4000" b="1" dirty="0" smtClean="0">
                <a:solidFill>
                  <a:srgbClr val="FFFFFF"/>
                </a:solidFill>
                <a:latin typeface="Avenir Medium"/>
              </a:rPr>
              <a:t> analyses to day-to-day </a:t>
            </a:r>
            <a:r>
              <a:rPr lang="en-US" sz="2400" b="1" dirty="0" smtClean="0">
                <a:solidFill>
                  <a:srgbClr val="FFFFFF"/>
                </a:solidFill>
                <a:latin typeface="Avenir Medium"/>
              </a:rPr>
              <a:t>(and even glimpsing minute-to-minute) </a:t>
            </a:r>
            <a:r>
              <a:rPr lang="en-US" sz="4000" b="1" dirty="0" smtClean="0">
                <a:solidFill>
                  <a:srgbClr val="FFFFFF"/>
                </a:solidFill>
                <a:latin typeface="Avenir Medium"/>
              </a:rPr>
              <a:t>NO2 variations </a:t>
            </a:r>
            <a:endParaRPr lang="en-US" sz="2400" baseline="-25000" dirty="0">
              <a:solidFill>
                <a:srgbClr val="FFFFFF"/>
              </a:solidFill>
              <a:latin typeface="Avenir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2752" y="228639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 Box 3"/>
          <p:cNvSpPr txBox="1">
            <a:spLocks noChangeAspect="1" noChangeArrowheads="1"/>
          </p:cNvSpPr>
          <p:nvPr/>
        </p:nvSpPr>
        <p:spPr bwMode="auto">
          <a:xfrm>
            <a:off x="14113" y="2286394"/>
            <a:ext cx="8551361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venir Medium"/>
                <a:ea typeface="Times New Roman" pitchFamily="-101" charset="0"/>
                <a:cs typeface="Avenir Medium"/>
              </a:rPr>
              <a:t>Luke Valin, </a:t>
            </a:r>
            <a:r>
              <a:rPr lang="en-US" sz="1600" i="1" dirty="0">
                <a:solidFill>
                  <a:schemeClr val="bg1"/>
                </a:solidFill>
                <a:latin typeface="Avenir Medium"/>
                <a:ea typeface="Times New Roman" pitchFamily="-101" charset="0"/>
                <a:cs typeface="Avenir Medium"/>
              </a:rPr>
              <a:t>LDEO - Columbia </a:t>
            </a:r>
            <a:r>
              <a:rPr lang="en-US" sz="1600" i="1" dirty="0" smtClean="0">
                <a:solidFill>
                  <a:schemeClr val="bg1"/>
                </a:solidFill>
                <a:latin typeface="Avenir Medium"/>
                <a:ea typeface="Times New Roman" pitchFamily="-101" charset="0"/>
                <a:cs typeface="Avenir Medium"/>
              </a:rPr>
              <a:t>University, EPA/ORD</a:t>
            </a:r>
            <a:endParaRPr lang="en-US" sz="1600" i="1" dirty="0">
              <a:solidFill>
                <a:schemeClr val="bg1"/>
              </a:solidFill>
              <a:latin typeface="Avenir Medium"/>
              <a:ea typeface="Times New Roman" pitchFamily="-101" charset="0"/>
              <a:cs typeface="Avenir Medium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chemeClr val="bg1"/>
                </a:solidFill>
                <a:latin typeface="Avenir Medium"/>
                <a:ea typeface="Times New Roman" pitchFamily="-101" charset="0"/>
                <a:cs typeface="Avenir Medium"/>
              </a:rPr>
              <a:t>Arlene Fiore </a:t>
            </a:r>
            <a:r>
              <a:rPr lang="en-US" sz="1600" i="1" dirty="0">
                <a:solidFill>
                  <a:schemeClr val="bg1"/>
                </a:solidFill>
                <a:latin typeface="Avenir Medium"/>
                <a:ea typeface="Times New Roman" pitchFamily="-101" charset="0"/>
                <a:cs typeface="Avenir Medium"/>
              </a:rPr>
              <a:t>(LDEO)</a:t>
            </a:r>
            <a:r>
              <a:rPr lang="en-US" sz="1600" b="1" i="1" dirty="0">
                <a:solidFill>
                  <a:schemeClr val="bg1"/>
                </a:solidFill>
                <a:latin typeface="Avenir Medium"/>
                <a:ea typeface="Times New Roman" pitchFamily="-101" charset="0"/>
                <a:cs typeface="Avenir Medium"/>
              </a:rPr>
              <a:t>, </a:t>
            </a:r>
            <a:r>
              <a:rPr lang="en-US" sz="2000" b="1" i="1" dirty="0" smtClean="0">
                <a:solidFill>
                  <a:schemeClr val="bg1"/>
                </a:solidFill>
                <a:latin typeface="Avenir Medium"/>
                <a:ea typeface="Times New Roman" pitchFamily="-101" charset="0"/>
                <a:cs typeface="Avenir Medium"/>
              </a:rPr>
              <a:t>Jim Szykman </a:t>
            </a:r>
            <a:r>
              <a:rPr lang="en-US" sz="1600" i="1" dirty="0" smtClean="0">
                <a:solidFill>
                  <a:schemeClr val="bg1"/>
                </a:solidFill>
                <a:latin typeface="Avenir Medium"/>
                <a:ea typeface="Times New Roman" pitchFamily="-101" charset="0"/>
                <a:cs typeface="Avenir Medium"/>
              </a:rPr>
              <a:t>(EPA/ORD)</a:t>
            </a:r>
            <a:endParaRPr lang="en-US" sz="1600" dirty="0">
              <a:solidFill>
                <a:schemeClr val="bg1"/>
              </a:solidFill>
              <a:latin typeface="Avenir Medium"/>
              <a:ea typeface="Times New Roman" pitchFamily="-101" charset="0"/>
              <a:cs typeface="Avenir Medium"/>
            </a:endParaRPr>
          </a:p>
        </p:txBody>
      </p:sp>
      <p:pic>
        <p:nvPicPr>
          <p:cNvPr id="7" name="Picture 2" descr="University of Wisconsin - Madi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763" y="0"/>
            <a:ext cx="1215237" cy="110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thumb/7/72/Environmental_Protection_Agency_logo.png/551px-Environmental_Protection_Agency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5673555"/>
            <a:ext cx="1066800" cy="116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nergymanagertoday.com/assets/NYSERDA-logo-2015-Energy-Man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5936"/>
            <a:ext cx="28575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5"/>
          <p:cNvSpPr txBox="1"/>
          <p:nvPr/>
        </p:nvSpPr>
        <p:spPr>
          <a:xfrm>
            <a:off x="6891867" y="266221"/>
            <a:ext cx="408489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u="sng" dirty="0" smtClean="0">
                <a:solidFill>
                  <a:schemeClr val="bg1"/>
                </a:solidFill>
                <a:latin typeface="Avenir Medium"/>
              </a:rPr>
              <a:t>ACAM data</a:t>
            </a:r>
            <a:endParaRPr lang="en-US" sz="2400" b="1" u="sng" dirty="0" smtClean="0">
              <a:solidFill>
                <a:schemeClr val="bg1"/>
              </a:solidFill>
              <a:latin typeface="Avenir Medium"/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Avenir Medium"/>
              </a:rPr>
              <a:t>Scott </a:t>
            </a:r>
            <a:r>
              <a:rPr lang="en-US" dirty="0" err="1" smtClean="0">
                <a:solidFill>
                  <a:schemeClr val="bg1"/>
                </a:solidFill>
                <a:latin typeface="Avenir Medium"/>
              </a:rPr>
              <a:t>Janz</a:t>
            </a:r>
            <a:endParaRPr lang="en-US" dirty="0" smtClean="0">
              <a:solidFill>
                <a:schemeClr val="bg1"/>
              </a:solidFill>
              <a:latin typeface="Avenir Medium"/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Avenir Medium"/>
              </a:rPr>
              <a:t>Matt </a:t>
            </a:r>
            <a:r>
              <a:rPr lang="en-US" dirty="0" err="1" smtClean="0">
                <a:solidFill>
                  <a:schemeClr val="bg1"/>
                </a:solidFill>
                <a:latin typeface="Avenir Medium"/>
              </a:rPr>
              <a:t>Kowalewski</a:t>
            </a:r>
            <a:endParaRPr lang="en-US" dirty="0" smtClean="0">
              <a:solidFill>
                <a:schemeClr val="bg1"/>
              </a:solidFill>
              <a:latin typeface="Avenir Medium"/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Avenir Medium"/>
              </a:rPr>
              <a:t>Jay Al-</a:t>
            </a:r>
            <a:r>
              <a:rPr lang="en-US" dirty="0" err="1" smtClean="0">
                <a:solidFill>
                  <a:schemeClr val="bg1"/>
                </a:solidFill>
                <a:latin typeface="Avenir Medium"/>
              </a:rPr>
              <a:t>Saadi</a:t>
            </a:r>
            <a:endParaRPr lang="en-US" dirty="0" smtClean="0">
              <a:solidFill>
                <a:schemeClr val="bg1"/>
              </a:solidFill>
              <a:latin typeface="Avenir Medium"/>
            </a:endParaRPr>
          </a:p>
          <a:p>
            <a:pPr algn="r"/>
            <a:endParaRPr lang="en-US" dirty="0" smtClean="0">
              <a:solidFill>
                <a:schemeClr val="bg1"/>
              </a:solidFill>
              <a:latin typeface="Avenir Medium"/>
            </a:endParaRPr>
          </a:p>
          <a:p>
            <a:pPr algn="r"/>
            <a:r>
              <a:rPr lang="en-US" sz="2400" b="1" u="sng" dirty="0" smtClean="0">
                <a:solidFill>
                  <a:schemeClr val="bg1"/>
                </a:solidFill>
                <a:latin typeface="Avenir Medium"/>
              </a:rPr>
              <a:t>PANDORA data</a:t>
            </a:r>
            <a:endParaRPr lang="en-US" sz="2400" b="1" u="sng" dirty="0" smtClean="0">
              <a:solidFill>
                <a:schemeClr val="bg1"/>
              </a:solidFill>
              <a:latin typeface="Avenir Medium"/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Avenir Medium"/>
              </a:rPr>
              <a:t>Jay Herman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Avenir Medium"/>
              </a:rPr>
              <a:t>Elena </a:t>
            </a:r>
            <a:r>
              <a:rPr lang="en-US" dirty="0" err="1" smtClean="0">
                <a:solidFill>
                  <a:schemeClr val="bg1"/>
                </a:solidFill>
                <a:latin typeface="Avenir Medium"/>
              </a:rPr>
              <a:t>Spinei</a:t>
            </a:r>
            <a:endParaRPr lang="en-US" dirty="0" smtClean="0">
              <a:solidFill>
                <a:schemeClr val="bg1"/>
              </a:solidFill>
              <a:latin typeface="Avenir Medium"/>
            </a:endParaRPr>
          </a:p>
          <a:p>
            <a:pPr algn="r"/>
            <a:r>
              <a:rPr lang="en-US" dirty="0" err="1" smtClean="0">
                <a:solidFill>
                  <a:schemeClr val="bg1"/>
                </a:solidFill>
                <a:latin typeface="Avenir Medium"/>
              </a:rPr>
              <a:t>Nadar</a:t>
            </a:r>
            <a:r>
              <a:rPr lang="en-US" dirty="0" smtClean="0">
                <a:solidFill>
                  <a:schemeClr val="bg1"/>
                </a:solidFill>
                <a:latin typeface="Avenir Medium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venir Medium"/>
              </a:rPr>
              <a:t>Abuhassan</a:t>
            </a:r>
            <a:endParaRPr lang="en-US" dirty="0" smtClean="0">
              <a:solidFill>
                <a:schemeClr val="bg1"/>
              </a:solidFill>
              <a:latin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8144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23180"/>
            <a:ext cx="8918518" cy="5654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45058" y="1162223"/>
            <a:ext cx="2194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Avenir Next Demi Bold"/>
                <a:cs typeface="Avenir Next Demi Bold"/>
              </a:rPr>
              <a:t>3 km hr</a:t>
            </a:r>
            <a:r>
              <a:rPr lang="en-US" sz="2400" b="1" baseline="30000" dirty="0">
                <a:solidFill>
                  <a:schemeClr val="bg1"/>
                </a:solidFill>
                <a:latin typeface="Avenir Next Demi Bold"/>
                <a:cs typeface="Avenir Next Demi Bold"/>
              </a:rPr>
              <a:t>-1</a:t>
            </a:r>
          </a:p>
          <a:p>
            <a:pPr algn="r"/>
            <a:r>
              <a:rPr lang="en-US" sz="2400" b="1" dirty="0">
                <a:solidFill>
                  <a:schemeClr val="bg1"/>
                </a:solidFill>
                <a:latin typeface="Avenir Next Demi Bold"/>
                <a:cs typeface="Avenir Next Demi Bold"/>
              </a:rPr>
              <a:t>T</a:t>
            </a:r>
            <a:r>
              <a:rPr lang="en-US" sz="2400" b="1" baseline="-25000" dirty="0">
                <a:solidFill>
                  <a:schemeClr val="bg1"/>
                </a:solidFill>
                <a:latin typeface="Avenir Next Demi Bold"/>
                <a:cs typeface="Avenir Next Demi Bold"/>
              </a:rPr>
              <a:t>1PM</a:t>
            </a:r>
            <a:r>
              <a:rPr lang="en-US" sz="2400" b="1" dirty="0">
                <a:solidFill>
                  <a:schemeClr val="bg1"/>
                </a:solidFill>
                <a:latin typeface="Avenir Next Demi Bold"/>
                <a:cs typeface="Avenir Next Demi Bold"/>
              </a:rPr>
              <a:t> = 28° C</a:t>
            </a:r>
          </a:p>
        </p:txBody>
      </p:sp>
      <p:sp>
        <p:nvSpPr>
          <p:cNvPr id="9" name="Text Box 3"/>
          <p:cNvSpPr txBox="1">
            <a:spLocks noChangeAspect="1" noChangeArrowheads="1"/>
          </p:cNvSpPr>
          <p:nvPr/>
        </p:nvSpPr>
        <p:spPr bwMode="auto">
          <a:xfrm>
            <a:off x="1891160" y="-1851"/>
            <a:ext cx="8551361" cy="179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venir Medium"/>
                <a:ea typeface="Times New Roman" pitchFamily="-101" charset="0"/>
                <a:cs typeface="Avenir Medium"/>
              </a:rPr>
              <a:t>NYC </a:t>
            </a:r>
            <a:r>
              <a:rPr lang="en-US" sz="2800" dirty="0">
                <a:latin typeface="Avenir Medium"/>
                <a:ea typeface="Times New Roman" pitchFamily="-101" charset="0"/>
                <a:cs typeface="Avenir Medium"/>
              </a:rPr>
              <a:t>– stagnant winds, intermediate NO</a:t>
            </a:r>
            <a:r>
              <a:rPr lang="en-US" sz="2800" baseline="-25000" dirty="0">
                <a:latin typeface="Avenir Medium"/>
                <a:ea typeface="Times New Roman" pitchFamily="-101" charset="0"/>
                <a:cs typeface="Avenir Medium"/>
              </a:rPr>
              <a:t>2 </a:t>
            </a:r>
            <a:r>
              <a:rPr lang="en-US" sz="2800" dirty="0">
                <a:latin typeface="Avenir Medium"/>
                <a:ea typeface="Times New Roman" pitchFamily="-101" charset="0"/>
                <a:cs typeface="Avenir Medium"/>
              </a:rPr>
              <a:t>columns, </a:t>
            </a:r>
            <a:r>
              <a:rPr lang="en-US" sz="2800" b="1" dirty="0">
                <a:latin typeface="Avenir Medium"/>
                <a:ea typeface="Times New Roman" pitchFamily="-101" charset="0"/>
                <a:cs typeface="Avenir Medium"/>
              </a:rPr>
              <a:t>warm temperatures: </a:t>
            </a:r>
            <a:r>
              <a:rPr lang="en-US" sz="2800" dirty="0">
                <a:solidFill>
                  <a:srgbClr val="FF0000"/>
                </a:solidFill>
                <a:latin typeface="Avenir Medium"/>
                <a:ea typeface="Times New Roman" pitchFamily="-101" charset="0"/>
                <a:cs typeface="Avenir Medium"/>
              </a:rPr>
              <a:t>very fast local P</a:t>
            </a:r>
            <a:r>
              <a:rPr lang="en-US" sz="2800" baseline="-25000" dirty="0">
                <a:solidFill>
                  <a:srgbClr val="FF0000"/>
                </a:solidFill>
                <a:latin typeface="Avenir Medium"/>
                <a:ea typeface="Times New Roman" pitchFamily="-101" charset="0"/>
                <a:cs typeface="Avenir Medium"/>
              </a:rPr>
              <a:t>O3</a:t>
            </a:r>
            <a:endParaRPr lang="en-US" sz="2800" dirty="0">
              <a:latin typeface="Avenir Medium"/>
              <a:ea typeface="Times New Roman" pitchFamily="-101" charset="0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9635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748"/>
          <a:stretch>
            <a:fillRect/>
          </a:stretch>
        </p:blipFill>
        <p:spPr>
          <a:xfrm>
            <a:off x="1524003" y="923544"/>
            <a:ext cx="8945267" cy="56276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2487" y="1053298"/>
            <a:ext cx="3468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venir Next Demi Bold"/>
                <a:cs typeface="Avenir Next Demi Bold"/>
              </a:rPr>
              <a:t>4 km hr</a:t>
            </a:r>
            <a:r>
              <a:rPr lang="en-US" sz="2400" b="1" baseline="30000" dirty="0">
                <a:solidFill>
                  <a:schemeClr val="bg1"/>
                </a:solidFill>
                <a:latin typeface="Avenir Next Demi Bold"/>
                <a:cs typeface="Avenir Next Demi Bold"/>
              </a:rPr>
              <a:t>-1</a:t>
            </a:r>
          </a:p>
          <a:p>
            <a:r>
              <a:rPr lang="en-US" sz="2400" b="1" dirty="0">
                <a:solidFill>
                  <a:schemeClr val="bg1"/>
                </a:solidFill>
                <a:latin typeface="Avenir Next Demi Bold"/>
                <a:cs typeface="Avenir Next Demi Bold"/>
              </a:rPr>
              <a:t>T</a:t>
            </a:r>
            <a:r>
              <a:rPr lang="en-US" sz="2400" b="1" baseline="-25000" dirty="0">
                <a:solidFill>
                  <a:schemeClr val="bg1"/>
                </a:solidFill>
                <a:latin typeface="Avenir Next Demi Bold"/>
                <a:cs typeface="Avenir Next Demi Bold"/>
              </a:rPr>
              <a:t>1PM</a:t>
            </a:r>
            <a:r>
              <a:rPr lang="en-US" sz="2400" b="1" dirty="0">
                <a:solidFill>
                  <a:schemeClr val="bg1"/>
                </a:solidFill>
                <a:latin typeface="Avenir Next Demi Bold"/>
                <a:cs typeface="Avenir Next Demi Bold"/>
              </a:rPr>
              <a:t>=19° C</a:t>
            </a:r>
          </a:p>
        </p:txBody>
      </p:sp>
      <p:sp>
        <p:nvSpPr>
          <p:cNvPr id="7" name="Text Box 3"/>
          <p:cNvSpPr txBox="1">
            <a:spLocks noChangeAspect="1" noChangeArrowheads="1"/>
          </p:cNvSpPr>
          <p:nvPr/>
        </p:nvSpPr>
        <p:spPr bwMode="auto">
          <a:xfrm>
            <a:off x="1891160" y="-1851"/>
            <a:ext cx="9114297" cy="179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venir Medium"/>
                <a:ea typeface="Times New Roman" pitchFamily="-101" charset="0"/>
                <a:cs typeface="Avenir Medium"/>
              </a:rPr>
              <a:t>NYC</a:t>
            </a:r>
            <a:r>
              <a:rPr lang="en-US" sz="2800" dirty="0">
                <a:latin typeface="Avenir Medium"/>
                <a:ea typeface="Times New Roman" pitchFamily="-101" charset="0"/>
                <a:cs typeface="Avenir Medium"/>
              </a:rPr>
              <a:t>– stagnant winds, large NO</a:t>
            </a:r>
            <a:r>
              <a:rPr lang="en-US" sz="2800" baseline="-25000" dirty="0">
                <a:latin typeface="Avenir Medium"/>
                <a:ea typeface="Times New Roman" pitchFamily="-101" charset="0"/>
                <a:cs typeface="Avenir Medium"/>
              </a:rPr>
              <a:t>2 </a:t>
            </a:r>
            <a:r>
              <a:rPr lang="en-US" sz="2800" dirty="0">
                <a:latin typeface="Avenir Medium"/>
                <a:ea typeface="Times New Roman" pitchFamily="-101" charset="0"/>
                <a:cs typeface="Avenir Medium"/>
              </a:rPr>
              <a:t>columns, </a:t>
            </a:r>
            <a:r>
              <a:rPr lang="en-US" sz="2800" b="1" dirty="0">
                <a:latin typeface="Avenir Medium"/>
                <a:ea typeface="Times New Roman" pitchFamily="-101" charset="0"/>
                <a:cs typeface="Avenir Medium"/>
              </a:rPr>
              <a:t>cold temperatures</a:t>
            </a:r>
            <a:r>
              <a:rPr lang="en-US" sz="2800" dirty="0">
                <a:latin typeface="Avenir Medium"/>
                <a:ea typeface="Times New Roman" pitchFamily="-101" charset="0"/>
                <a:cs typeface="Avenir Medium"/>
              </a:rPr>
              <a:t>: </a:t>
            </a:r>
            <a:r>
              <a:rPr lang="en-US" sz="2800" dirty="0">
                <a:solidFill>
                  <a:srgbClr val="0000FF"/>
                </a:solidFill>
                <a:latin typeface="Avenir Medium"/>
                <a:ea typeface="Times New Roman" pitchFamily="-101" charset="0"/>
                <a:cs typeface="Avenir Medium"/>
              </a:rPr>
              <a:t>slow local P</a:t>
            </a:r>
            <a:r>
              <a:rPr lang="en-US" sz="2800" baseline="-25000" dirty="0">
                <a:solidFill>
                  <a:srgbClr val="0000FF"/>
                </a:solidFill>
                <a:latin typeface="Avenir Medium"/>
                <a:ea typeface="Times New Roman" pitchFamily="-101" charset="0"/>
                <a:cs typeface="Avenir Medium"/>
              </a:rPr>
              <a:t>O3</a:t>
            </a:r>
            <a:r>
              <a:rPr lang="en-US" sz="2800" dirty="0">
                <a:latin typeface="Avenir Medium"/>
                <a:ea typeface="Times New Roman" pitchFamily="-101" charset="0"/>
                <a:cs typeface="Avenir Medium"/>
              </a:rPr>
              <a:t>, </a:t>
            </a:r>
            <a:r>
              <a:rPr lang="en-US" sz="2800" b="1" dirty="0">
                <a:latin typeface="Avenir Medium"/>
                <a:ea typeface="Times New Roman" pitchFamily="-101" charset="0"/>
                <a:cs typeface="Avenir Medium"/>
              </a:rPr>
              <a:t>net local O</a:t>
            </a:r>
            <a:r>
              <a:rPr lang="en-US" sz="2800" b="1" baseline="-25000" dirty="0">
                <a:latin typeface="Avenir Medium"/>
                <a:ea typeface="Times New Roman" pitchFamily="-101" charset="0"/>
                <a:cs typeface="Avenir Medium"/>
              </a:rPr>
              <a:t>3</a:t>
            </a:r>
            <a:r>
              <a:rPr lang="en-US" sz="2800" b="1" dirty="0">
                <a:latin typeface="Avenir Medium"/>
                <a:ea typeface="Times New Roman" pitchFamily="-101" charset="0"/>
                <a:cs typeface="Avenir Medium"/>
              </a:rPr>
              <a:t> destruction</a:t>
            </a:r>
          </a:p>
        </p:txBody>
      </p:sp>
    </p:spTree>
    <p:extLst>
      <p:ext uri="{BB962C8B-B14F-4D97-AF65-F5344CB8AC3E}">
        <p14:creationId xmlns:p14="http://schemas.microsoft.com/office/powerpoint/2010/main" val="24063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DISCOVER-AQ: Initial glimpses at the monitoring network of the future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373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25964"/>
            <a:ext cx="11250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144000"/>
            <a:r>
              <a:rPr lang="en-US" sz="3600" b="1" dirty="0" smtClean="0">
                <a:latin typeface="Avenir Black"/>
              </a:rPr>
              <a:t>ACAM (“TEMPO flight simulator”)</a:t>
            </a:r>
          </a:p>
          <a:p>
            <a:pPr indent="-9144000"/>
            <a:r>
              <a:rPr lang="en-US" sz="3600" b="1" dirty="0">
                <a:latin typeface="Avenir Black"/>
              </a:rPr>
              <a:t>	</a:t>
            </a:r>
            <a:r>
              <a:rPr lang="en-US" sz="3600" b="1" dirty="0" smtClean="0">
                <a:latin typeface="Avenir Black"/>
              </a:rPr>
              <a:t>Bakersfield, January 2013</a:t>
            </a:r>
            <a:endParaRPr lang="en-US" sz="3200" b="1" dirty="0">
              <a:latin typeface="Avenir Black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42900" y="1504065"/>
            <a:ext cx="11849100" cy="2970504"/>
            <a:chOff x="201386" y="2271508"/>
            <a:chExt cx="11849100" cy="2970504"/>
          </a:xfrm>
        </p:grpSpPr>
        <p:pic>
          <p:nvPicPr>
            <p:cNvPr id="4" name="Picture 3" descr="Diurnal_ACAM_BakersfieldARVIN_20130121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01386" y="2271508"/>
              <a:ext cx="11849100" cy="297050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933614" y="3519450"/>
              <a:ext cx="1439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venir Medium"/>
                </a:rPr>
                <a:t>Bakersfield</a:t>
              </a:r>
              <a:endParaRPr lang="en-US" dirty="0">
                <a:latin typeface="Avenir Medium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63985" y="3519450"/>
              <a:ext cx="1439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venir Medium"/>
                </a:rPr>
                <a:t>Bakersfield</a:t>
              </a:r>
              <a:endParaRPr lang="en-US" dirty="0">
                <a:latin typeface="Avenir Medium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594356" y="3553670"/>
              <a:ext cx="1439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venir Medium"/>
                </a:rPr>
                <a:t>Bakersfield</a:t>
              </a:r>
              <a:endParaRPr lang="en-US" dirty="0">
                <a:latin typeface="Avenir Medium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57809" y="4566672"/>
              <a:ext cx="2037305" cy="607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Data courtesy of NASA-GSFC (S. </a:t>
              </a:r>
              <a:r>
                <a:rPr lang="en-US" sz="1600" dirty="0" err="1" smtClean="0"/>
                <a:t>Janz</a:t>
              </a:r>
              <a:r>
                <a:rPr lang="en-US" sz="1600" dirty="0" smtClean="0"/>
                <a:t>) </a:t>
              </a:r>
              <a:endParaRPr lang="en-US" dirty="0"/>
            </a:p>
          </p:txBody>
        </p:sp>
        <p:cxnSp>
          <p:nvCxnSpPr>
            <p:cNvPr id="3" name="Straight Arrow Connector 2"/>
            <p:cNvCxnSpPr/>
            <p:nvPr/>
          </p:nvCxnSpPr>
          <p:spPr>
            <a:xfrm>
              <a:off x="310243" y="4278086"/>
              <a:ext cx="898070" cy="778443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2460000">
              <a:off x="315492" y="4274045"/>
              <a:ext cx="17856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Avenir Book"/>
                </a:rPr>
                <a:t>Wind</a:t>
              </a:r>
              <a:endParaRPr lang="en-US" sz="3600" b="1" dirty="0">
                <a:latin typeface="Avenir Book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44541" y="2556590"/>
              <a:ext cx="14396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 smtClean="0">
                  <a:latin typeface="Avenir Medium"/>
                </a:rPr>
                <a:t>Morning</a:t>
              </a:r>
              <a:endParaRPr lang="en-US" sz="2400" b="1" dirty="0">
                <a:latin typeface="Avenir Medium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12976" y="2556590"/>
              <a:ext cx="1948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 smtClean="0">
                  <a:latin typeface="Avenir Medium"/>
                </a:rPr>
                <a:t>Mid-day</a:t>
              </a:r>
              <a:endParaRPr lang="en-US" sz="2400" b="1" dirty="0">
                <a:latin typeface="Avenir Medium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622977" y="2556590"/>
              <a:ext cx="1948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 smtClean="0">
                  <a:latin typeface="Avenir Medium"/>
                </a:rPr>
                <a:t>Afternoon</a:t>
              </a:r>
              <a:endParaRPr lang="en-US" sz="2400" b="1" dirty="0">
                <a:latin typeface="Avenir Medium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42900" y="4752341"/>
            <a:ext cx="1125038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144000"/>
            <a:r>
              <a:rPr lang="en-US" sz="3200" b="1" dirty="0" smtClean="0">
                <a:latin typeface="Avenir Medium"/>
              </a:rPr>
              <a:t>SW transport of high NO2 over Bakersfield site between morning and mid-day with steep gradients </a:t>
            </a:r>
            <a:r>
              <a:rPr lang="en-US" sz="2800" dirty="0" smtClean="0">
                <a:latin typeface="Avenir Medium"/>
              </a:rPr>
              <a:t>(~0 – 2×10</a:t>
            </a:r>
            <a:r>
              <a:rPr lang="en-US" sz="2800" baseline="30000" dirty="0" smtClean="0">
                <a:latin typeface="Avenir Medium"/>
              </a:rPr>
              <a:t>16</a:t>
            </a:r>
            <a:r>
              <a:rPr lang="en-US" sz="2800" dirty="0" smtClean="0">
                <a:latin typeface="Avenir Medium"/>
              </a:rPr>
              <a:t> molecule cm</a:t>
            </a:r>
            <a:r>
              <a:rPr lang="en-US" sz="2800" baseline="30000" dirty="0" smtClean="0">
                <a:latin typeface="Avenir Medium"/>
              </a:rPr>
              <a:t>-2</a:t>
            </a:r>
            <a:r>
              <a:rPr lang="en-US" sz="2800" dirty="0" smtClean="0">
                <a:latin typeface="Avenir Medium"/>
              </a:rPr>
              <a:t>)</a:t>
            </a:r>
            <a:endParaRPr lang="en-US" sz="2800" b="1" dirty="0" smtClean="0">
              <a:latin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3805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145688" y="943505"/>
            <a:ext cx="3987153" cy="1092607"/>
            <a:chOff x="6917588" y="1319063"/>
            <a:chExt cx="3987153" cy="1092607"/>
          </a:xfrm>
        </p:grpSpPr>
        <p:sp>
          <p:nvSpPr>
            <p:cNvPr id="3" name="Isosceles Triangle 2"/>
            <p:cNvSpPr>
              <a:spLocks noChangeAspect="1"/>
            </p:cNvSpPr>
            <p:nvPr/>
          </p:nvSpPr>
          <p:spPr>
            <a:xfrm rot="10800000">
              <a:off x="7017686" y="1384263"/>
              <a:ext cx="231546" cy="199609"/>
            </a:xfrm>
            <a:prstGeom prst="triangl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68699" y="1319063"/>
              <a:ext cx="3936042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>
                <a:spcAft>
                  <a:spcPts val="300"/>
                </a:spcAft>
              </a:pPr>
              <a:r>
                <a:rPr lang="en-US" sz="2000" b="1" dirty="0" smtClean="0">
                  <a:latin typeface="Avenir Medium"/>
                </a:rPr>
                <a:t>P3B integrated spirals</a:t>
              </a:r>
            </a:p>
            <a:p>
              <a:pPr marL="365760" indent="-342900">
                <a:buSzPct val="150000"/>
                <a:buFont typeface="Arial" panose="020B0604020202020204" pitchFamily="34" charset="0"/>
                <a:buChar char="•"/>
              </a:pPr>
              <a:r>
                <a:rPr lang="en-US" sz="2000" b="1" dirty="0" smtClean="0">
                  <a:latin typeface="Avenir Medium"/>
                </a:rPr>
                <a:t>PANDORA NO</a:t>
              </a:r>
              <a:r>
                <a:rPr lang="en-US" sz="2000" b="1" baseline="-25000" dirty="0" smtClean="0">
                  <a:latin typeface="Avenir Medium"/>
                </a:rPr>
                <a:t>2</a:t>
              </a:r>
            </a:p>
            <a:p>
              <a:pPr marL="365760">
                <a:spcBef>
                  <a:spcPts val="300"/>
                </a:spcBef>
                <a:buSzPct val="150000"/>
              </a:pPr>
              <a:r>
                <a:rPr lang="en-US" sz="2000" b="1" dirty="0" smtClean="0">
                  <a:latin typeface="Avenir Medium"/>
                </a:rPr>
                <a:t>Surface NO</a:t>
              </a:r>
              <a:r>
                <a:rPr lang="en-US" sz="2000" b="1" baseline="-25000" dirty="0" smtClean="0">
                  <a:latin typeface="Avenir Medium"/>
                </a:rPr>
                <a:t>2</a:t>
              </a:r>
              <a:r>
                <a:rPr lang="en-US" sz="2000" b="1" dirty="0" smtClean="0">
                  <a:latin typeface="Avenir Medium"/>
                </a:rPr>
                <a:t> </a:t>
              </a:r>
              <a:r>
                <a:rPr lang="en-US" sz="1600" dirty="0" smtClean="0">
                  <a:latin typeface="Avenir Medium"/>
                </a:rPr>
                <a:t>(scaled)</a:t>
              </a:r>
              <a:endParaRPr lang="en-US" sz="2000" baseline="-25000" dirty="0" smtClean="0">
                <a:latin typeface="Avenir Medium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6917588" y="2150413"/>
              <a:ext cx="391886" cy="0"/>
            </a:xfrm>
            <a:prstGeom prst="line">
              <a:avLst/>
            </a:prstGeom>
            <a:ln w="57150">
              <a:solidFill>
                <a:srgbClr val="565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948542" y="1"/>
            <a:ext cx="7347858" cy="4891603"/>
            <a:chOff x="2160811" y="372835"/>
            <a:chExt cx="7865240" cy="5198290"/>
          </a:xfrm>
        </p:grpSpPr>
        <p:pic>
          <p:nvPicPr>
            <p:cNvPr id="2" name="Picture 1" descr="NO2__Bakersfield_JAN21_2013_v2a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xmlns:lc="http://schemas.openxmlformats.org/drawingml/2006/lockedCanvas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2160811" y="372835"/>
              <a:ext cx="7865240" cy="519829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5158" y="978373"/>
              <a:ext cx="3490112" cy="1064959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12817" y="4956804"/>
            <a:ext cx="1125038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144000">
              <a:spcAft>
                <a:spcPts val="1200"/>
              </a:spcAft>
            </a:pPr>
            <a:r>
              <a:rPr lang="en-US" sz="2800" dirty="0" smtClean="0">
                <a:latin typeface="Avenir Medium"/>
              </a:rPr>
              <a:t>PANDORA NO2 columns 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800" dirty="0" smtClean="0">
                <a:latin typeface="Avenir Medium"/>
              </a:rPr>
              <a:t>) and integrated P3B NO</a:t>
            </a:r>
            <a:r>
              <a:rPr lang="en-US" sz="2800" baseline="-25000" dirty="0" smtClean="0">
                <a:latin typeface="Avenir Medium"/>
              </a:rPr>
              <a:t>2</a:t>
            </a:r>
            <a:r>
              <a:rPr lang="en-US" sz="2800" dirty="0" smtClean="0">
                <a:latin typeface="Avenir Medium"/>
              </a:rPr>
              <a:t> profiles 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▼</a:t>
            </a:r>
            <a:r>
              <a:rPr lang="en-US" sz="2800" dirty="0" smtClean="0">
                <a:latin typeface="Avenir Medium"/>
              </a:rPr>
              <a:t>) are consistent with ACAM slant NO2 observations.</a:t>
            </a:r>
          </a:p>
          <a:p>
            <a:pPr indent="-9144000">
              <a:spcAft>
                <a:spcPts val="1200"/>
              </a:spcAft>
            </a:pPr>
            <a:r>
              <a:rPr lang="en-US" sz="2800" dirty="0" smtClean="0">
                <a:latin typeface="Avenir Medium"/>
              </a:rPr>
              <a:t>The relationship of </a:t>
            </a:r>
            <a:r>
              <a:rPr lang="en-US" sz="2800" dirty="0" smtClean="0">
                <a:latin typeface="Avenir Medium"/>
              </a:rPr>
              <a:t>column </a:t>
            </a:r>
            <a:r>
              <a:rPr lang="en-US" sz="2800" dirty="0" smtClean="0">
                <a:latin typeface="Avenir Medium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2800" dirty="0" smtClean="0">
                <a:latin typeface="Avenir Medium"/>
              </a:rPr>
              <a:t>) and surface NO</a:t>
            </a:r>
            <a:r>
              <a:rPr lang="en-US" sz="2800" baseline="-25000" dirty="0" smtClean="0">
                <a:latin typeface="Avenir Medium"/>
              </a:rPr>
              <a:t>2</a:t>
            </a:r>
            <a:r>
              <a:rPr lang="en-US" sz="2800" dirty="0" smtClean="0">
                <a:latin typeface="Avenir Medium"/>
              </a:rPr>
              <a:t> ( </a:t>
            </a:r>
            <a:r>
              <a:rPr lang="en-US" sz="2800" dirty="0" smtClean="0">
                <a:solidFill>
                  <a:srgbClr val="5654FF"/>
                </a:solidFill>
                <a:latin typeface="Rockwell Extra Bold" panose="02060903040505020403" pitchFamily="18" charset="0"/>
                <a:cs typeface="Times New Roman" panose="02020603050405020304" pitchFamily="18" charset="0"/>
              </a:rPr>
              <a:t>—</a:t>
            </a:r>
            <a:r>
              <a:rPr lang="en-US" sz="2800" dirty="0" smtClean="0">
                <a:latin typeface="Avenir Medium"/>
              </a:rPr>
              <a:t>, </a:t>
            </a:r>
            <a:r>
              <a:rPr lang="en-US" sz="2000" dirty="0" smtClean="0">
                <a:latin typeface="Avenir Medium"/>
              </a:rPr>
              <a:t>scaled</a:t>
            </a:r>
            <a:r>
              <a:rPr lang="en-US" sz="2800" dirty="0" smtClean="0">
                <a:latin typeface="Avenir Medium"/>
              </a:rPr>
              <a:t>) highlights impacts of boundary layer growth.</a:t>
            </a:r>
            <a:endParaRPr lang="en-US" sz="2800" dirty="0">
              <a:latin typeface="Avenir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57329" y="457470"/>
            <a:ext cx="268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Data courtesy of USEPA (R. Long</a:t>
            </a:r>
            <a:r>
              <a:rPr lang="en-US" sz="1400" dirty="0" smtClean="0"/>
              <a:t>), NCAR (A. </a:t>
            </a:r>
            <a:r>
              <a:rPr lang="en-US" sz="1400" dirty="0" err="1" smtClean="0"/>
              <a:t>Weinheimer</a:t>
            </a:r>
            <a:r>
              <a:rPr lang="en-US" sz="1400" dirty="0" smtClean="0"/>
              <a:t>) </a:t>
            </a:r>
            <a:r>
              <a:rPr lang="en-US" sz="1400" dirty="0" smtClean="0"/>
              <a:t>and </a:t>
            </a:r>
            <a:r>
              <a:rPr lang="en-US" sz="1400" dirty="0" smtClean="0"/>
              <a:t>NASA‑GSFC </a:t>
            </a:r>
            <a:r>
              <a:rPr lang="en-US" sz="1400" dirty="0" smtClean="0"/>
              <a:t>(J. Herman)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86581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urnal_ACAM_BakersfieldARVIN_20130121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4429" y="1242808"/>
            <a:ext cx="11849100" cy="2970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48593" y="1511561"/>
            <a:ext cx="1439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latin typeface="Avenir Medium"/>
              </a:rPr>
              <a:t>Morning</a:t>
            </a:r>
            <a:endParaRPr lang="en-US" sz="2400" b="1" dirty="0">
              <a:latin typeface="Avenir 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7028" y="1511561"/>
            <a:ext cx="1948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latin typeface="Avenir Medium"/>
              </a:rPr>
              <a:t>Mid-day</a:t>
            </a:r>
            <a:endParaRPr lang="en-US" sz="2400" b="1" dirty="0">
              <a:latin typeface="Avenir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7029" y="1511561"/>
            <a:ext cx="1948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latin typeface="Avenir Medium"/>
              </a:rPr>
              <a:t>Afternoon</a:t>
            </a:r>
            <a:endParaRPr lang="en-US" sz="2400" b="1" dirty="0">
              <a:latin typeface="Avenir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6657" y="2490750"/>
            <a:ext cx="1439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venir Medium"/>
              </a:rPr>
              <a:t>Bakersfield</a:t>
            </a:r>
            <a:endParaRPr lang="en-US" dirty="0">
              <a:latin typeface="Avenir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17028" y="2490750"/>
            <a:ext cx="1439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venir Medium"/>
              </a:rPr>
              <a:t>Bakersfield</a:t>
            </a:r>
            <a:endParaRPr lang="en-US" dirty="0">
              <a:latin typeface="Avenir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7399" y="2490750"/>
            <a:ext cx="1439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venir Medium"/>
              </a:rPr>
              <a:t>Bakersfield</a:t>
            </a:r>
            <a:endParaRPr lang="en-US" dirty="0">
              <a:latin typeface="Avenir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0852" y="3537972"/>
            <a:ext cx="2037305" cy="607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 courtesy of NASA-GSFC (S. </a:t>
            </a:r>
            <a:r>
              <a:rPr lang="en-US" sz="1600" dirty="0" err="1" smtClean="0"/>
              <a:t>Janz</a:t>
            </a:r>
            <a:r>
              <a:rPr lang="en-US" sz="1600" dirty="0" smtClean="0"/>
              <a:t>) 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59229" y="3216729"/>
            <a:ext cx="898070" cy="778443"/>
          </a:xfrm>
          <a:prstGeom prst="straightConnector1">
            <a:avLst/>
          </a:prstGeom>
          <a:ln w="41275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460000">
            <a:off x="348150" y="3559926"/>
            <a:ext cx="1785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ook"/>
              </a:rPr>
              <a:t>Wind</a:t>
            </a:r>
            <a:endParaRPr lang="en-US" sz="2000" b="1" dirty="0">
              <a:latin typeface="Avenir Boo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t="28143" r="3249" b="28142"/>
          <a:stretch/>
        </p:blipFill>
        <p:spPr>
          <a:xfrm>
            <a:off x="103416" y="4167605"/>
            <a:ext cx="11321144" cy="27359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86657" y="5247455"/>
            <a:ext cx="1439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venir Medium"/>
              </a:rPr>
              <a:t>Bakersfield</a:t>
            </a:r>
            <a:endParaRPr lang="en-US" dirty="0">
              <a:latin typeface="Avenir Medium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17028" y="5247455"/>
            <a:ext cx="1439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venir Medium"/>
              </a:rPr>
              <a:t>Bakersfield</a:t>
            </a:r>
            <a:endParaRPr lang="en-US" dirty="0">
              <a:latin typeface="Avenir Medium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47399" y="5247455"/>
            <a:ext cx="1439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venir Medium"/>
              </a:rPr>
              <a:t>Bakersfield</a:t>
            </a:r>
            <a:endParaRPr lang="en-US" dirty="0">
              <a:latin typeface="Avenir Medium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5635" y="4227745"/>
            <a:ext cx="3642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venir Medium"/>
              </a:rPr>
              <a:t>CMAQv5.1/4km</a:t>
            </a:r>
            <a:endParaRPr lang="en-US" sz="3600" b="1" dirty="0">
              <a:solidFill>
                <a:schemeClr val="bg1"/>
              </a:solidFill>
              <a:latin typeface="Avenir Medium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-53976"/>
            <a:ext cx="120504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144000"/>
            <a:r>
              <a:rPr lang="en-US" sz="2800" b="1" dirty="0" smtClean="0">
                <a:latin typeface="Avenir Medium"/>
              </a:rPr>
              <a:t>CMAQv5.1/4KM does not capture spatial variation</a:t>
            </a:r>
          </a:p>
          <a:p>
            <a:pPr indent="-9144000"/>
            <a:r>
              <a:rPr lang="en-US" sz="2400" dirty="0">
                <a:latin typeface="Avenir Medium"/>
              </a:rPr>
              <a:t>	</a:t>
            </a:r>
            <a:r>
              <a:rPr lang="en-US" sz="2400" dirty="0" smtClean="0">
                <a:latin typeface="Avenir Medium"/>
              </a:rPr>
              <a:t>-- NO2 columns provide extremely detailed information on pollutant transport</a:t>
            </a:r>
          </a:p>
          <a:p>
            <a:pPr indent="-9144000"/>
            <a:r>
              <a:rPr lang="en-US" sz="2400" dirty="0">
                <a:latin typeface="Avenir Medium"/>
              </a:rPr>
              <a:t>	</a:t>
            </a:r>
            <a:r>
              <a:rPr lang="en-US" sz="2400" dirty="0" smtClean="0">
                <a:latin typeface="Avenir Medium"/>
              </a:rPr>
              <a:t>-- Need to combine chemical and met reanalysis?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65572" y="6278557"/>
            <a:ext cx="2037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Courtesy of EPA/NERL/CED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72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55609" y="1155244"/>
            <a:ext cx="52156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144000"/>
            <a:endParaRPr lang="en-US" sz="3200" dirty="0" smtClean="0">
              <a:latin typeface="Avenir Medium"/>
            </a:endParaRPr>
          </a:p>
          <a:p>
            <a:pPr indent="-9144000"/>
            <a:r>
              <a:rPr lang="en-US" sz="3200" dirty="0" smtClean="0">
                <a:latin typeface="Avenir Medium"/>
              </a:rPr>
              <a:t>Highlights the limitations of evaluating model performance using surface data alone (top), particularly in conditions where mixing (or lack of mixing) are difficult to simulate</a:t>
            </a:r>
            <a:endParaRPr lang="en-US" sz="3200" dirty="0" smtClean="0">
              <a:latin typeface="Avenir Medium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660615" y="48994"/>
            <a:ext cx="5652491" cy="6685863"/>
            <a:chOff x="6660615" y="48994"/>
            <a:chExt cx="5652491" cy="6685863"/>
          </a:xfrm>
        </p:grpSpPr>
        <p:grpSp>
          <p:nvGrpSpPr>
            <p:cNvPr id="27" name="Group 26"/>
            <p:cNvGrpSpPr/>
            <p:nvPr/>
          </p:nvGrpSpPr>
          <p:grpSpPr>
            <a:xfrm>
              <a:off x="6660615" y="48994"/>
              <a:ext cx="5564043" cy="3717620"/>
              <a:chOff x="6627957" y="-277586"/>
              <a:chExt cx="5564043" cy="3717620"/>
            </a:xfrm>
          </p:grpSpPr>
          <p:pic>
            <p:nvPicPr>
              <p:cNvPr id="3" name="Picture 2" descr="NO2__Bakersfield_JAN21_2013_v2c.eps"/>
              <p:cNvPicPr>
                <a:picLocks noChangeAspect="1"/>
              </p:cNvPicPr>
              <p:nvPr/>
            </p:nvPicPr>
            <p:blipFill rotWithShape="1">
              <a:blip r:embed="rId2"/>
              <a:srcRect t="455"/>
              <a:stretch/>
            </p:blipFill>
            <p:spPr>
              <a:xfrm>
                <a:off x="6627957" y="-277586"/>
                <a:ext cx="5564043" cy="3717620"/>
              </a:xfrm>
              <a:prstGeom prst="rect">
                <a:avLst/>
              </a:prstGeom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7468653" y="43834"/>
                <a:ext cx="3987153" cy="784830"/>
                <a:chOff x="6851173" y="420991"/>
                <a:chExt cx="3987153" cy="784830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6902284" y="420991"/>
                  <a:ext cx="3936042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65760">
                    <a:spcBef>
                      <a:spcPts val="600"/>
                    </a:spcBef>
                    <a:buSzPct val="150000"/>
                  </a:pPr>
                  <a:r>
                    <a:rPr lang="en-US" sz="2000" b="1" dirty="0" smtClean="0">
                      <a:solidFill>
                        <a:srgbClr val="5654FF"/>
                      </a:solidFill>
                      <a:latin typeface="Avenir Medium"/>
                    </a:rPr>
                    <a:t>Simulated</a:t>
                  </a:r>
                </a:p>
                <a:p>
                  <a:pPr marL="365760">
                    <a:spcBef>
                      <a:spcPts val="600"/>
                    </a:spcBef>
                    <a:spcAft>
                      <a:spcPts val="600"/>
                    </a:spcAft>
                    <a:buSzPct val="150000"/>
                  </a:pPr>
                  <a:r>
                    <a:rPr lang="en-US" sz="2000" b="1" dirty="0" smtClean="0">
                      <a:solidFill>
                        <a:srgbClr val="5654FF"/>
                      </a:solidFill>
                      <a:latin typeface="Avenir Medium"/>
                    </a:rPr>
                    <a:t>Observed</a:t>
                  </a:r>
                  <a:endParaRPr lang="en-US" sz="2000" dirty="0">
                    <a:solidFill>
                      <a:srgbClr val="5654FF"/>
                    </a:solidFill>
                    <a:latin typeface="Avenir Medium"/>
                  </a:endParaRPr>
                </a:p>
              </p:txBody>
            </p: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6851173" y="640086"/>
                  <a:ext cx="391886" cy="0"/>
                </a:xfrm>
                <a:prstGeom prst="line">
                  <a:avLst/>
                </a:prstGeom>
                <a:ln w="25400">
                  <a:solidFill>
                    <a:srgbClr val="5654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7470535" y="594943"/>
                <a:ext cx="391886" cy="0"/>
              </a:xfrm>
              <a:prstGeom prst="line">
                <a:avLst/>
              </a:prstGeom>
              <a:ln w="34925">
                <a:solidFill>
                  <a:srgbClr val="5654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" name="Picture 1" descr="NO2__Bakersfield_JAN21_2013_v2b.eps"/>
            <p:cNvPicPr>
              <a:picLocks noChangeAspect="1"/>
            </p:cNvPicPr>
            <p:nvPr/>
          </p:nvPicPr>
          <p:blipFill rotWithShape="1">
            <a:blip r:embed="rId3"/>
            <a:srcRect t="7983"/>
            <a:stretch/>
          </p:blipFill>
          <p:spPr>
            <a:xfrm>
              <a:off x="6662464" y="3298370"/>
              <a:ext cx="5650642" cy="3436487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7336608" y="3472179"/>
              <a:ext cx="3987153" cy="784830"/>
              <a:chOff x="6851173" y="420991"/>
              <a:chExt cx="3987153" cy="78483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902284" y="420991"/>
                <a:ext cx="3936042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65760">
                  <a:spcBef>
                    <a:spcPts val="600"/>
                  </a:spcBef>
                  <a:buSzPct val="150000"/>
                </a:pPr>
                <a:r>
                  <a:rPr lang="en-US" sz="2000" b="1" dirty="0" smtClean="0">
                    <a:latin typeface="Avenir Medium"/>
                  </a:rPr>
                  <a:t>Simulated</a:t>
                </a:r>
              </a:p>
              <a:p>
                <a:pPr marL="365760">
                  <a:spcBef>
                    <a:spcPts val="600"/>
                  </a:spcBef>
                  <a:spcAft>
                    <a:spcPts val="600"/>
                  </a:spcAft>
                  <a:buSzPct val="150000"/>
                </a:pPr>
                <a:r>
                  <a:rPr lang="en-US" sz="2000" b="1" dirty="0" smtClean="0">
                    <a:latin typeface="Avenir Medium"/>
                  </a:rPr>
                  <a:t>Observed</a:t>
                </a:r>
                <a:endParaRPr lang="en-US" sz="2000" dirty="0">
                  <a:latin typeface="Avenir Medium"/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851173" y="640086"/>
                <a:ext cx="391886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7017725" y="926221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Oval 28"/>
          <p:cNvSpPr>
            <a:spLocks noChangeAspect="1"/>
          </p:cNvSpPr>
          <p:nvPr/>
        </p:nvSpPr>
        <p:spPr>
          <a:xfrm>
            <a:off x="7387719" y="1821306"/>
            <a:ext cx="1746915" cy="1066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7336608" y="4962600"/>
            <a:ext cx="1746915" cy="1066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57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uly5_peakEssex.eps"/>
          <p:cNvPicPr>
            <a:picLocks noChangeAspect="1"/>
          </p:cNvPicPr>
          <p:nvPr/>
        </p:nvPicPr>
        <p:blipFill rotWithShape="1">
          <a:blip r:embed="rId2"/>
          <a:srcRect l="9266" t="10228" r="7476" b="1653"/>
          <a:stretch/>
        </p:blipFill>
        <p:spPr>
          <a:xfrm>
            <a:off x="3732117" y="3375451"/>
            <a:ext cx="6798129" cy="3482549"/>
          </a:xfrm>
          <a:prstGeom prst="rect">
            <a:avLst/>
          </a:prstGeom>
        </p:spPr>
      </p:pic>
      <p:pic>
        <p:nvPicPr>
          <p:cNvPr id="7" name="Picture 6" descr="July5_peakEssex_PANDORA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664376" y="-89179"/>
            <a:ext cx="8510894" cy="35846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69720" y="3615437"/>
            <a:ext cx="249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Book"/>
                <a:cs typeface="Avenir Book"/>
              </a:rPr>
              <a:t>ACAM NO2 Column </a:t>
            </a:r>
          </a:p>
          <a:p>
            <a:r>
              <a:rPr lang="en-US" sz="1400" dirty="0">
                <a:latin typeface="Avenir Book"/>
                <a:cs typeface="Avenir Book"/>
              </a:rPr>
              <a:t>10 – 10:15 AM</a:t>
            </a:r>
            <a:endParaRPr lang="en-US" sz="1400" dirty="0">
              <a:latin typeface="Avenir Book"/>
              <a:cs typeface="Avenir 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7636" y="3615437"/>
            <a:ext cx="24992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Book"/>
                <a:cs typeface="Avenir Book"/>
              </a:rPr>
              <a:t>P3B </a:t>
            </a:r>
            <a:r>
              <a:rPr lang="en-US" sz="1400" dirty="0">
                <a:latin typeface="Avenir Book"/>
                <a:cs typeface="Avenir Book"/>
              </a:rPr>
              <a:t>i</a:t>
            </a:r>
            <a:r>
              <a:rPr lang="en-US" sz="1400" dirty="0">
                <a:latin typeface="Avenir Book"/>
                <a:cs typeface="Avenir Book"/>
              </a:rPr>
              <a:t>n situ NO2 spiral scaled to column (ppbx3e15) </a:t>
            </a:r>
          </a:p>
          <a:p>
            <a:r>
              <a:rPr lang="en-US" sz="1400" dirty="0">
                <a:latin typeface="Avenir Book"/>
                <a:cs typeface="Avenir Book"/>
              </a:rPr>
              <a:t>10 – 10:15 AM</a:t>
            </a:r>
            <a:endParaRPr lang="en-US" sz="1400" dirty="0">
              <a:latin typeface="Avenir Book"/>
              <a:cs typeface="Avenir Book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70788" y="82788"/>
            <a:ext cx="24292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latin typeface="Avenir Book"/>
                <a:cs typeface="Avenir Book"/>
              </a:rPr>
              <a:t>~30 minute NO2 column enhancement</a:t>
            </a:r>
          </a:p>
          <a:p>
            <a:pPr algn="r"/>
            <a:r>
              <a:rPr lang="en-US" dirty="0">
                <a:latin typeface="Avenir Book"/>
                <a:cs typeface="Avenir Book"/>
              </a:rPr>
              <a:t>o</a:t>
            </a:r>
            <a:r>
              <a:rPr lang="en-US" dirty="0" smtClean="0">
                <a:latin typeface="Avenir Book"/>
                <a:cs typeface="Avenir Book"/>
              </a:rPr>
              <a:t>bserved by PANDORA over Essex at 10:15 AM</a:t>
            </a:r>
            <a:endParaRPr lang="en-US" dirty="0">
              <a:latin typeface="Avenir Book"/>
              <a:cs typeface="Avenir Book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462338" y="612170"/>
            <a:ext cx="536123" cy="12264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0"/>
            <a:ext cx="366437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venir Book"/>
                <a:cs typeface="Avenir Book"/>
              </a:rPr>
              <a:t>ACAM NOx Emission/transport monitoring capabilities can go down to minute-to-minute time scale.</a:t>
            </a:r>
          </a:p>
          <a:p>
            <a:r>
              <a:rPr lang="en-US" b="1" dirty="0" smtClean="0">
                <a:latin typeface="Avenir Book"/>
                <a:cs typeface="Avenir Book"/>
              </a:rPr>
              <a:t>Essex, MD, DAQ-Maryland</a:t>
            </a:r>
          </a:p>
          <a:p>
            <a:pPr>
              <a:spcAft>
                <a:spcPts val="2400"/>
              </a:spcAft>
            </a:pPr>
            <a:r>
              <a:rPr lang="en-US" b="1" dirty="0" smtClean="0">
                <a:latin typeface="Avenir Book"/>
                <a:cs typeface="Avenir Book"/>
              </a:rPr>
              <a:t>Tuesday, 5 July 2011</a:t>
            </a:r>
            <a:endParaRPr lang="en-US" sz="2800" dirty="0">
              <a:latin typeface="Avenir Book"/>
              <a:cs typeface="Avenir Book"/>
            </a:endParaRPr>
          </a:p>
          <a:p>
            <a:pPr algn="r"/>
            <a:r>
              <a:rPr lang="en-US" sz="2600" dirty="0" smtClean="0">
                <a:latin typeface="Avenir Book"/>
                <a:cs typeface="Avenir Book"/>
              </a:rPr>
              <a:t>A data-driven phonebook? Local AQ managers are provided an automated list of potentially relevant stakeholders based on TEMPO measurements</a:t>
            </a:r>
            <a:endParaRPr lang="en-US" sz="2600" dirty="0">
              <a:latin typeface="Avenir Book"/>
              <a:cs typeface="Avenir Book"/>
            </a:endParaRPr>
          </a:p>
          <a:p>
            <a:endParaRPr lang="en-US" sz="2800" dirty="0">
              <a:latin typeface="Avenir Book"/>
              <a:cs typeface="Avenir 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6033" y="5210384"/>
            <a:ext cx="905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Book"/>
                <a:cs typeface="Avenir Book"/>
              </a:rPr>
              <a:t>Essex site</a:t>
            </a:r>
            <a:endParaRPr lang="en-US" sz="1400" dirty="0">
              <a:latin typeface="Avenir Book"/>
              <a:cs typeface="Avenir Book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0800000">
            <a:off x="5388396" y="5042641"/>
            <a:ext cx="627636" cy="40737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624397" y="5194995"/>
            <a:ext cx="905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Book"/>
                <a:cs typeface="Avenir Book"/>
              </a:rPr>
              <a:t>Essex site</a:t>
            </a:r>
            <a:endParaRPr lang="en-US" sz="1400" dirty="0">
              <a:latin typeface="Avenir Book"/>
              <a:cs typeface="Avenir Book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10800000">
            <a:off x="8996760" y="5027252"/>
            <a:ext cx="627636" cy="40737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51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848" y="40904"/>
            <a:ext cx="1131795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731520" algn="ctr">
              <a:spcAft>
                <a:spcPts val="1200"/>
              </a:spcAft>
            </a:pPr>
            <a:r>
              <a:rPr lang="en-US" sz="3200" b="1" dirty="0" smtClean="0">
                <a:latin typeface="Avenir"/>
              </a:rPr>
              <a:t>Conclusions </a:t>
            </a:r>
          </a:p>
          <a:p>
            <a:pPr marL="576263" indent="-457200" defTabSz="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venir"/>
              </a:rPr>
              <a:t>Air quality managers want information on causes of exceedance events - daily variations, local scales</a:t>
            </a:r>
          </a:p>
          <a:p>
            <a:pPr marL="1033463" lvl="1" indent="-457200" defTabSz="457200">
              <a:buFont typeface="Arial" panose="020B0604020202020204" pitchFamily="34" charset="0"/>
              <a:buChar char="•"/>
            </a:pPr>
            <a:endParaRPr lang="en-US" sz="2800" dirty="0" smtClean="0">
              <a:latin typeface="Avenir"/>
            </a:endParaRPr>
          </a:p>
          <a:p>
            <a:pPr marL="1033463" lvl="1" indent="-457200" defTabSz="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venir"/>
              </a:rPr>
              <a:t>See </a:t>
            </a:r>
            <a:r>
              <a:rPr lang="en-US" sz="3200" b="1" dirty="0" smtClean="0">
                <a:latin typeface="Avenir"/>
              </a:rPr>
              <a:t>aqast.wisc.edu </a:t>
            </a:r>
            <a:r>
              <a:rPr lang="en-US" sz="2800" dirty="0" smtClean="0">
                <a:latin typeface="Avenir"/>
              </a:rPr>
              <a:t>for AQAST engagement of AQ managers with current resources on East US pollution episodes</a:t>
            </a:r>
            <a:endParaRPr lang="en-US" sz="3200" dirty="0">
              <a:latin typeface="Avenir"/>
            </a:endParaRPr>
          </a:p>
          <a:p>
            <a:pPr marL="119063" defTabSz="457200"/>
            <a:endParaRPr lang="en-US" sz="3200" dirty="0">
              <a:latin typeface="Avenir"/>
            </a:endParaRPr>
          </a:p>
          <a:p>
            <a:pPr marL="576263" indent="-457200" defTabSz="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venir"/>
              </a:rPr>
              <a:t>DISCOVER-AQ ground and satellite simulator resources provide an initial glimpse of monitoring network of future -  column, surface and model needs</a:t>
            </a:r>
          </a:p>
          <a:p>
            <a:pPr marL="576263" indent="-457200" defTabSz="457200">
              <a:buFont typeface="Arial" panose="020B0604020202020204" pitchFamily="34" charset="0"/>
              <a:buChar char="•"/>
            </a:pPr>
            <a:endParaRPr lang="en-US" sz="3200" dirty="0" smtClean="0">
              <a:latin typeface="Avenir"/>
            </a:endParaRPr>
          </a:p>
          <a:p>
            <a:pPr marL="576263" indent="-457200" defTabSz="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venir"/>
              </a:rPr>
              <a:t>Met reanalysis/forecast systems are not optimized for scales of observations that will be available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66097" y="1791736"/>
            <a:ext cx="1780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29" name="Picture 2" descr="University of Wisconsin - Madis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763" y="0"/>
            <a:ext cx="1215237" cy="110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s://upload.wikimedia.org/wikipedia/commons/thumb/7/72/Environmental_Protection_Agency_logo.png/551px-Environmental_Protection_Agency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5696330"/>
            <a:ext cx="1066800" cy="116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http://www.energymanagertoday.com/assets/NYSERDA-logo-2015-Energy-Man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972"/>
            <a:ext cx="2266097" cy="71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78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743" y="108466"/>
            <a:ext cx="388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venir"/>
              </a:rPr>
              <a:t>Recommendations to data providers</a:t>
            </a:r>
            <a:endParaRPr lang="en-US" sz="2000" dirty="0">
              <a:latin typeface="Aveni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8470" y="108466"/>
            <a:ext cx="80935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venir"/>
              </a:rPr>
              <a:t>Include measurements and expected values of well understood species (e.g., O4 column, O2 column, Ring “column”) in trace gas level 2 and 3 products.</a:t>
            </a:r>
          </a:p>
          <a:p>
            <a:endParaRPr lang="en-US" sz="2800" dirty="0">
              <a:latin typeface="Avenir"/>
            </a:endParaRPr>
          </a:p>
          <a:p>
            <a:r>
              <a:rPr lang="en-US" sz="2800" dirty="0" smtClean="0">
                <a:latin typeface="Avenir"/>
              </a:rPr>
              <a:t>Identify high priority data segments for faster response forecasting needs.</a:t>
            </a:r>
            <a:endParaRPr lang="en-US" sz="2000" dirty="0">
              <a:latin typeface="Aveni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8471" y="3720709"/>
            <a:ext cx="80935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venir"/>
              </a:rPr>
              <a:t>Compute column quantities of NO2 and HCHO (including loss and production terms) as standard suite of model results</a:t>
            </a:r>
          </a:p>
          <a:p>
            <a:endParaRPr lang="en-US" sz="2800" dirty="0" smtClean="0">
              <a:latin typeface="Avenir"/>
            </a:endParaRPr>
          </a:p>
          <a:p>
            <a:endParaRPr lang="en-US" sz="2800" dirty="0">
              <a:latin typeface="Avenir"/>
            </a:endParaRPr>
          </a:p>
          <a:p>
            <a:endParaRPr lang="en-US" sz="2000" dirty="0">
              <a:latin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09086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50528T121228_regional_average.png"/>
          <p:cNvPicPr>
            <a:picLocks noChangeAspect="1"/>
          </p:cNvPicPr>
          <p:nvPr/>
        </p:nvPicPr>
        <p:blipFill rotWithShape="1">
          <a:blip r:embed="rId2"/>
          <a:srcRect l="13595" r="6617" b="5710"/>
          <a:stretch/>
        </p:blipFill>
        <p:spPr>
          <a:xfrm>
            <a:off x="5323831" y="769236"/>
            <a:ext cx="6868169" cy="6088764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spect="1" noChangeArrowheads="1"/>
          </p:cNvSpPr>
          <p:nvPr/>
        </p:nvSpPr>
        <p:spPr bwMode="auto">
          <a:xfrm>
            <a:off x="248582" y="2293237"/>
            <a:ext cx="4945745" cy="179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Avenir Medium"/>
                <a:ea typeface="Times New Roman" pitchFamily="-101" charset="0"/>
                <a:cs typeface="Avenir Medium"/>
              </a:rPr>
              <a:t>Long-term averages provide detailed information on the spatial </a:t>
            </a:r>
            <a:r>
              <a:rPr lang="en-US" sz="3200" b="1" dirty="0" smtClean="0">
                <a:latin typeface="Avenir Medium"/>
                <a:ea typeface="Times New Roman" pitchFamily="-101" charset="0"/>
                <a:cs typeface="Avenir Medium"/>
              </a:rPr>
              <a:t>pattern of NO</a:t>
            </a:r>
            <a:r>
              <a:rPr lang="en-US" sz="3200" b="1" baseline="-25000" dirty="0" smtClean="0">
                <a:latin typeface="Avenir Medium"/>
                <a:ea typeface="Times New Roman" pitchFamily="-101" charset="0"/>
                <a:cs typeface="Avenir Medium"/>
              </a:rPr>
              <a:t>X</a:t>
            </a:r>
            <a:r>
              <a:rPr lang="en-US" sz="3200" b="1" dirty="0" smtClean="0">
                <a:latin typeface="Avenir Medium"/>
                <a:ea typeface="Times New Roman" pitchFamily="-101" charset="0"/>
                <a:cs typeface="Avenir Medium"/>
              </a:rPr>
              <a:t> </a:t>
            </a:r>
            <a:r>
              <a:rPr lang="en-US" sz="3200" b="1" dirty="0">
                <a:latin typeface="Avenir Medium"/>
                <a:ea typeface="Times New Roman" pitchFamily="-101" charset="0"/>
                <a:cs typeface="Avenir Medium"/>
              </a:rPr>
              <a:t>emission sources</a:t>
            </a:r>
            <a:r>
              <a:rPr lang="en-US" sz="3200" b="1" dirty="0" smtClean="0">
                <a:latin typeface="Avenir Medium"/>
                <a:ea typeface="Times New Roman" pitchFamily="-101" charset="0"/>
                <a:cs typeface="Avenir Medium"/>
              </a:rPr>
              <a:t>.</a:t>
            </a:r>
            <a:endParaRPr lang="en-US" sz="3200" b="1" dirty="0">
              <a:latin typeface="Avenir Medium"/>
              <a:ea typeface="Times New Roman" pitchFamily="-101" charset="0"/>
              <a:cs typeface="Avenir Medium"/>
            </a:endParaRPr>
          </a:p>
        </p:txBody>
      </p:sp>
      <p:sp>
        <p:nvSpPr>
          <p:cNvPr id="8" name="Text Box 3"/>
          <p:cNvSpPr txBox="1">
            <a:spLocks noChangeAspect="1" noChangeArrowheads="1"/>
          </p:cNvSpPr>
          <p:nvPr/>
        </p:nvSpPr>
        <p:spPr bwMode="auto">
          <a:xfrm>
            <a:off x="4685115" y="234717"/>
            <a:ext cx="10381345" cy="179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lvl="8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venir Medium"/>
                <a:ea typeface="Times New Roman" pitchFamily="-101" charset="0"/>
                <a:cs typeface="Avenir Medium"/>
              </a:rPr>
              <a:t>	</a:t>
            </a:r>
            <a:r>
              <a:rPr lang="en-US" b="1" dirty="0" smtClean="0">
                <a:latin typeface="Avenir Medium"/>
                <a:ea typeface="Times New Roman" pitchFamily="-101" charset="0"/>
                <a:cs typeface="Avenir Medium"/>
              </a:rPr>
              <a:t>OMI </a:t>
            </a:r>
            <a:r>
              <a:rPr lang="en-US" b="1" dirty="0">
                <a:latin typeface="Avenir Medium"/>
                <a:ea typeface="Times New Roman" pitchFamily="-101" charset="0"/>
                <a:cs typeface="Avenir Medium"/>
              </a:rPr>
              <a:t>NO</a:t>
            </a:r>
            <a:r>
              <a:rPr lang="en-US" b="1" baseline="-25000" dirty="0">
                <a:latin typeface="Avenir Medium"/>
                <a:ea typeface="Times New Roman" pitchFamily="-101" charset="0"/>
                <a:cs typeface="Avenir Medium"/>
              </a:rPr>
              <a:t>2 </a:t>
            </a:r>
            <a:r>
              <a:rPr lang="en-US" b="1" dirty="0">
                <a:latin typeface="Avenir Medium"/>
                <a:ea typeface="Times New Roman" pitchFamily="-101" charset="0"/>
                <a:cs typeface="Avenir Medium"/>
              </a:rPr>
              <a:t>Column - 1:30 PM daily measurement</a:t>
            </a:r>
            <a:endParaRPr lang="en-US" b="1" baseline="-25000" dirty="0">
              <a:latin typeface="Avenir Medium"/>
              <a:ea typeface="Times New Roman" pitchFamily="-101" charset="0"/>
              <a:cs typeface="Avenir Medium"/>
            </a:endParaRPr>
          </a:p>
          <a:p>
            <a:pPr marL="0" lvl="8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venir Medium"/>
                <a:ea typeface="Times New Roman" pitchFamily="-101" charset="0"/>
                <a:cs typeface="Avenir Medium"/>
              </a:rPr>
              <a:t>	June- August; 2005 – 2012;</a:t>
            </a:r>
          </a:p>
          <a:p>
            <a:pPr marL="0" lvl="8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venir Medium"/>
                <a:ea typeface="Times New Roman" pitchFamily="-101" charset="0"/>
                <a:cs typeface="Avenir Medium"/>
              </a:rPr>
              <a:t>	N ≈ 150 cloud-free measurements per site</a:t>
            </a:r>
          </a:p>
        </p:txBody>
      </p:sp>
    </p:spTree>
    <p:extLst>
      <p:ext uri="{BB962C8B-B14F-4D97-AF65-F5344CB8AC3E}">
        <p14:creationId xmlns:p14="http://schemas.microsoft.com/office/powerpoint/2010/main" val="13566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200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2_seapark_pandoraPHOT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995141" y="661496"/>
            <a:ext cx="8779083" cy="5490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23255" y="5850104"/>
            <a:ext cx="4519891" cy="43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Local Standard Time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16406" y="1252658"/>
            <a:ext cx="457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C000"/>
                </a:solidFill>
                <a:latin typeface="Avenir Black"/>
              </a:rPr>
              <a:t>PANDORA NO2 column</a:t>
            </a:r>
          </a:p>
          <a:p>
            <a:pPr algn="r"/>
            <a:r>
              <a:rPr lang="en-US" sz="2800" b="1" dirty="0" smtClean="0">
                <a:latin typeface="Avenir Black"/>
              </a:rPr>
              <a:t>EPA CAPS NO2</a:t>
            </a:r>
            <a:endParaRPr lang="en-US" sz="2800" b="1" dirty="0">
              <a:latin typeface="Avenir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5310" y="2145210"/>
            <a:ext cx="3603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Data courtesy of USEPA (R. Long) and NASA-GSFC (J. Herman)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738341" y="329421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venir Medium"/>
              </a:rPr>
              <a:t>DISCOVER-AQ Houston</a:t>
            </a:r>
            <a:endParaRPr lang="en-US" sz="2400" b="1" dirty="0">
              <a:latin typeface="Avenir Mediu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1451" y="1883382"/>
            <a:ext cx="25981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latin typeface="Avenir Black"/>
              </a:rPr>
              <a:t>What is the relationship between surface exposure and column concentrations?</a:t>
            </a:r>
          </a:p>
          <a:p>
            <a:pPr algn="r"/>
            <a:endParaRPr lang="en-US" sz="2400" b="1" dirty="0">
              <a:latin typeface="Avenir Black"/>
            </a:endParaRPr>
          </a:p>
          <a:p>
            <a:pPr algn="r"/>
            <a:endParaRPr lang="en-US" sz="2400" b="1" dirty="0">
              <a:latin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6723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spect="1"/>
          </p:cNvSpPr>
          <p:nvPr/>
        </p:nvSpPr>
        <p:spPr>
          <a:xfrm>
            <a:off x="1976942" y="131240"/>
            <a:ext cx="8246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venir Medium"/>
                <a:cs typeface="Avenir Medium"/>
              </a:rPr>
              <a:t>What is the relationship of NO</a:t>
            </a:r>
            <a:r>
              <a:rPr lang="en-US" sz="3200" b="1" baseline="-25000" dirty="0">
                <a:latin typeface="Avenir Medium"/>
                <a:cs typeface="Avenir Medium"/>
              </a:rPr>
              <a:t>2 </a:t>
            </a:r>
            <a:r>
              <a:rPr lang="en-US" sz="3200" b="1" dirty="0">
                <a:latin typeface="Avenir Medium"/>
                <a:cs typeface="Avenir Medium"/>
              </a:rPr>
              <a:t>column (molecules cm</a:t>
            </a:r>
            <a:r>
              <a:rPr lang="en-US" sz="3200" b="1" baseline="30000" dirty="0">
                <a:latin typeface="Avenir Medium"/>
                <a:cs typeface="Avenir Medium"/>
              </a:rPr>
              <a:t>2</a:t>
            </a:r>
            <a:r>
              <a:rPr lang="en-US" sz="3200" b="1" dirty="0">
                <a:latin typeface="Avenir Medium"/>
                <a:cs typeface="Avenir Medium"/>
              </a:rPr>
              <a:t>) to NO</a:t>
            </a:r>
            <a:r>
              <a:rPr lang="en-US" sz="3200" b="1" baseline="-25000" dirty="0">
                <a:latin typeface="Avenir Medium"/>
                <a:cs typeface="Avenir Medium"/>
              </a:rPr>
              <a:t>X</a:t>
            </a:r>
            <a:r>
              <a:rPr lang="en-US" sz="3200" b="1" dirty="0">
                <a:latin typeface="Avenir Medium"/>
                <a:cs typeface="Avenir Medium"/>
              </a:rPr>
              <a:t> emissions (tons / day)?</a:t>
            </a:r>
            <a:endParaRPr lang="en-US" sz="3200" b="1" baseline="-25000" dirty="0">
              <a:latin typeface="Avenir Medium"/>
              <a:cs typeface="Avenir Medium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77552" y="1700902"/>
            <a:ext cx="686816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>
              <a:latin typeface="Avenir Medium"/>
              <a:cs typeface="Avenir Medium"/>
              <a:sym typeface="Wingdings"/>
            </a:endParaRPr>
          </a:p>
          <a:p>
            <a:r>
              <a:rPr lang="en-US" sz="3200" b="1" dirty="0">
                <a:latin typeface="Avenir Medium"/>
                <a:cs typeface="Avenir Medium"/>
                <a:sym typeface="Wingdings"/>
              </a:rPr>
              <a:t>	Labadie PP:	</a:t>
            </a:r>
            <a:r>
              <a:rPr lang="en-US" sz="3200" b="1" dirty="0">
                <a:latin typeface="Avenir Medium"/>
                <a:cs typeface="Avenir Medium"/>
              </a:rPr>
              <a:t> 27 tons/day </a:t>
            </a:r>
            <a:r>
              <a:rPr lang="en-US" dirty="0">
                <a:latin typeface="Avenir Medium"/>
                <a:cs typeface="Avenir Medium"/>
              </a:rPr>
              <a:t>* (2000 lbs/tons) /  (2.2 lbs/kg)  /  (0.044 kg/mole) * (6.02e23 molecules/mole) / (1e10 cm^2/ km^2) / (24 hours/day) /</a:t>
            </a:r>
            <a:r>
              <a:rPr lang="en-US" sz="2400" dirty="0">
                <a:latin typeface="Avenir Medium"/>
                <a:cs typeface="Avenir Medium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venir Medium"/>
                <a:cs typeface="Avenir Medium"/>
              </a:rPr>
              <a:t>(50x50 km^2) </a:t>
            </a:r>
            <a:r>
              <a:rPr lang="en-US" sz="2400" dirty="0">
                <a:latin typeface="Avenir Medium"/>
                <a:cs typeface="Avenir Medium"/>
              </a:rPr>
              <a:t>*</a:t>
            </a:r>
            <a:r>
              <a:rPr lang="en-US" sz="2400" dirty="0">
                <a:solidFill>
                  <a:srgbClr val="FF0000"/>
                </a:solidFill>
                <a:latin typeface="Avenir Medium"/>
                <a:cs typeface="Avenir Medium"/>
              </a:rPr>
              <a:t>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venir Medium"/>
                <a:cs typeface="Avenir Medium"/>
              </a:rPr>
              <a:t>(4 hour lifetime)</a:t>
            </a:r>
            <a:r>
              <a:rPr lang="en-US" sz="2400" dirty="0">
                <a:latin typeface="Avenir Medium"/>
                <a:cs typeface="Avenir Medium"/>
              </a:rPr>
              <a:t> *</a:t>
            </a:r>
            <a:r>
              <a:rPr lang="en-US" sz="2400" b="1" dirty="0">
                <a:solidFill>
                  <a:srgbClr val="000090"/>
                </a:solidFill>
                <a:latin typeface="Avenir Medium"/>
                <a:cs typeface="Avenir Medium"/>
              </a:rPr>
              <a:t>0.75 NO2:NOx</a:t>
            </a:r>
          </a:p>
          <a:p>
            <a:endParaRPr lang="en-US" sz="2800" b="1" dirty="0">
              <a:solidFill>
                <a:srgbClr val="000090"/>
              </a:solidFill>
              <a:latin typeface="Avenir Medium"/>
              <a:cs typeface="Avenir Medium"/>
            </a:endParaRPr>
          </a:p>
          <a:p>
            <a:r>
              <a:rPr lang="en-US" sz="3600" b="1" dirty="0">
                <a:latin typeface="Avenir Medium"/>
                <a:cs typeface="Avenir Medium"/>
              </a:rPr>
              <a:t>~ 1.7 × 10</a:t>
            </a:r>
            <a:r>
              <a:rPr lang="en-US" sz="3600" b="1" baseline="30000" dirty="0">
                <a:latin typeface="Avenir Medium"/>
                <a:cs typeface="Avenir Medium"/>
              </a:rPr>
              <a:t>15</a:t>
            </a:r>
            <a:r>
              <a:rPr lang="en-US" sz="3600" b="1" dirty="0">
                <a:latin typeface="Avenir Medium"/>
                <a:cs typeface="Avenir Medium"/>
              </a:rPr>
              <a:t> molecules cm</a:t>
            </a:r>
            <a:r>
              <a:rPr lang="en-US" sz="3600" b="1" baseline="30000" dirty="0">
                <a:latin typeface="Avenir Medium"/>
                <a:cs typeface="Avenir Medium"/>
              </a:rPr>
              <a:t>2</a:t>
            </a:r>
            <a:r>
              <a:rPr lang="en-US" sz="3600" b="1" dirty="0">
                <a:latin typeface="Avenir Medium"/>
                <a:cs typeface="Avenir Medium"/>
              </a:rPr>
              <a:t> </a:t>
            </a:r>
          </a:p>
          <a:p>
            <a:endParaRPr lang="en-US" sz="3600" b="1" dirty="0">
              <a:latin typeface="Avenir Medium"/>
              <a:cs typeface="Avenir Medium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77552" y="5332665"/>
            <a:ext cx="74903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venir Medium"/>
                <a:cs typeface="Avenir Medium"/>
              </a:rPr>
              <a:t>OMI daily measurement 1σ Noise:</a:t>
            </a:r>
          </a:p>
          <a:p>
            <a:r>
              <a:rPr lang="en-US" sz="3600" b="1" dirty="0">
                <a:solidFill>
                  <a:srgbClr val="FF0000"/>
                </a:solidFill>
                <a:latin typeface="Avenir Medium"/>
                <a:cs typeface="Avenir Medium"/>
              </a:rPr>
              <a:t> ~ 1× 10</a:t>
            </a:r>
            <a:r>
              <a:rPr lang="en-US" sz="3600" b="1" baseline="30000" dirty="0">
                <a:solidFill>
                  <a:srgbClr val="FF0000"/>
                </a:solidFill>
                <a:latin typeface="Avenir Medium"/>
                <a:cs typeface="Avenir Medium"/>
              </a:rPr>
              <a:t>15</a:t>
            </a:r>
            <a:r>
              <a:rPr lang="en-US" sz="3600" b="1" dirty="0">
                <a:solidFill>
                  <a:srgbClr val="FF0000"/>
                </a:solidFill>
                <a:latin typeface="Avenir Medium"/>
                <a:cs typeface="Avenir Medium"/>
              </a:rPr>
              <a:t> molecules cm</a:t>
            </a:r>
            <a:r>
              <a:rPr lang="en-US" sz="3600" b="1" baseline="30000" dirty="0">
                <a:solidFill>
                  <a:srgbClr val="FF0000"/>
                </a:solidFill>
                <a:latin typeface="Avenir Medium"/>
                <a:cs typeface="Avenir Medium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Avenir Medium"/>
                <a:cs typeface="Avenir Medium"/>
              </a:rPr>
              <a:t> </a:t>
            </a:r>
            <a:endParaRPr lang="en-US" sz="3600" b="1" dirty="0">
              <a:solidFill>
                <a:srgbClr val="FF0000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193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493497"/>
            <a:ext cx="7955250" cy="43052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44100" y="5715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0350" y="4798718"/>
            <a:ext cx="43002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venir"/>
              </a:rPr>
              <a:t>NASA Standard Product </a:t>
            </a:r>
          </a:p>
          <a:p>
            <a:r>
              <a:rPr lang="en-US" sz="2400" b="1" dirty="0">
                <a:solidFill>
                  <a:srgbClr val="0070C0"/>
                </a:solidFill>
                <a:latin typeface="Avenir"/>
              </a:rPr>
              <a:t>	</a:t>
            </a:r>
            <a:r>
              <a:rPr lang="en-US" sz="2400" b="1" dirty="0" smtClean="0">
                <a:latin typeface="Avenir"/>
              </a:rPr>
              <a:t>vs INTEX-B NO2</a:t>
            </a:r>
          </a:p>
          <a:p>
            <a:endParaRPr lang="en-US" sz="2400" b="1" dirty="0" smtClean="0">
              <a:latin typeface="Avenir"/>
            </a:endParaRPr>
          </a:p>
          <a:p>
            <a:r>
              <a:rPr lang="en-US" sz="3600" b="1" dirty="0" smtClean="0">
                <a:latin typeface="Avenir"/>
              </a:rPr>
              <a:t>Slope: 	</a:t>
            </a:r>
            <a:r>
              <a:rPr lang="en-US" sz="3600" b="1" dirty="0" smtClean="0">
                <a:solidFill>
                  <a:srgbClr val="0070C0"/>
                </a:solidFill>
                <a:latin typeface="Avenir"/>
              </a:rPr>
              <a:t>0.86</a:t>
            </a:r>
          </a:p>
          <a:p>
            <a:r>
              <a:rPr lang="en-US" sz="2400" b="1" dirty="0" smtClean="0">
                <a:latin typeface="Avenir"/>
              </a:rPr>
              <a:t>Y-intercept:	</a:t>
            </a:r>
            <a:r>
              <a:rPr lang="en-US" sz="2400" dirty="0" smtClean="0">
                <a:latin typeface="Avenir"/>
              </a:rPr>
              <a:t>0.14 × 10</a:t>
            </a:r>
            <a:r>
              <a:rPr lang="en-US" sz="2400" baseline="30000" dirty="0" smtClean="0">
                <a:latin typeface="Avenir"/>
              </a:rPr>
              <a:t>16 </a:t>
            </a:r>
            <a:r>
              <a:rPr lang="en-US" sz="2400" dirty="0" smtClean="0">
                <a:latin typeface="Avenir"/>
              </a:rPr>
              <a:t>cm</a:t>
            </a:r>
            <a:r>
              <a:rPr lang="en-US" sz="2400" baseline="30000" dirty="0" smtClean="0">
                <a:latin typeface="Avenir"/>
              </a:rPr>
              <a:t>-2</a:t>
            </a:r>
            <a:endParaRPr lang="en-US" sz="2400" dirty="0">
              <a:latin typeface="Aveni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1350" y="4798718"/>
            <a:ext cx="43002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venir"/>
              </a:rPr>
              <a:t>DOMINO</a:t>
            </a:r>
            <a:r>
              <a:rPr lang="en-US" sz="2400" b="1" dirty="0" smtClean="0">
                <a:solidFill>
                  <a:srgbClr val="0070C0"/>
                </a:solidFill>
                <a:latin typeface="Avenir"/>
              </a:rPr>
              <a:t> </a:t>
            </a:r>
          </a:p>
          <a:p>
            <a:r>
              <a:rPr lang="en-US" sz="2400" b="1" dirty="0">
                <a:solidFill>
                  <a:srgbClr val="0070C0"/>
                </a:solidFill>
                <a:latin typeface="Avenir"/>
              </a:rPr>
              <a:t>	</a:t>
            </a:r>
            <a:r>
              <a:rPr lang="en-US" sz="2400" b="1" dirty="0" smtClean="0">
                <a:latin typeface="Avenir"/>
              </a:rPr>
              <a:t>vs INTEX-B NO2</a:t>
            </a:r>
          </a:p>
          <a:p>
            <a:endParaRPr lang="en-US" sz="2400" b="1" dirty="0">
              <a:latin typeface="Avenir"/>
            </a:endParaRPr>
          </a:p>
          <a:p>
            <a:r>
              <a:rPr lang="en-US" sz="3600" b="1" dirty="0" smtClean="0">
                <a:latin typeface="Avenir"/>
              </a:rPr>
              <a:t>Slope: 	</a:t>
            </a:r>
            <a:r>
              <a:rPr lang="en-US" sz="3600" b="1" dirty="0" smtClean="0">
                <a:solidFill>
                  <a:srgbClr val="FF0000"/>
                </a:solidFill>
                <a:latin typeface="Avenir"/>
              </a:rPr>
              <a:t>1.68</a:t>
            </a:r>
          </a:p>
          <a:p>
            <a:r>
              <a:rPr lang="en-US" sz="2400" b="1" dirty="0" smtClean="0">
                <a:latin typeface="Avenir"/>
              </a:rPr>
              <a:t>Y-intercept:	-</a:t>
            </a:r>
            <a:r>
              <a:rPr lang="en-US" sz="2400" dirty="0" smtClean="0">
                <a:latin typeface="Avenir"/>
              </a:rPr>
              <a:t>0.59 × 10</a:t>
            </a:r>
            <a:r>
              <a:rPr lang="en-US" sz="2400" baseline="30000" dirty="0" smtClean="0">
                <a:latin typeface="Avenir"/>
              </a:rPr>
              <a:t>16 </a:t>
            </a:r>
            <a:r>
              <a:rPr lang="en-US" sz="2400" dirty="0" smtClean="0">
                <a:latin typeface="Avenir"/>
              </a:rPr>
              <a:t>cm</a:t>
            </a:r>
            <a:r>
              <a:rPr lang="en-US" sz="2400" baseline="30000" dirty="0" smtClean="0">
                <a:latin typeface="Avenir"/>
              </a:rPr>
              <a:t>-2</a:t>
            </a:r>
            <a:endParaRPr lang="en-US" sz="2400" dirty="0">
              <a:latin typeface="Aveni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743" y="298966"/>
            <a:ext cx="292360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venir"/>
              </a:rPr>
              <a:t>OMI NASA-SP and DOMINO Validation:</a:t>
            </a:r>
          </a:p>
          <a:p>
            <a:endParaRPr lang="en-US" sz="3200" b="1" dirty="0">
              <a:latin typeface="Avenir"/>
            </a:endParaRPr>
          </a:p>
          <a:p>
            <a:r>
              <a:rPr lang="en-US" sz="3200" b="1" dirty="0" smtClean="0">
                <a:latin typeface="Avenir"/>
              </a:rPr>
              <a:t>One possible stakeholder takeaway: </a:t>
            </a:r>
          </a:p>
          <a:p>
            <a:endParaRPr lang="en-US" sz="3200" b="1" dirty="0">
              <a:latin typeface="Avenir"/>
            </a:endParaRPr>
          </a:p>
          <a:p>
            <a:r>
              <a:rPr lang="en-US" sz="3200" b="1" dirty="0" smtClean="0">
                <a:latin typeface="Avenir"/>
              </a:rPr>
              <a:t>Factor of 2 “uncertainty”</a:t>
            </a:r>
          </a:p>
          <a:p>
            <a:endParaRPr lang="en-US" sz="3200" b="1" dirty="0">
              <a:latin typeface="Avenir"/>
            </a:endParaRPr>
          </a:p>
          <a:p>
            <a:endParaRPr lang="en-US" sz="3200" b="1" dirty="0" smtClean="0">
              <a:latin typeface="Avenir"/>
            </a:endParaRPr>
          </a:p>
          <a:p>
            <a:endParaRPr lang="en-US" sz="2400" dirty="0">
              <a:latin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26284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27" t="4644" r="3007" b="5051"/>
          <a:stretch/>
        </p:blipFill>
        <p:spPr>
          <a:xfrm>
            <a:off x="0" y="1642533"/>
            <a:ext cx="12165686" cy="4148667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1523999" y="1122363"/>
            <a:ext cx="10278533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Bucsela et al., 2013 ( panel </a:t>
            </a:r>
            <a:r>
              <a:rPr lang="en-US" b="1" dirty="0" smtClean="0"/>
              <a:t>c – </a:t>
            </a:r>
            <a:r>
              <a:rPr lang="en-US" dirty="0" smtClean="0"/>
              <a:t>latest version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6255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07" y="837918"/>
            <a:ext cx="9814051" cy="5419231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169333" y="191030"/>
            <a:ext cx="11870267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Russell et al., 2011 (</a:t>
            </a:r>
            <a:r>
              <a:rPr lang="en-US" sz="3600" dirty="0" smtClean="0"/>
              <a:t> before SP and DOMINO updates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909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/>
          <p:nvPr/>
        </p:nvGrpSpPr>
        <p:grpSpPr>
          <a:xfrm>
            <a:off x="-43089" y="3214695"/>
            <a:ext cx="12442432" cy="2758166"/>
            <a:chOff x="-46185" y="3445165"/>
            <a:chExt cx="11307429" cy="23551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6185" y="3445165"/>
              <a:ext cx="11276940" cy="176086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9738" y="5193076"/>
              <a:ext cx="10921506" cy="607192"/>
            </a:xfrm>
            <a:prstGeom prst="rect">
              <a:avLst/>
            </a:prstGeom>
          </p:spPr>
        </p:pic>
      </p:grpSp>
      <p:sp>
        <p:nvSpPr>
          <p:cNvPr id="6" name="Text Box 87"/>
          <p:cNvSpPr txBox="1">
            <a:spLocks noChangeArrowheads="1"/>
          </p:cNvSpPr>
          <p:nvPr/>
        </p:nvSpPr>
        <p:spPr bwMode="auto">
          <a:xfrm>
            <a:off x="381572" y="2983862"/>
            <a:ext cx="11866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defTabSz="4389438">
              <a:spcBef>
                <a:spcPct val="20000"/>
              </a:spcBef>
              <a:spcAft>
                <a:spcPct val="20000"/>
              </a:spcAft>
              <a:tabLst>
                <a:tab pos="914400" algn="l"/>
                <a:tab pos="3714750" algn="l"/>
                <a:tab pos="4286250" algn="l"/>
                <a:tab pos="5303838" algn="l"/>
              </a:tabLst>
            </a:pPr>
            <a:r>
              <a:rPr lang="en-US" sz="2000" dirty="0">
                <a:latin typeface=""/>
                <a:cs typeface=""/>
              </a:rPr>
              <a:t>OMI Monthly NO2 Columns (×10</a:t>
            </a:r>
            <a:r>
              <a:rPr lang="en-US" sz="2000" baseline="30000" dirty="0">
                <a:latin typeface=""/>
                <a:cs typeface=""/>
              </a:rPr>
              <a:t>15</a:t>
            </a:r>
            <a:r>
              <a:rPr lang="en-US" sz="2000" dirty="0">
                <a:latin typeface=""/>
                <a:cs typeface=""/>
              </a:rPr>
              <a:t> mol. cm</a:t>
            </a:r>
            <a:r>
              <a:rPr lang="en-US" sz="2000" baseline="30000" dirty="0">
                <a:latin typeface=""/>
                <a:cs typeface=""/>
              </a:rPr>
              <a:t>-2</a:t>
            </a:r>
            <a:r>
              <a:rPr lang="en-US" sz="2000" dirty="0">
                <a:latin typeface=""/>
                <a:cs typeface=""/>
              </a:rPr>
              <a:t>) East U.S. </a:t>
            </a:r>
            <a:r>
              <a:rPr lang="en-US" sz="2000" dirty="0">
                <a:latin typeface=""/>
                <a:cs typeface=""/>
              </a:rPr>
              <a:t>(36 – 40°N; 70 – 75°W)</a:t>
            </a:r>
            <a:r>
              <a:rPr lang="en-US" sz="2000" dirty="0">
                <a:latin typeface="Avenir Medium"/>
                <a:ea typeface="Times New Roman" pitchFamily="-101" charset="0"/>
                <a:cs typeface="Avenir Medium"/>
              </a:rPr>
              <a:t> </a:t>
            </a:r>
            <a:r>
              <a:rPr lang="en-US" sz="2400" b="1" dirty="0" err="1" smtClean="0">
                <a:latin typeface="Avenir Medium"/>
                <a:ea typeface="Times New Roman" pitchFamily="-101" charset="0"/>
                <a:cs typeface="Avenir Medium"/>
              </a:rPr>
              <a:t>Lamsal</a:t>
            </a:r>
            <a:r>
              <a:rPr lang="en-US" sz="2400" b="1" dirty="0" smtClean="0">
                <a:latin typeface="Avenir Medium"/>
                <a:ea typeface="Times New Roman" pitchFamily="-101" charset="0"/>
                <a:cs typeface="Avenir Medium"/>
              </a:rPr>
              <a:t> </a:t>
            </a:r>
            <a:r>
              <a:rPr lang="en-US" sz="2400" b="1" dirty="0">
                <a:latin typeface="Avenir Medium"/>
                <a:ea typeface="Times New Roman" pitchFamily="-101" charset="0"/>
                <a:cs typeface="Avenir Medium"/>
              </a:rPr>
              <a:t>et al., 2015</a:t>
            </a:r>
            <a:r>
              <a:rPr lang="en-US" sz="2000" b="1" dirty="0">
                <a:latin typeface=""/>
                <a:cs typeface=""/>
              </a:rPr>
              <a:t> </a:t>
            </a:r>
            <a:endParaRPr lang="en-US" sz="2000" b="1" baseline="-25000" dirty="0">
              <a:latin typeface=""/>
              <a:cs typeface=""/>
            </a:endParaRPr>
          </a:p>
        </p:txBody>
      </p:sp>
      <p:sp>
        <p:nvSpPr>
          <p:cNvPr id="8" name="Text Box 3"/>
          <p:cNvSpPr txBox="1">
            <a:spLocks noChangeAspect="1" noChangeArrowheads="1"/>
          </p:cNvSpPr>
          <p:nvPr/>
        </p:nvSpPr>
        <p:spPr bwMode="auto">
          <a:xfrm>
            <a:off x="1129454" y="79075"/>
            <a:ext cx="10097346" cy="179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Avenir Medium"/>
                <a:ea typeface="Times New Roman" pitchFamily="-101" charset="0"/>
                <a:cs typeface="Avenir Medium"/>
              </a:rPr>
              <a:t>Monthly, regional-averaged </a:t>
            </a:r>
            <a:r>
              <a:rPr lang="en-US" sz="2400" b="1" dirty="0">
                <a:latin typeface="Avenir Medium"/>
                <a:ea typeface="Times New Roman" pitchFamily="-101" charset="0"/>
                <a:cs typeface="Avenir Medium"/>
              </a:rPr>
              <a:t>NO</a:t>
            </a:r>
            <a:r>
              <a:rPr lang="en-US" sz="2400" b="1" baseline="-25000" dirty="0">
                <a:latin typeface="Avenir Medium"/>
                <a:ea typeface="Times New Roman" pitchFamily="-101" charset="0"/>
                <a:cs typeface="Avenir Medium"/>
              </a:rPr>
              <a:t>2</a:t>
            </a:r>
            <a:r>
              <a:rPr lang="en-US" sz="2400" b="1" dirty="0">
                <a:latin typeface="Avenir Medium"/>
                <a:ea typeface="Times New Roman" pitchFamily="-101" charset="0"/>
                <a:cs typeface="Avenir Medium"/>
              </a:rPr>
              <a:t> columns observed by Aura/OMI are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Avenir Medium"/>
              <a:ea typeface="Times New Roman" pitchFamily="-101" charset="0"/>
              <a:cs typeface="Avenir Medium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venir Medium"/>
                <a:ea typeface="Times New Roman" pitchFamily="-101" charset="0"/>
                <a:cs typeface="Avenir Medium"/>
              </a:rPr>
              <a:t>	1) consistent year to year (high precision) + trend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venir Medium"/>
                <a:ea typeface="Times New Roman" pitchFamily="-101" charset="0"/>
                <a:cs typeface="Avenir Medium"/>
              </a:rPr>
              <a:t>	2) in agreement with trends observed at the surface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venir Medium"/>
                <a:ea typeface="Times New Roman" pitchFamily="-101" charset="0"/>
                <a:cs typeface="Avenir Medium"/>
              </a:rPr>
              <a:t>	E.g., </a:t>
            </a:r>
            <a:r>
              <a:rPr lang="en-US" dirty="0" err="1">
                <a:latin typeface="Avenir Medium"/>
                <a:ea typeface="Times New Roman" pitchFamily="-101" charset="0"/>
                <a:cs typeface="Avenir Medium"/>
              </a:rPr>
              <a:t>Lamsal</a:t>
            </a:r>
            <a:r>
              <a:rPr lang="en-US" dirty="0">
                <a:latin typeface="Avenir Medium"/>
                <a:ea typeface="Times New Roman" pitchFamily="-101" charset="0"/>
                <a:cs typeface="Avenir Medium"/>
              </a:rPr>
              <a:t> et al., 2015; Duncan et al., 2013; Russell et al., 2010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Avenir Medium"/>
                <a:ea typeface="Times New Roman" pitchFamily="-101" charset="0"/>
                <a:cs typeface="Avenir Medium"/>
              </a:rPr>
              <a:t> </a:t>
            </a:r>
            <a:endParaRPr lang="en-US" sz="2000" b="1" dirty="0">
              <a:latin typeface="Avenir Medium"/>
              <a:ea typeface="Times New Roman" pitchFamily="-101" charset="0"/>
              <a:cs typeface="Avenir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5077" y="6457115"/>
            <a:ext cx="4745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b="1" dirty="0" smtClean="0"/>
              <a:t>airquality.gsfc.nasa.gov </a:t>
            </a:r>
            <a:r>
              <a:rPr lang="en-US" dirty="0" smtClean="0"/>
              <a:t>for trends near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04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rcRect b="16364"/>
          <a:stretch>
            <a:fillRect/>
          </a:stretch>
        </p:blipFill>
        <p:spPr>
          <a:xfrm>
            <a:off x="3128264" y="2436291"/>
            <a:ext cx="2967736" cy="32247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8264" y="2251624"/>
            <a:ext cx="212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Tuesday, 29 Jul 2008</a:t>
            </a:r>
            <a:endParaRPr lang="en-US" b="1" dirty="0"/>
          </a:p>
        </p:txBody>
      </p:sp>
      <p:pic>
        <p:nvPicPr>
          <p:cNvPr id="15" name="Picture 14" descr="20150528T105431_StL_38days_LarbadiePP.png"/>
          <p:cNvPicPr>
            <a:picLocks noChangeAspect="1"/>
          </p:cNvPicPr>
          <p:nvPr/>
        </p:nvPicPr>
        <p:blipFill>
          <a:blip r:embed="rId4"/>
          <a:srcRect l="80506"/>
          <a:stretch>
            <a:fillRect/>
          </a:stretch>
        </p:blipFill>
        <p:spPr>
          <a:xfrm>
            <a:off x="6034874" y="2293409"/>
            <a:ext cx="821399" cy="3627120"/>
          </a:xfrm>
          <a:prstGeom prst="rect">
            <a:avLst/>
          </a:prstGeom>
        </p:spPr>
      </p:pic>
      <p:grpSp>
        <p:nvGrpSpPr>
          <p:cNvPr id="2" name="Group 10"/>
          <p:cNvGrpSpPr/>
          <p:nvPr/>
        </p:nvGrpSpPr>
        <p:grpSpPr>
          <a:xfrm>
            <a:off x="6074239" y="1703543"/>
            <a:ext cx="4213860" cy="4216987"/>
            <a:chOff x="4000500" y="1494776"/>
            <a:chExt cx="4213860" cy="4216986"/>
          </a:xfrm>
        </p:grpSpPr>
        <p:pic>
          <p:nvPicPr>
            <p:cNvPr id="7" name="Picture 6" descr="20150528T105431_StL_38days_LarbadiePP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00500" y="2084642"/>
              <a:ext cx="4213860" cy="362712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470583" y="1494776"/>
              <a:ext cx="34682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Jun-Aug 2005-2012</a:t>
              </a:r>
            </a:p>
            <a:p>
              <a:r>
                <a:rPr lang="en-US" b="1" dirty="0"/>
                <a:t>Due-West Winds </a:t>
              </a:r>
              <a:r>
                <a:rPr lang="en-US" sz="1200" dirty="0"/>
                <a:t>(</a:t>
              </a:r>
              <a:r>
                <a:rPr lang="en-US" sz="1200" dirty="0" err="1"/>
                <a:t>u</a:t>
              </a:r>
              <a:r>
                <a:rPr lang="en-US" sz="1200" dirty="0"/>
                <a:t>&gt;0;</a:t>
              </a:r>
              <a:r>
                <a:rPr lang="en-US" sz="1200" baseline="30000" dirty="0"/>
                <a:t> </a:t>
              </a:r>
              <a:r>
                <a:rPr lang="en-US" sz="1200" dirty="0"/>
                <a:t>|</a:t>
              </a:r>
              <a:r>
                <a:rPr lang="en-US" sz="1200" dirty="0" err="1"/>
                <a:t>v</a:t>
              </a:r>
              <a:r>
                <a:rPr lang="en-US" sz="1200" dirty="0"/>
                <a:t>|&lt;1 </a:t>
              </a:r>
              <a:r>
                <a:rPr lang="en-US" sz="1200" dirty="0" err="1"/>
                <a:t>m</a:t>
              </a:r>
              <a:r>
                <a:rPr lang="en-US" sz="1200" dirty="0"/>
                <a:t> s</a:t>
              </a:r>
              <a:r>
                <a:rPr lang="en-US" sz="1200" baseline="30000" dirty="0"/>
                <a:t>-1</a:t>
              </a:r>
              <a:r>
                <a:rPr lang="en-US" sz="1200" dirty="0"/>
                <a:t>)</a:t>
              </a:r>
            </a:p>
            <a:p>
              <a:r>
                <a:rPr lang="en-US" b="1" dirty="0"/>
                <a:t>N=38 cloud-free measurements </a:t>
              </a:r>
              <a:endParaRPr lang="en-US" dirty="0"/>
            </a:p>
          </p:txBody>
        </p:sp>
      </p:grpSp>
      <p:sp>
        <p:nvSpPr>
          <p:cNvPr id="12" name="Oval 11"/>
          <p:cNvSpPr/>
          <p:nvPr/>
        </p:nvSpPr>
        <p:spPr>
          <a:xfrm>
            <a:off x="7288359" y="3701268"/>
            <a:ext cx="274320" cy="274320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77760" y="3701268"/>
            <a:ext cx="274320" cy="27432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 Box 3"/>
          <p:cNvSpPr txBox="1">
            <a:spLocks noChangeAspect="1" noChangeArrowheads="1"/>
          </p:cNvSpPr>
          <p:nvPr/>
        </p:nvSpPr>
        <p:spPr bwMode="auto">
          <a:xfrm>
            <a:off x="62307" y="530244"/>
            <a:ext cx="8551361" cy="179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  <a:p>
            <a:r>
              <a:rPr lang="en-US" sz="2000" dirty="0"/>
              <a:t>Ameren Missouri-Labadie Plant, Labadie, </a:t>
            </a:r>
            <a:r>
              <a:rPr lang="en-US" sz="2000" dirty="0" smtClean="0"/>
              <a:t>MO</a:t>
            </a:r>
          </a:p>
          <a:p>
            <a:r>
              <a:rPr lang="en-US" sz="2000" dirty="0" smtClean="0"/>
              <a:t>~50 km west of central St. Louis</a:t>
            </a:r>
          </a:p>
          <a:p>
            <a:r>
              <a:rPr lang="en-US" sz="2000" dirty="0" smtClean="0"/>
              <a:t>NEI2011</a:t>
            </a:r>
            <a:r>
              <a:rPr lang="en-US" sz="2000" dirty="0"/>
              <a:t>: 52</a:t>
            </a:r>
            <a:r>
              <a:rPr lang="en-US" sz="2000" baseline="30000" dirty="0"/>
              <a:t>nd</a:t>
            </a:r>
            <a:r>
              <a:rPr lang="en-US" sz="2000" dirty="0"/>
              <a:t> largest point source of NO</a:t>
            </a:r>
            <a:r>
              <a:rPr lang="en-US" sz="2000" baseline="-25000" dirty="0"/>
              <a:t>X </a:t>
            </a:r>
            <a:r>
              <a:rPr lang="en-US" sz="1600" dirty="0"/>
              <a:t>(9891 tons / yr)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 smtClean="0">
                <a:ea typeface="Times New Roman" pitchFamily="-101" charset="0"/>
                <a:cs typeface="Avenir Medium"/>
              </a:rPr>
              <a:t>~ </a:t>
            </a:r>
            <a:r>
              <a:rPr lang="en-US" sz="2400" b="1" u="sng" dirty="0" smtClean="0">
                <a:ea typeface="Times New Roman" pitchFamily="-101" charset="0"/>
                <a:cs typeface="Avenir Medium"/>
              </a:rPr>
              <a:t>1.7×10</a:t>
            </a:r>
            <a:r>
              <a:rPr lang="en-US" sz="2400" b="1" u="sng" baseline="30000" dirty="0" smtClean="0">
                <a:ea typeface="Times New Roman" pitchFamily="-101" charset="0"/>
                <a:cs typeface="Avenir Medium"/>
              </a:rPr>
              <a:t>15</a:t>
            </a:r>
            <a:r>
              <a:rPr lang="en-US" sz="2000" b="1" u="sng" baseline="30000" dirty="0" smtClean="0">
                <a:ea typeface="Times New Roman" pitchFamily="-101" charset="0"/>
                <a:cs typeface="Avenir Medium"/>
              </a:rPr>
              <a:t> </a:t>
            </a:r>
            <a:r>
              <a:rPr lang="en-US" sz="2000" b="1" u="sng" dirty="0" smtClean="0">
                <a:ea typeface="Times New Roman" pitchFamily="-101" charset="0"/>
                <a:cs typeface="Avenir Medium"/>
              </a:rPr>
              <a:t>molecules cm</a:t>
            </a:r>
            <a:r>
              <a:rPr lang="en-US" sz="2000" b="1" u="sng" baseline="30000" dirty="0" smtClean="0">
                <a:ea typeface="Times New Roman" pitchFamily="-101" charset="0"/>
                <a:cs typeface="Avenir Medium"/>
              </a:rPr>
              <a:t>-2</a:t>
            </a:r>
            <a:endParaRPr lang="en-US" sz="2000" b="1" u="sng" dirty="0">
              <a:ea typeface="Times New Roman" pitchFamily="-101" charset="0"/>
              <a:cs typeface="Avenir Medium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Avenir Medium"/>
                <a:ea typeface="Times New Roman" pitchFamily="-101" charset="0"/>
                <a:cs typeface="Avenir Medium"/>
              </a:rPr>
              <a:t> </a:t>
            </a:r>
          </a:p>
        </p:txBody>
      </p:sp>
      <p:sp>
        <p:nvSpPr>
          <p:cNvPr id="18" name="Text Box 3"/>
          <p:cNvSpPr txBox="1">
            <a:spLocks noChangeAspect="1" noChangeArrowheads="1"/>
          </p:cNvSpPr>
          <p:nvPr/>
        </p:nvSpPr>
        <p:spPr bwMode="auto">
          <a:xfrm>
            <a:off x="127673" y="0"/>
            <a:ext cx="7840670" cy="83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Avenir Medium"/>
                <a:ea typeface="Times New Roman" pitchFamily="-101" charset="0"/>
                <a:cs typeface="Avenir Medium"/>
              </a:rPr>
              <a:t>Application: Can </a:t>
            </a:r>
            <a:r>
              <a:rPr lang="en-US" sz="2800" b="1" dirty="0">
                <a:latin typeface="Avenir Medium"/>
                <a:ea typeface="Times New Roman" pitchFamily="-101" charset="0"/>
                <a:cs typeface="Avenir Medium"/>
              </a:rPr>
              <a:t>OMI measure the influence of power plants on NO</a:t>
            </a:r>
            <a:r>
              <a:rPr lang="en-US" sz="2800" b="1" baseline="-25000" dirty="0">
                <a:latin typeface="Avenir Medium"/>
                <a:ea typeface="Times New Roman" pitchFamily="-101" charset="0"/>
                <a:cs typeface="Avenir Medium"/>
              </a:rPr>
              <a:t>2</a:t>
            </a:r>
            <a:r>
              <a:rPr lang="en-US" sz="2800" b="1" dirty="0">
                <a:latin typeface="Avenir Medium"/>
                <a:ea typeface="Times New Roman" pitchFamily="-101" charset="0"/>
                <a:cs typeface="Avenir Medium"/>
              </a:rPr>
              <a:t> in my city</a:t>
            </a:r>
            <a:r>
              <a:rPr lang="en-US" sz="2800" b="1" dirty="0" smtClean="0">
                <a:latin typeface="Avenir Medium"/>
                <a:ea typeface="Times New Roman" pitchFamily="-101" charset="0"/>
                <a:cs typeface="Avenir Medium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venir Medium"/>
                <a:ea typeface="Times New Roman" pitchFamily="-101" charset="0"/>
                <a:cs typeface="Avenir Medium"/>
              </a:rPr>
              <a:t> </a:t>
            </a:r>
            <a:endParaRPr lang="en-US" sz="2800" dirty="0">
              <a:latin typeface="Avenir Medium"/>
              <a:ea typeface="Times New Roman" pitchFamily="-101" charset="0"/>
              <a:cs typeface="Avenir Medium"/>
            </a:endParaRPr>
          </a:p>
        </p:txBody>
      </p:sp>
      <p:sp>
        <p:nvSpPr>
          <p:cNvPr id="20" name="Text Box 3"/>
          <p:cNvSpPr txBox="1">
            <a:spLocks noChangeAspect="1" noChangeArrowheads="1"/>
          </p:cNvSpPr>
          <p:nvPr/>
        </p:nvSpPr>
        <p:spPr bwMode="auto">
          <a:xfrm>
            <a:off x="2932710" y="5630580"/>
            <a:ext cx="3416058" cy="5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l-GR" sz="2800" b="1" u="sng" dirty="0" smtClean="0">
                <a:latin typeface="Avenir Medium"/>
                <a:ea typeface="Times New Roman" pitchFamily="-101" charset="0"/>
                <a:cs typeface="Arial" panose="020B0604020202020204" pitchFamily="34" charset="0"/>
              </a:rPr>
              <a:t>σ</a:t>
            </a:r>
            <a:r>
              <a:rPr lang="en-US" sz="2400" u="sng" baseline="-25000" dirty="0" smtClean="0">
                <a:latin typeface="Avenir Medium"/>
                <a:ea typeface="Times New Roman" pitchFamily="-101" charset="0"/>
                <a:cs typeface="Arial" panose="020B0604020202020204" pitchFamily="34" charset="0"/>
              </a:rPr>
              <a:t>(N=1)</a:t>
            </a:r>
            <a:r>
              <a:rPr lang="en-US" sz="2000" b="1" u="sng" dirty="0" smtClean="0">
                <a:ea typeface="Times New Roman" pitchFamily="-101" charset="0"/>
                <a:cs typeface="Avenir Medium"/>
              </a:rPr>
              <a:t> = </a:t>
            </a:r>
            <a:r>
              <a:rPr lang="en-US" sz="2400" b="1" u="sng" dirty="0" smtClean="0">
                <a:ea typeface="Times New Roman" pitchFamily="-101" charset="0"/>
                <a:cs typeface="Avenir Medium"/>
              </a:rPr>
              <a:t>1.0×10</a:t>
            </a:r>
            <a:r>
              <a:rPr lang="en-US" sz="2400" b="1" u="sng" baseline="30000" dirty="0" smtClean="0">
                <a:ea typeface="Times New Roman" pitchFamily="-101" charset="0"/>
                <a:cs typeface="Avenir Medium"/>
              </a:rPr>
              <a:t>15</a:t>
            </a:r>
            <a:r>
              <a:rPr lang="en-US" sz="2000" b="1" u="sng" baseline="30000" dirty="0" smtClean="0">
                <a:ea typeface="Times New Roman" pitchFamily="-101" charset="0"/>
                <a:cs typeface="Avenir Medium"/>
              </a:rPr>
              <a:t> </a:t>
            </a:r>
            <a:r>
              <a:rPr lang="en-US" sz="1600" u="sng" dirty="0" smtClean="0">
                <a:ea typeface="Times New Roman" pitchFamily="-101" charset="0"/>
                <a:cs typeface="Avenir Medium"/>
              </a:rPr>
              <a:t>molecules cm</a:t>
            </a:r>
            <a:r>
              <a:rPr lang="en-US" sz="1600" u="sng" baseline="30000" dirty="0" smtClean="0">
                <a:ea typeface="Times New Roman" pitchFamily="-101" charset="0"/>
                <a:cs typeface="Avenir Medium"/>
              </a:rPr>
              <a:t>-2</a:t>
            </a:r>
            <a:endParaRPr lang="en-US" sz="2000" u="sng" dirty="0">
              <a:ea typeface="Times New Roman" pitchFamily="-101" charset="0"/>
              <a:cs typeface="Avenir Medium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Avenir Medium"/>
              <a:ea typeface="Times New Roman" pitchFamily="-101" charset="0"/>
              <a:cs typeface="Avenir Medium"/>
            </a:endParaRPr>
          </a:p>
        </p:txBody>
      </p:sp>
      <p:sp>
        <p:nvSpPr>
          <p:cNvPr id="21" name="Text Box 3"/>
          <p:cNvSpPr txBox="1">
            <a:spLocks noChangeAspect="1" noChangeArrowheads="1"/>
          </p:cNvSpPr>
          <p:nvPr/>
        </p:nvSpPr>
        <p:spPr bwMode="auto">
          <a:xfrm>
            <a:off x="6601536" y="5630580"/>
            <a:ext cx="3859646" cy="5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l-GR" sz="2800" b="1" u="sng" dirty="0" smtClean="0">
                <a:latin typeface="Avenir Medium"/>
                <a:ea typeface="Times New Roman" pitchFamily="-101" charset="0"/>
                <a:cs typeface="Arial" panose="020B0604020202020204" pitchFamily="34" charset="0"/>
              </a:rPr>
              <a:t>σ</a:t>
            </a:r>
            <a:r>
              <a:rPr lang="en-US" sz="2400" u="sng" baseline="-25000" dirty="0" smtClean="0">
                <a:latin typeface="Avenir Medium"/>
                <a:ea typeface="Times New Roman" pitchFamily="-101" charset="0"/>
                <a:cs typeface="Arial" panose="020B0604020202020204" pitchFamily="34" charset="0"/>
              </a:rPr>
              <a:t>(N=38)</a:t>
            </a:r>
            <a:r>
              <a:rPr lang="en-US" sz="2000" b="1" u="sng" dirty="0" smtClean="0">
                <a:ea typeface="Times New Roman" pitchFamily="-101" charset="0"/>
                <a:cs typeface="Avenir Medium"/>
              </a:rPr>
              <a:t> = </a:t>
            </a:r>
            <a:r>
              <a:rPr lang="en-US" sz="2400" b="1" u="sng" dirty="0" smtClean="0">
                <a:ea typeface="Times New Roman" pitchFamily="-101" charset="0"/>
                <a:cs typeface="Avenir Medium"/>
              </a:rPr>
              <a:t>0.16×10</a:t>
            </a:r>
            <a:r>
              <a:rPr lang="en-US" sz="2400" b="1" u="sng" baseline="30000" dirty="0" smtClean="0">
                <a:ea typeface="Times New Roman" pitchFamily="-101" charset="0"/>
                <a:cs typeface="Avenir Medium"/>
              </a:rPr>
              <a:t>15</a:t>
            </a:r>
            <a:r>
              <a:rPr lang="en-US" sz="2000" b="1" u="sng" baseline="30000" dirty="0" smtClean="0">
                <a:ea typeface="Times New Roman" pitchFamily="-101" charset="0"/>
                <a:cs typeface="Avenir Medium"/>
              </a:rPr>
              <a:t> </a:t>
            </a:r>
            <a:r>
              <a:rPr lang="en-US" sz="1600" u="sng" dirty="0" smtClean="0">
                <a:ea typeface="Times New Roman" pitchFamily="-101" charset="0"/>
                <a:cs typeface="Avenir Medium"/>
              </a:rPr>
              <a:t>molecules cm</a:t>
            </a:r>
            <a:r>
              <a:rPr lang="en-US" sz="1600" u="sng" baseline="30000" dirty="0" smtClean="0">
                <a:ea typeface="Times New Roman" pitchFamily="-101" charset="0"/>
                <a:cs typeface="Avenir Medium"/>
              </a:rPr>
              <a:t>-2</a:t>
            </a:r>
            <a:endParaRPr lang="en-US" sz="2000" u="sng" dirty="0">
              <a:ea typeface="Times New Roman" pitchFamily="-101" charset="0"/>
              <a:cs typeface="Avenir Medium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Avenir Medium"/>
              <a:ea typeface="Times New Roman" pitchFamily="-101" charset="0"/>
              <a:cs typeface="Avenir Medium"/>
            </a:endParaRPr>
          </a:p>
        </p:txBody>
      </p:sp>
      <p:sp>
        <p:nvSpPr>
          <p:cNvPr id="28" name="Text Box 3"/>
          <p:cNvSpPr txBox="1">
            <a:spLocks noChangeAspect="1" noChangeArrowheads="1"/>
          </p:cNvSpPr>
          <p:nvPr/>
        </p:nvSpPr>
        <p:spPr bwMode="auto">
          <a:xfrm>
            <a:off x="3965236" y="6210477"/>
            <a:ext cx="646896" cy="83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Avenir Medium"/>
                <a:ea typeface="Times New Roman" pitchFamily="-101" charset="0"/>
                <a:cs typeface="Avenir Medium"/>
              </a:rPr>
              <a:t>No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venir Medium"/>
                <a:ea typeface="Times New Roman" pitchFamily="-101" charset="0"/>
                <a:cs typeface="Avenir Medium"/>
              </a:rPr>
              <a:t> </a:t>
            </a:r>
            <a:endParaRPr lang="en-US" sz="2800" dirty="0">
              <a:latin typeface="Avenir Medium"/>
              <a:ea typeface="Times New Roman" pitchFamily="-101" charset="0"/>
              <a:cs typeface="Avenir Medium"/>
            </a:endParaRPr>
          </a:p>
        </p:txBody>
      </p:sp>
      <p:sp>
        <p:nvSpPr>
          <p:cNvPr id="29" name="Text Box 3"/>
          <p:cNvSpPr txBox="1">
            <a:spLocks noChangeAspect="1" noChangeArrowheads="1"/>
          </p:cNvSpPr>
          <p:nvPr/>
        </p:nvSpPr>
        <p:spPr bwMode="auto">
          <a:xfrm>
            <a:off x="7968343" y="6210477"/>
            <a:ext cx="646896" cy="83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Avenir Medium"/>
                <a:ea typeface="Times New Roman" pitchFamily="-101" charset="0"/>
                <a:cs typeface="Avenir Medium"/>
              </a:rPr>
              <a:t>Yes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venir Medium"/>
                <a:ea typeface="Times New Roman" pitchFamily="-101" charset="0"/>
                <a:cs typeface="Avenir Medium"/>
              </a:rPr>
              <a:t> </a:t>
            </a:r>
            <a:endParaRPr lang="en-US" sz="2800" dirty="0">
              <a:latin typeface="Avenir Medium"/>
              <a:ea typeface="Times New Roman" pitchFamily="-101" charset="0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75151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rcRect b="16364"/>
          <a:stretch>
            <a:fillRect/>
          </a:stretch>
        </p:blipFill>
        <p:spPr>
          <a:xfrm>
            <a:off x="3128264" y="2436291"/>
            <a:ext cx="2967736" cy="32247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8264" y="2251624"/>
            <a:ext cx="212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Tuesday, 29 Jul 2008</a:t>
            </a:r>
            <a:endParaRPr lang="en-US" b="1" dirty="0"/>
          </a:p>
        </p:txBody>
      </p:sp>
      <p:pic>
        <p:nvPicPr>
          <p:cNvPr id="15" name="Picture 14" descr="20150528T105431_StL_38days_LarbadiePP.png"/>
          <p:cNvPicPr>
            <a:picLocks noChangeAspect="1"/>
          </p:cNvPicPr>
          <p:nvPr/>
        </p:nvPicPr>
        <p:blipFill>
          <a:blip r:embed="rId4"/>
          <a:srcRect l="80506"/>
          <a:stretch>
            <a:fillRect/>
          </a:stretch>
        </p:blipFill>
        <p:spPr>
          <a:xfrm>
            <a:off x="6034874" y="2293409"/>
            <a:ext cx="821399" cy="3627120"/>
          </a:xfrm>
          <a:prstGeom prst="rect">
            <a:avLst/>
          </a:prstGeom>
        </p:spPr>
      </p:pic>
      <p:grpSp>
        <p:nvGrpSpPr>
          <p:cNvPr id="2" name="Group 10"/>
          <p:cNvGrpSpPr/>
          <p:nvPr/>
        </p:nvGrpSpPr>
        <p:grpSpPr>
          <a:xfrm>
            <a:off x="6074239" y="1703543"/>
            <a:ext cx="4213860" cy="4216987"/>
            <a:chOff x="4000500" y="1494776"/>
            <a:chExt cx="4213860" cy="4216986"/>
          </a:xfrm>
        </p:grpSpPr>
        <p:pic>
          <p:nvPicPr>
            <p:cNvPr id="7" name="Picture 6" descr="20150528T105431_StL_38days_LarbadiePP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00500" y="2084642"/>
              <a:ext cx="4213860" cy="362712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470583" y="1494776"/>
              <a:ext cx="34682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Jun-Aug 2005-2012</a:t>
              </a:r>
            </a:p>
            <a:p>
              <a:r>
                <a:rPr lang="en-US" b="1" dirty="0"/>
                <a:t>Due-West Winds </a:t>
              </a:r>
              <a:r>
                <a:rPr lang="en-US" sz="1200" dirty="0"/>
                <a:t>(</a:t>
              </a:r>
              <a:r>
                <a:rPr lang="en-US" sz="1200" dirty="0" err="1"/>
                <a:t>u</a:t>
              </a:r>
              <a:r>
                <a:rPr lang="en-US" sz="1200" dirty="0"/>
                <a:t>&gt;0;</a:t>
              </a:r>
              <a:r>
                <a:rPr lang="en-US" sz="1200" baseline="30000" dirty="0"/>
                <a:t> </a:t>
              </a:r>
              <a:r>
                <a:rPr lang="en-US" sz="1200" dirty="0"/>
                <a:t>|</a:t>
              </a:r>
              <a:r>
                <a:rPr lang="en-US" sz="1200" dirty="0" err="1"/>
                <a:t>v</a:t>
              </a:r>
              <a:r>
                <a:rPr lang="en-US" sz="1200" dirty="0"/>
                <a:t>|&lt;1 </a:t>
              </a:r>
              <a:r>
                <a:rPr lang="en-US" sz="1200" dirty="0" err="1"/>
                <a:t>m</a:t>
              </a:r>
              <a:r>
                <a:rPr lang="en-US" sz="1200" dirty="0"/>
                <a:t> s</a:t>
              </a:r>
              <a:r>
                <a:rPr lang="en-US" sz="1200" baseline="30000" dirty="0"/>
                <a:t>-1</a:t>
              </a:r>
              <a:r>
                <a:rPr lang="en-US" sz="1200" dirty="0"/>
                <a:t>)</a:t>
              </a:r>
            </a:p>
            <a:p>
              <a:r>
                <a:rPr lang="en-US" b="1" dirty="0"/>
                <a:t>N=38 cloud-free measurements </a:t>
              </a:r>
              <a:endParaRPr lang="en-US" dirty="0"/>
            </a:p>
          </p:txBody>
        </p:sp>
      </p:grpSp>
      <p:sp>
        <p:nvSpPr>
          <p:cNvPr id="12" name="Oval 11"/>
          <p:cNvSpPr/>
          <p:nvPr/>
        </p:nvSpPr>
        <p:spPr>
          <a:xfrm>
            <a:off x="7288359" y="3701268"/>
            <a:ext cx="274320" cy="274320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77760" y="3701268"/>
            <a:ext cx="274320" cy="27432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 Box 3"/>
          <p:cNvSpPr txBox="1">
            <a:spLocks noChangeAspect="1" noChangeArrowheads="1"/>
          </p:cNvSpPr>
          <p:nvPr/>
        </p:nvSpPr>
        <p:spPr bwMode="auto">
          <a:xfrm>
            <a:off x="62307" y="530244"/>
            <a:ext cx="8551361" cy="179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  <a:p>
            <a:r>
              <a:rPr lang="en-US" sz="2000" dirty="0"/>
              <a:t>Ameren Missouri-Labadie Plant, Labadie, </a:t>
            </a:r>
            <a:r>
              <a:rPr lang="en-US" sz="2000" dirty="0" smtClean="0"/>
              <a:t>MO</a:t>
            </a:r>
          </a:p>
          <a:p>
            <a:r>
              <a:rPr lang="en-US" sz="2000" dirty="0" smtClean="0"/>
              <a:t>~50 km west of central St. Louis</a:t>
            </a:r>
          </a:p>
          <a:p>
            <a:r>
              <a:rPr lang="en-US" sz="2000" dirty="0" smtClean="0"/>
              <a:t>NEI2011</a:t>
            </a:r>
            <a:r>
              <a:rPr lang="en-US" sz="2000" dirty="0"/>
              <a:t>: 52</a:t>
            </a:r>
            <a:r>
              <a:rPr lang="en-US" sz="2000" baseline="30000" dirty="0"/>
              <a:t>nd</a:t>
            </a:r>
            <a:r>
              <a:rPr lang="en-US" sz="2000" dirty="0"/>
              <a:t> largest point source of NO</a:t>
            </a:r>
            <a:r>
              <a:rPr lang="en-US" sz="2000" baseline="-25000" dirty="0"/>
              <a:t>X </a:t>
            </a:r>
            <a:r>
              <a:rPr lang="en-US" sz="1600" dirty="0"/>
              <a:t>(9891 tons / yr)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 smtClean="0">
                <a:ea typeface="Times New Roman" pitchFamily="-101" charset="0"/>
                <a:cs typeface="Avenir Medium"/>
              </a:rPr>
              <a:t>~ </a:t>
            </a:r>
            <a:r>
              <a:rPr lang="en-US" sz="2400" b="1" u="sng" dirty="0" smtClean="0">
                <a:ea typeface="Times New Roman" pitchFamily="-101" charset="0"/>
                <a:cs typeface="Avenir Medium"/>
              </a:rPr>
              <a:t>1.7×10</a:t>
            </a:r>
            <a:r>
              <a:rPr lang="en-US" sz="2400" b="1" u="sng" baseline="30000" dirty="0" smtClean="0">
                <a:ea typeface="Times New Roman" pitchFamily="-101" charset="0"/>
                <a:cs typeface="Avenir Medium"/>
              </a:rPr>
              <a:t>15</a:t>
            </a:r>
            <a:r>
              <a:rPr lang="en-US" sz="2000" b="1" u="sng" baseline="30000" dirty="0" smtClean="0">
                <a:ea typeface="Times New Roman" pitchFamily="-101" charset="0"/>
                <a:cs typeface="Avenir Medium"/>
              </a:rPr>
              <a:t> </a:t>
            </a:r>
            <a:r>
              <a:rPr lang="en-US" sz="2000" b="1" u="sng" dirty="0" smtClean="0">
                <a:ea typeface="Times New Roman" pitchFamily="-101" charset="0"/>
                <a:cs typeface="Avenir Medium"/>
              </a:rPr>
              <a:t>molecules cm</a:t>
            </a:r>
            <a:r>
              <a:rPr lang="en-US" sz="2000" b="1" u="sng" baseline="30000" dirty="0" smtClean="0">
                <a:ea typeface="Times New Roman" pitchFamily="-101" charset="0"/>
                <a:cs typeface="Avenir Medium"/>
              </a:rPr>
              <a:t>-2</a:t>
            </a:r>
            <a:endParaRPr lang="en-US" sz="2000" b="1" u="sng" dirty="0">
              <a:ea typeface="Times New Roman" pitchFamily="-101" charset="0"/>
              <a:cs typeface="Avenir Medium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Avenir Medium"/>
                <a:ea typeface="Times New Roman" pitchFamily="-101" charset="0"/>
                <a:cs typeface="Avenir Medium"/>
              </a:rPr>
              <a:t> </a:t>
            </a:r>
          </a:p>
        </p:txBody>
      </p:sp>
      <p:sp>
        <p:nvSpPr>
          <p:cNvPr id="18" name="Text Box 3"/>
          <p:cNvSpPr txBox="1">
            <a:spLocks noChangeAspect="1" noChangeArrowheads="1"/>
          </p:cNvSpPr>
          <p:nvPr/>
        </p:nvSpPr>
        <p:spPr bwMode="auto">
          <a:xfrm>
            <a:off x="127673" y="0"/>
            <a:ext cx="7236511" cy="83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Avenir Medium"/>
                <a:ea typeface="Times New Roman" pitchFamily="-101" charset="0"/>
                <a:cs typeface="Avenir Medium"/>
              </a:rPr>
              <a:t>Can OMI measure the influence of power plants on NO</a:t>
            </a:r>
            <a:r>
              <a:rPr lang="en-US" sz="2800" b="1" baseline="-25000" dirty="0">
                <a:latin typeface="Avenir Medium"/>
                <a:ea typeface="Times New Roman" pitchFamily="-101" charset="0"/>
                <a:cs typeface="Avenir Medium"/>
              </a:rPr>
              <a:t>2</a:t>
            </a:r>
            <a:r>
              <a:rPr lang="en-US" sz="2800" b="1" dirty="0">
                <a:latin typeface="Avenir Medium"/>
                <a:ea typeface="Times New Roman" pitchFamily="-101" charset="0"/>
                <a:cs typeface="Avenir Medium"/>
              </a:rPr>
              <a:t> in my city</a:t>
            </a:r>
            <a:r>
              <a:rPr lang="en-US" sz="2800" b="1" dirty="0" smtClean="0">
                <a:latin typeface="Avenir Medium"/>
                <a:ea typeface="Times New Roman" pitchFamily="-101" charset="0"/>
                <a:cs typeface="Avenir Medium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venir Medium"/>
                <a:ea typeface="Times New Roman" pitchFamily="-101" charset="0"/>
                <a:cs typeface="Avenir Medium"/>
              </a:rPr>
              <a:t> </a:t>
            </a:r>
            <a:endParaRPr lang="en-US" sz="2800" dirty="0">
              <a:latin typeface="Avenir Medium"/>
              <a:ea typeface="Times New Roman" pitchFamily="-101" charset="0"/>
              <a:cs typeface="Avenir Medium"/>
            </a:endParaRPr>
          </a:p>
        </p:txBody>
      </p:sp>
      <p:sp>
        <p:nvSpPr>
          <p:cNvPr id="20" name="Text Box 3"/>
          <p:cNvSpPr txBox="1">
            <a:spLocks noChangeAspect="1" noChangeArrowheads="1"/>
          </p:cNvSpPr>
          <p:nvPr/>
        </p:nvSpPr>
        <p:spPr bwMode="auto">
          <a:xfrm>
            <a:off x="2932710" y="5630580"/>
            <a:ext cx="3416058" cy="5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l-GR" sz="2800" b="1" u="sng" dirty="0" smtClean="0">
                <a:latin typeface="Avenir Medium"/>
                <a:ea typeface="Times New Roman" pitchFamily="-101" charset="0"/>
                <a:cs typeface="Arial" panose="020B0604020202020204" pitchFamily="34" charset="0"/>
              </a:rPr>
              <a:t>σ</a:t>
            </a:r>
            <a:r>
              <a:rPr lang="en-US" sz="2400" u="sng" baseline="-25000" dirty="0" smtClean="0">
                <a:latin typeface="Avenir Medium"/>
                <a:ea typeface="Times New Roman" pitchFamily="-101" charset="0"/>
                <a:cs typeface="Arial" panose="020B0604020202020204" pitchFamily="34" charset="0"/>
              </a:rPr>
              <a:t>(N=1)</a:t>
            </a:r>
            <a:r>
              <a:rPr lang="en-US" sz="2000" b="1" u="sng" dirty="0" smtClean="0">
                <a:ea typeface="Times New Roman" pitchFamily="-101" charset="0"/>
                <a:cs typeface="Avenir Medium"/>
              </a:rPr>
              <a:t> = </a:t>
            </a:r>
            <a:r>
              <a:rPr lang="en-US" sz="2400" b="1" u="sng" dirty="0" smtClean="0">
                <a:ea typeface="Times New Roman" pitchFamily="-101" charset="0"/>
                <a:cs typeface="Avenir Medium"/>
              </a:rPr>
              <a:t>1.0×10</a:t>
            </a:r>
            <a:r>
              <a:rPr lang="en-US" sz="2400" b="1" u="sng" baseline="30000" dirty="0" smtClean="0">
                <a:ea typeface="Times New Roman" pitchFamily="-101" charset="0"/>
                <a:cs typeface="Avenir Medium"/>
              </a:rPr>
              <a:t>15</a:t>
            </a:r>
            <a:r>
              <a:rPr lang="en-US" sz="2000" b="1" u="sng" baseline="30000" dirty="0" smtClean="0">
                <a:ea typeface="Times New Roman" pitchFamily="-101" charset="0"/>
                <a:cs typeface="Avenir Medium"/>
              </a:rPr>
              <a:t> </a:t>
            </a:r>
            <a:r>
              <a:rPr lang="en-US" sz="1600" u="sng" dirty="0" smtClean="0">
                <a:ea typeface="Times New Roman" pitchFamily="-101" charset="0"/>
                <a:cs typeface="Avenir Medium"/>
              </a:rPr>
              <a:t>molecules cm</a:t>
            </a:r>
            <a:r>
              <a:rPr lang="en-US" sz="1600" u="sng" baseline="30000" dirty="0" smtClean="0">
                <a:ea typeface="Times New Roman" pitchFamily="-101" charset="0"/>
                <a:cs typeface="Avenir Medium"/>
              </a:rPr>
              <a:t>-2</a:t>
            </a:r>
            <a:endParaRPr lang="en-US" sz="2000" u="sng" dirty="0">
              <a:ea typeface="Times New Roman" pitchFamily="-101" charset="0"/>
              <a:cs typeface="Avenir Medium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Avenir Medium"/>
              <a:ea typeface="Times New Roman" pitchFamily="-101" charset="0"/>
              <a:cs typeface="Avenir Medium"/>
            </a:endParaRPr>
          </a:p>
        </p:txBody>
      </p:sp>
      <p:sp>
        <p:nvSpPr>
          <p:cNvPr id="21" name="Text Box 3"/>
          <p:cNvSpPr txBox="1">
            <a:spLocks noChangeAspect="1" noChangeArrowheads="1"/>
          </p:cNvSpPr>
          <p:nvPr/>
        </p:nvSpPr>
        <p:spPr bwMode="auto">
          <a:xfrm>
            <a:off x="6601536" y="5630580"/>
            <a:ext cx="3859646" cy="5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l-GR" sz="2800" b="1" u="sng" dirty="0" smtClean="0">
                <a:latin typeface="Avenir Medium"/>
                <a:ea typeface="Times New Roman" pitchFamily="-101" charset="0"/>
                <a:cs typeface="Arial" panose="020B0604020202020204" pitchFamily="34" charset="0"/>
              </a:rPr>
              <a:t>σ</a:t>
            </a:r>
            <a:r>
              <a:rPr lang="en-US" sz="2400" u="sng" baseline="-25000" dirty="0" smtClean="0">
                <a:latin typeface="Avenir Medium"/>
                <a:ea typeface="Times New Roman" pitchFamily="-101" charset="0"/>
                <a:cs typeface="Arial" panose="020B0604020202020204" pitchFamily="34" charset="0"/>
              </a:rPr>
              <a:t>(N=38)</a:t>
            </a:r>
            <a:r>
              <a:rPr lang="en-US" sz="2000" b="1" u="sng" dirty="0" smtClean="0">
                <a:ea typeface="Times New Roman" pitchFamily="-101" charset="0"/>
                <a:cs typeface="Avenir Medium"/>
              </a:rPr>
              <a:t> = </a:t>
            </a:r>
            <a:r>
              <a:rPr lang="en-US" sz="2400" b="1" u="sng" dirty="0" smtClean="0">
                <a:ea typeface="Times New Roman" pitchFamily="-101" charset="0"/>
                <a:cs typeface="Avenir Medium"/>
              </a:rPr>
              <a:t>0.16×10</a:t>
            </a:r>
            <a:r>
              <a:rPr lang="en-US" sz="2400" b="1" u="sng" baseline="30000" dirty="0" smtClean="0">
                <a:ea typeface="Times New Roman" pitchFamily="-101" charset="0"/>
                <a:cs typeface="Avenir Medium"/>
              </a:rPr>
              <a:t>15</a:t>
            </a:r>
            <a:r>
              <a:rPr lang="en-US" sz="2000" b="1" u="sng" baseline="30000" dirty="0" smtClean="0">
                <a:ea typeface="Times New Roman" pitchFamily="-101" charset="0"/>
                <a:cs typeface="Avenir Medium"/>
              </a:rPr>
              <a:t> </a:t>
            </a:r>
            <a:r>
              <a:rPr lang="en-US" sz="1600" u="sng" dirty="0" smtClean="0">
                <a:ea typeface="Times New Roman" pitchFamily="-101" charset="0"/>
                <a:cs typeface="Avenir Medium"/>
              </a:rPr>
              <a:t>molecules cm</a:t>
            </a:r>
            <a:r>
              <a:rPr lang="en-US" sz="1600" u="sng" baseline="30000" dirty="0" smtClean="0">
                <a:ea typeface="Times New Roman" pitchFamily="-101" charset="0"/>
                <a:cs typeface="Avenir Medium"/>
              </a:rPr>
              <a:t>-2</a:t>
            </a:r>
            <a:endParaRPr lang="en-US" sz="2000" u="sng" dirty="0">
              <a:ea typeface="Times New Roman" pitchFamily="-101" charset="0"/>
              <a:cs typeface="Avenir Medium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Avenir Medium"/>
              <a:ea typeface="Times New Roman" pitchFamily="-101" charset="0"/>
              <a:cs typeface="Avenir Medium"/>
            </a:endParaRPr>
          </a:p>
        </p:txBody>
      </p:sp>
      <p:sp>
        <p:nvSpPr>
          <p:cNvPr id="25" name="Text Box 3"/>
          <p:cNvSpPr txBox="1">
            <a:spLocks noChangeAspect="1" noChangeArrowheads="1"/>
          </p:cNvSpPr>
          <p:nvPr/>
        </p:nvSpPr>
        <p:spPr bwMode="auto">
          <a:xfrm>
            <a:off x="929369" y="2756592"/>
            <a:ext cx="2292410" cy="158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venir Medium"/>
                <a:ea typeface="Times New Roman" pitchFamily="-101" charset="0"/>
                <a:cs typeface="Avenir Medium"/>
              </a:rPr>
              <a:t>Will increase for TEMPO: </a:t>
            </a:r>
            <a:r>
              <a:rPr lang="en-US" dirty="0" smtClean="0">
                <a:solidFill>
                  <a:srgbClr val="FF0000"/>
                </a:solidFill>
                <a:latin typeface="Avenir Medium"/>
                <a:ea typeface="Times New Roman" pitchFamily="-101" charset="0"/>
                <a:cs typeface="Avenir Medium"/>
              </a:rPr>
              <a:t>variation will not be averaged over as large of footprint</a:t>
            </a:r>
            <a:endParaRPr lang="en-US" sz="1600" baseline="-25000" dirty="0">
              <a:solidFill>
                <a:srgbClr val="FF0000"/>
              </a:solidFill>
              <a:latin typeface="Avenir Medium"/>
              <a:ea typeface="Times New Roman" pitchFamily="-101" charset="0"/>
              <a:cs typeface="Avenir Medium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venir Medium"/>
              <a:ea typeface="Times New Roman" pitchFamily="-101" charset="0"/>
              <a:cs typeface="Avenir Medium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venir Medium"/>
                <a:ea typeface="Times New Roman" pitchFamily="-101" charset="0"/>
                <a:cs typeface="Avenir Medium"/>
              </a:rPr>
              <a:t> </a:t>
            </a:r>
            <a:endParaRPr lang="en-US" sz="2000" dirty="0">
              <a:latin typeface="Avenir Medium"/>
              <a:ea typeface="Times New Roman" pitchFamily="-101" charset="0"/>
              <a:cs typeface="Avenir Medium"/>
            </a:endParaRPr>
          </a:p>
        </p:txBody>
      </p:sp>
      <p:sp>
        <p:nvSpPr>
          <p:cNvPr id="26" name="Text Box 3"/>
          <p:cNvSpPr txBox="1">
            <a:spLocks noChangeAspect="1" noChangeArrowheads="1"/>
          </p:cNvSpPr>
          <p:nvPr/>
        </p:nvSpPr>
        <p:spPr bwMode="auto">
          <a:xfrm>
            <a:off x="283963" y="5418833"/>
            <a:ext cx="2173812" cy="158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Avenir Medium"/>
                <a:ea typeface="Times New Roman" pitchFamily="-101" charset="0"/>
                <a:cs typeface="Avenir Medium"/>
              </a:rPr>
              <a:t>Will decrease for TEMPO:</a:t>
            </a:r>
            <a:r>
              <a:rPr lang="en-US" sz="1600" dirty="0" smtClean="0">
                <a:solidFill>
                  <a:srgbClr val="00B0F0"/>
                </a:solidFill>
                <a:latin typeface="Avenir Medium"/>
                <a:ea typeface="Times New Roman" pitchFamily="-101" charset="0"/>
                <a:cs typeface="Avenir Medium"/>
              </a:rPr>
              <a:t> ~100x increase in N</a:t>
            </a:r>
            <a:endParaRPr lang="en-US" sz="1600" dirty="0">
              <a:solidFill>
                <a:srgbClr val="00B0F0"/>
              </a:solidFill>
              <a:latin typeface="Avenir Medium"/>
              <a:ea typeface="Times New Roman" pitchFamily="-101" charset="0"/>
              <a:cs typeface="Avenir Medium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1593188" y="2115990"/>
            <a:ext cx="484632" cy="530244"/>
          </a:xfrm>
          <a:prstGeom prst="up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 rot="5400000">
            <a:off x="2403316" y="5703039"/>
            <a:ext cx="484632" cy="530244"/>
          </a:xfrm>
          <a:prstGeom prst="up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3"/>
          <p:cNvSpPr txBox="1">
            <a:spLocks noChangeAspect="1" noChangeArrowheads="1"/>
          </p:cNvSpPr>
          <p:nvPr/>
        </p:nvSpPr>
        <p:spPr bwMode="auto">
          <a:xfrm>
            <a:off x="3965236" y="6210477"/>
            <a:ext cx="646896" cy="83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latin typeface="Avenir Medium"/>
              <a:ea typeface="Times New Roman" pitchFamily="-101" charset="0"/>
              <a:cs typeface="Avenir Medium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venir Medium"/>
                <a:ea typeface="Times New Roman" pitchFamily="-101" charset="0"/>
                <a:cs typeface="Avenir Medium"/>
              </a:rPr>
              <a:t> </a:t>
            </a:r>
            <a:endParaRPr lang="en-US" sz="2800" dirty="0">
              <a:latin typeface="Avenir Medium"/>
              <a:ea typeface="Times New Roman" pitchFamily="-101" charset="0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1772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/>
          <p:cNvSpPr txBox="1">
            <a:spLocks noChangeAspect="1" noChangeArrowheads="1"/>
          </p:cNvSpPr>
          <p:nvPr/>
        </p:nvSpPr>
        <p:spPr bwMode="auto">
          <a:xfrm>
            <a:off x="1043221" y="0"/>
            <a:ext cx="10711544" cy="179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Avenir Medium"/>
                <a:ea typeface="Times New Roman" pitchFamily="-101" charset="0"/>
                <a:cs typeface="Avenir Medium"/>
              </a:rPr>
              <a:t>There is incredibly </a:t>
            </a:r>
            <a:r>
              <a:rPr lang="en-US" sz="3200" b="1" dirty="0">
                <a:latin typeface="Avenir Medium"/>
                <a:ea typeface="Times New Roman" pitchFamily="-101" charset="0"/>
                <a:cs typeface="Avenir Medium"/>
              </a:rPr>
              <a:t>detailed information </a:t>
            </a:r>
            <a:r>
              <a:rPr lang="en-US" sz="3200" b="1" dirty="0" smtClean="0">
                <a:latin typeface="Avenir Medium"/>
                <a:ea typeface="Times New Roman" pitchFamily="-101" charset="0"/>
                <a:cs typeface="Avenir Medium"/>
              </a:rPr>
              <a:t>on daily variation </a:t>
            </a:r>
            <a:r>
              <a:rPr lang="en-US" sz="2800" dirty="0">
                <a:latin typeface="Avenir Medium"/>
                <a:ea typeface="Times New Roman" pitchFamily="-101" charset="0"/>
                <a:cs typeface="Avenir Medium"/>
              </a:rPr>
              <a:t>E.g., OMI NO</a:t>
            </a:r>
            <a:r>
              <a:rPr lang="en-US" sz="2800" baseline="-25000" dirty="0">
                <a:latin typeface="Avenir Medium"/>
                <a:ea typeface="Times New Roman" pitchFamily="-101" charset="0"/>
                <a:cs typeface="Avenir Medium"/>
              </a:rPr>
              <a:t>2</a:t>
            </a:r>
            <a:r>
              <a:rPr lang="en-US" sz="2800" dirty="0">
                <a:latin typeface="Avenir Medium"/>
                <a:ea typeface="Times New Roman" pitchFamily="-101" charset="0"/>
                <a:cs typeface="Avenir Medium"/>
              </a:rPr>
              <a:t> columns over NYC</a:t>
            </a:r>
            <a:endParaRPr lang="en-US" sz="2000" dirty="0">
              <a:latin typeface="Avenir Medium"/>
              <a:ea typeface="Times New Roman" pitchFamily="-101" charset="0"/>
              <a:cs typeface="Avenir Medium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Avenir Medium"/>
                <a:ea typeface="Times New Roman" pitchFamily="-101" charset="0"/>
                <a:cs typeface="Avenir Medium"/>
              </a:rPr>
              <a:t> </a:t>
            </a:r>
            <a:endParaRPr lang="en-US" sz="2800" b="1" dirty="0">
              <a:latin typeface="Avenir Medium"/>
              <a:ea typeface="Times New Roman" pitchFamily="-101" charset="0"/>
              <a:cs typeface="Avenir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534" y="2755011"/>
            <a:ext cx="2474976" cy="3200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227" y="1211957"/>
            <a:ext cx="2527173" cy="2673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708" y="1211958"/>
            <a:ext cx="2543937" cy="2724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453" y="4049927"/>
            <a:ext cx="2598420" cy="2682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4708" y="4019447"/>
            <a:ext cx="2569083" cy="2715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80114" y="2771863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venir Medium"/>
                <a:cs typeface="Avenir Medium"/>
              </a:rPr>
              <a:t>Stagnant conditions</a:t>
            </a:r>
            <a:endParaRPr lang="en-US" b="1" dirty="0">
              <a:solidFill>
                <a:srgbClr val="FF0000"/>
              </a:solidFill>
              <a:latin typeface="Avenir Medium"/>
              <a:cs typeface="Avenir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6944" y="124537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venir Medium"/>
                <a:cs typeface="Avenir Medium"/>
              </a:rPr>
              <a:t>SW  winds</a:t>
            </a:r>
            <a:endParaRPr lang="en-US" b="1" dirty="0">
              <a:solidFill>
                <a:srgbClr val="FF0000"/>
              </a:solidFill>
              <a:latin typeface="Avenir Medium"/>
              <a:cs typeface="Avenir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6947" y="4006595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venir Medium"/>
                <a:cs typeface="Avenir Medium"/>
              </a:rPr>
              <a:t>Strong NW winds</a:t>
            </a:r>
            <a:endParaRPr lang="en-US" b="1" dirty="0">
              <a:solidFill>
                <a:srgbClr val="FF0000"/>
              </a:solidFill>
              <a:latin typeface="Avenir Medium"/>
              <a:cs typeface="Avenir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5313" y="400659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venir Medium"/>
                <a:cs typeface="Avenir Medium"/>
              </a:rPr>
              <a:t>NE winds</a:t>
            </a:r>
            <a:endParaRPr lang="en-US" b="1" dirty="0">
              <a:solidFill>
                <a:srgbClr val="FF0000"/>
              </a:solidFill>
              <a:latin typeface="Avenir Medium"/>
              <a:cs typeface="Avenir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1973" y="119910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venir Medium"/>
                <a:cs typeface="Avenir Medium"/>
              </a:rPr>
              <a:t>SSE winds</a:t>
            </a:r>
            <a:endParaRPr lang="en-US" b="1" dirty="0">
              <a:solidFill>
                <a:srgbClr val="FF0000"/>
              </a:solidFill>
              <a:latin typeface="Avenir Medium"/>
              <a:cs typeface="Avenir Mediu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82166" y="1036643"/>
            <a:ext cx="1532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venir Book"/>
                <a:cs typeface="Avenir Book"/>
              </a:rPr>
              <a:t>Wed., 20 July 2011</a:t>
            </a:r>
            <a:endParaRPr lang="en-US" sz="1200" b="1" dirty="0">
              <a:latin typeface="Avenir Book"/>
              <a:cs typeface="Avenir Boo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0186" y="3856115"/>
            <a:ext cx="15394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venir Book"/>
                <a:cs typeface="Avenir Book"/>
              </a:rPr>
              <a:t>Thur., 25 Aug 2005</a:t>
            </a:r>
            <a:endParaRPr lang="en-US" sz="1200" b="1" dirty="0">
              <a:latin typeface="Avenir Book"/>
              <a:cs typeface="Avenir 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1401" y="2614687"/>
            <a:ext cx="1507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venir Book"/>
                <a:cs typeface="Avenir Book"/>
              </a:rPr>
              <a:t>Wed., 8 June 2005</a:t>
            </a:r>
            <a:endParaRPr lang="en-US" sz="1200" b="1" dirty="0">
              <a:latin typeface="Avenir Book"/>
              <a:cs typeface="Avenir Boo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0905" y="992343"/>
            <a:ext cx="1481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venir Book"/>
                <a:cs typeface="Avenir Book"/>
              </a:rPr>
              <a:t>Tue., 26 July 2005</a:t>
            </a:r>
            <a:endParaRPr lang="en-US" sz="1200" b="1" dirty="0">
              <a:latin typeface="Avenir Book"/>
              <a:cs typeface="Avenir Boo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28924" y="3832840"/>
            <a:ext cx="1457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venir Book"/>
                <a:cs typeface="Avenir Book"/>
              </a:rPr>
              <a:t>Sat., 23 July 2007</a:t>
            </a:r>
            <a:endParaRPr lang="en-US" sz="1200" b="1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9611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417886" y="2783861"/>
            <a:ext cx="4051300" cy="1100323"/>
            <a:chOff x="431800" y="196370"/>
            <a:chExt cx="8102600" cy="2200646"/>
          </a:xfrm>
        </p:grpSpPr>
        <p:sp>
          <p:nvSpPr>
            <p:cNvPr id="24" name="TextBox 23"/>
            <p:cNvSpPr txBox="1"/>
            <p:nvPr/>
          </p:nvSpPr>
          <p:spPr>
            <a:xfrm>
              <a:off x="431800" y="281642"/>
              <a:ext cx="2361998" cy="489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venir Black"/>
                  <a:cs typeface="Avenir Black"/>
                </a:rPr>
                <a:t>NO</a:t>
              </a:r>
              <a:r>
                <a:rPr lang="en-US" sz="2800" baseline="-25000" dirty="0">
                  <a:latin typeface="Avenir Black"/>
                  <a:cs typeface="Avenir Black"/>
                </a:rPr>
                <a:t>x</a:t>
              </a:r>
              <a:r>
                <a:rPr lang="en-US" sz="2800" dirty="0">
                  <a:latin typeface="Avenir Black"/>
                  <a:cs typeface="Avenir Black"/>
                </a:rPr>
                <a:t> Emission </a:t>
              </a:r>
              <a:endParaRPr lang="en-US" sz="2800" dirty="0">
                <a:latin typeface="Avenir Black"/>
                <a:cs typeface="Avenir Black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2738503" y="439473"/>
              <a:ext cx="631972" cy="1485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461892" y="196370"/>
              <a:ext cx="2338237" cy="489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venir Black"/>
                  <a:cs typeface="Avenir Black"/>
                </a:rPr>
                <a:t>NO</a:t>
              </a:r>
              <a:r>
                <a:rPr lang="en-US" sz="2800" baseline="-25000" dirty="0">
                  <a:latin typeface="Avenir Black"/>
                  <a:cs typeface="Avenir Black"/>
                </a:rPr>
                <a:t>2</a:t>
              </a:r>
              <a:r>
                <a:rPr lang="en-US" sz="2800" dirty="0">
                  <a:latin typeface="Avenir Black"/>
                  <a:cs typeface="Avenir Black"/>
                </a:rPr>
                <a:t> Columns </a:t>
              </a:r>
              <a:endParaRPr lang="en-US" sz="2800" dirty="0">
                <a:latin typeface="Avenir Black"/>
                <a:cs typeface="Avenir Black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5800129" y="437988"/>
              <a:ext cx="631972" cy="1485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432098" y="196371"/>
              <a:ext cx="2102302" cy="776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venir Black"/>
                  <a:cs typeface="Avenir Black"/>
                </a:rPr>
                <a:t>NO</a:t>
              </a:r>
              <a:r>
                <a:rPr lang="en-US" sz="2800" baseline="-25000" dirty="0">
                  <a:latin typeface="Avenir Black"/>
                  <a:cs typeface="Avenir Black"/>
                </a:rPr>
                <a:t>x</a:t>
              </a:r>
              <a:r>
                <a:rPr lang="en-US" sz="2800" dirty="0">
                  <a:latin typeface="Avenir Black"/>
                  <a:cs typeface="Avenir Black"/>
                </a:rPr>
                <a:t> removal</a:t>
              </a:r>
            </a:p>
            <a:p>
              <a:r>
                <a:rPr lang="en-US" sz="2000" dirty="0">
                  <a:latin typeface="Avenir Black"/>
                  <a:cs typeface="Avenir Black"/>
                </a:rPr>
                <a:t>+NO</a:t>
              </a:r>
              <a:r>
                <a:rPr lang="en-US" sz="2000" baseline="-25000" dirty="0">
                  <a:latin typeface="Avenir Black"/>
                  <a:cs typeface="Avenir Black"/>
                </a:rPr>
                <a:t>3</a:t>
              </a:r>
              <a:r>
                <a:rPr lang="en-US" sz="2000" dirty="0">
                  <a:latin typeface="Avenir Black"/>
                  <a:cs typeface="Avenir Black"/>
                </a:rPr>
                <a:t> PM</a:t>
              </a:r>
            </a:p>
          </p:txBody>
        </p:sp>
        <p:sp>
          <p:nvSpPr>
            <p:cNvPr id="29" name="Curved Right Arrow 28"/>
            <p:cNvSpPr/>
            <p:nvPr/>
          </p:nvSpPr>
          <p:spPr>
            <a:xfrm>
              <a:off x="3739123" y="770819"/>
              <a:ext cx="691589" cy="1137021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Curved Right Arrow 29"/>
            <p:cNvSpPr/>
            <p:nvPr/>
          </p:nvSpPr>
          <p:spPr>
            <a:xfrm rot="10800000">
              <a:off x="4659065" y="685546"/>
              <a:ext cx="691589" cy="1137021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44958" y="1907840"/>
              <a:ext cx="2860052" cy="489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Avenir Black"/>
                  <a:cs typeface="Avenir Black"/>
                </a:rPr>
                <a:t>Ozone production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03535" y="1118232"/>
              <a:ext cx="1079340" cy="431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Avenir Next Regular"/>
                  <a:cs typeface="Avenir Next Regular"/>
                </a:rPr>
                <a:t>VOC, oxidant </a:t>
              </a:r>
            </a:p>
            <a:p>
              <a:pPr algn="ctr"/>
              <a:r>
                <a:rPr lang="en-US" sz="1200" dirty="0">
                  <a:latin typeface="Avenir Next Regular"/>
                  <a:cs typeface="Avenir Next Regular"/>
                </a:rPr>
                <a:t>chemistry</a:t>
              </a:r>
              <a:endParaRPr lang="en-US" sz="1050" dirty="0">
                <a:latin typeface="Avenir Next Regular"/>
                <a:cs typeface="Avenir Next Regular"/>
              </a:endParaRPr>
            </a:p>
          </p:txBody>
        </p:sp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548243" y="293581"/>
            <a:ext cx="8658141" cy="5310419"/>
            <a:chOff x="-1856837" y="33211"/>
            <a:chExt cx="11000837" cy="68229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lum/>
            </a:blip>
            <a:stretch>
              <a:fillRect/>
            </a:stretch>
          </p:blipFill>
          <p:spPr>
            <a:xfrm>
              <a:off x="1" y="1186864"/>
              <a:ext cx="9083881" cy="5669280"/>
            </a:xfrm>
            <a:prstGeom prst="rect">
              <a:avLst/>
            </a:prstGeom>
          </p:spPr>
        </p:pic>
        <p:sp>
          <p:nvSpPr>
            <p:cNvPr id="5" name="Text Box 3"/>
            <p:cNvSpPr txBox="1">
              <a:spLocks noChangeAspect="1" noChangeArrowheads="1"/>
            </p:cNvSpPr>
            <p:nvPr/>
          </p:nvSpPr>
          <p:spPr bwMode="auto">
            <a:xfrm>
              <a:off x="0" y="33211"/>
              <a:ext cx="9144000" cy="1795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Avenir Medium"/>
                <a:ea typeface="Times New Roman" pitchFamily="-101" charset="0"/>
                <a:cs typeface="Avenir Medium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latin typeface="Avenir Medium"/>
                  <a:ea typeface="Times New Roman" pitchFamily="-101" charset="0"/>
                  <a:cs typeface="Avenir Medium"/>
                </a:rPr>
                <a:t> </a:t>
              </a:r>
              <a:endParaRPr lang="en-US" sz="3200" dirty="0">
                <a:latin typeface="Avenir Medium"/>
                <a:ea typeface="Times New Roman" pitchFamily="-101" charset="0"/>
                <a:cs typeface="Avenir Medium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16200000" flipV="1">
              <a:off x="6556535" y="3536907"/>
              <a:ext cx="746373" cy="22282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573209" y="4021504"/>
              <a:ext cx="164546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venir Medium"/>
                  <a:cs typeface="Avenir Medium"/>
                </a:rPr>
                <a:t>13 km hr</a:t>
              </a:r>
              <a:r>
                <a:rPr lang="en-US" baseline="30000" dirty="0">
                  <a:solidFill>
                    <a:schemeClr val="bg1"/>
                  </a:solidFill>
                  <a:latin typeface="Avenir Medium"/>
                  <a:cs typeface="Avenir Medium"/>
                </a:rPr>
                <a:t>-1</a:t>
              </a:r>
              <a:endParaRPr lang="en-US" dirty="0">
                <a:solidFill>
                  <a:schemeClr val="bg1"/>
                </a:solidFill>
                <a:latin typeface="Avenir Medium"/>
                <a:cs typeface="Avenir Medium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1856837" y="1146238"/>
              <a:ext cx="2495591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venir Next Medium"/>
                  <a:cs typeface="Avenir Next Medium"/>
                </a:rPr>
                <a:t>Wednesday 20 July  2011</a:t>
              </a:r>
              <a:endParaRPr lang="en-US" sz="2000" dirty="0">
                <a:latin typeface="Avenir Next Medium"/>
                <a:cs typeface="Avenir Next Medium"/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6227359" y="2941594"/>
              <a:ext cx="457200" cy="4572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058439" y="2617958"/>
              <a:ext cx="457200" cy="4572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94962" y="19296"/>
            <a:ext cx="10828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venir Medium"/>
                <a:cs typeface="Avenir Next Medium"/>
              </a:rPr>
              <a:t>NO2 column provides information on precursor emissions and transport: </a:t>
            </a:r>
            <a:r>
              <a:rPr lang="en-US" sz="2800" dirty="0" smtClean="0">
                <a:latin typeface="Avenir Medium"/>
                <a:cs typeface="Avenir Next Medium"/>
              </a:rPr>
              <a:t>Poughkeepsie O3 at </a:t>
            </a:r>
            <a:r>
              <a:rPr lang="en-US" sz="2800" dirty="0">
                <a:latin typeface="Avenir Medium"/>
                <a:cs typeface="Avenir Next Medium"/>
              </a:rPr>
              <a:t>3</a:t>
            </a:r>
            <a:r>
              <a:rPr lang="en-US" sz="2800" dirty="0" smtClean="0">
                <a:latin typeface="Avenir Medium"/>
                <a:cs typeface="Avenir Next Medium"/>
              </a:rPr>
              <a:t>PM - 120 ppb, NYC ~ 60 ppb</a:t>
            </a:r>
            <a:endParaRPr lang="en-US" sz="2800" baseline="-25000" dirty="0">
              <a:latin typeface="Avenir Medium"/>
              <a:cs typeface="Avenir Next Medium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6862" y="5071766"/>
            <a:ext cx="102182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Avenir Next Medium"/>
              <a:cs typeface="Avenir Next Medium"/>
            </a:endParaRPr>
          </a:p>
          <a:p>
            <a:r>
              <a:rPr lang="en-US" sz="2800" dirty="0" smtClean="0">
                <a:latin typeface="Avenir Next Medium"/>
                <a:cs typeface="Avenir Next Medium"/>
              </a:rPr>
              <a:t>-- Identify high priority data segments (geographic, spectral) necessary to generate near real time NO2 products for use in statistical or dynamical O3 forecast models</a:t>
            </a:r>
            <a:endParaRPr lang="en-US" sz="2800" dirty="0">
              <a:latin typeface="Avenir Next Medium"/>
              <a:cs typeface="Avenir Nex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524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spect="1" noChangeArrowheads="1"/>
          </p:cNvSpPr>
          <p:nvPr/>
        </p:nvSpPr>
        <p:spPr bwMode="auto">
          <a:xfrm>
            <a:off x="1976942" y="69890"/>
            <a:ext cx="8551361" cy="179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Avenir Medium"/>
                <a:ea typeface="Times New Roman" pitchFamily="-101" charset="0"/>
                <a:cs typeface="Avenir Medium"/>
              </a:rPr>
              <a:t>Ozone production (P</a:t>
            </a:r>
            <a:r>
              <a:rPr lang="en-US" sz="2800" b="1" baseline="-25000" dirty="0">
                <a:latin typeface="Avenir Medium"/>
                <a:ea typeface="Times New Roman" pitchFamily="-101" charset="0"/>
                <a:cs typeface="Avenir Medium"/>
              </a:rPr>
              <a:t>O3</a:t>
            </a:r>
            <a:r>
              <a:rPr lang="en-US" sz="2800" b="1" dirty="0">
                <a:latin typeface="Avenir Medium"/>
                <a:ea typeface="Times New Roman" pitchFamily="-101" charset="0"/>
                <a:cs typeface="Avenir Medium"/>
              </a:rPr>
              <a:t>) depends on </a:t>
            </a:r>
            <a:endParaRPr lang="en-US" sz="2400" b="1" dirty="0">
              <a:latin typeface="Avenir Medium"/>
              <a:ea typeface="Times New Roman" pitchFamily="-101" charset="0"/>
              <a:cs typeface="Avenir Medium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venir Medium"/>
                <a:ea typeface="Times New Roman" pitchFamily="-101" charset="0"/>
                <a:cs typeface="Avenir Medium"/>
              </a:rPr>
              <a:t>	1) NOx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venir Medium"/>
                <a:ea typeface="Times New Roman" pitchFamily="-101" charset="0"/>
                <a:cs typeface="Avenir Medium"/>
              </a:rPr>
              <a:t>	</a:t>
            </a:r>
            <a:r>
              <a:rPr lang="en-US" sz="2400" b="1" dirty="0">
                <a:latin typeface="Avenir Medium"/>
                <a:ea typeface="Times New Roman" pitchFamily="-101" charset="0"/>
                <a:cs typeface="Avenir Medium"/>
              </a:rPr>
              <a:t>2) VOC </a:t>
            </a:r>
            <a:r>
              <a:rPr lang="en-US" b="1" dirty="0" smtClean="0">
                <a:latin typeface="Avenir Medium"/>
                <a:ea typeface="Times New Roman" pitchFamily="-101" charset="0"/>
                <a:cs typeface="Avenir Medium"/>
              </a:rPr>
              <a:t>(correlated with temperature)</a:t>
            </a:r>
            <a:endParaRPr lang="en-US" sz="2400" b="1" dirty="0">
              <a:latin typeface="Avenir Medium"/>
              <a:ea typeface="Times New Roman" pitchFamily="-101" charset="0"/>
              <a:cs typeface="Avenir Medium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venir Medium"/>
              <a:ea typeface="Times New Roman" pitchFamily="-101" charset="0"/>
              <a:cs typeface="Avenir Medium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venir Medium"/>
                <a:ea typeface="Times New Roman" pitchFamily="-101" charset="0"/>
                <a:cs typeface="Avenir Medium"/>
              </a:rPr>
              <a:t> </a:t>
            </a:r>
            <a:endParaRPr lang="en-US" sz="2400" b="1" dirty="0">
              <a:latin typeface="Avenir Medium"/>
              <a:ea typeface="Times New Roman" pitchFamily="-101" charset="0"/>
              <a:cs typeface="Avenir Medium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2659516" y="1425312"/>
            <a:ext cx="5585224" cy="4407223"/>
            <a:chOff x="1413706" y="2317099"/>
            <a:chExt cx="5585224" cy="4407222"/>
          </a:xfrm>
        </p:grpSpPr>
        <p:pic>
          <p:nvPicPr>
            <p:cNvPr id="5" name="Picture 4" descr="O3_productioncurve_v2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"/>
                <a:srcRect t="23385"/>
                <a:stretch>
                  <a:fillRect/>
                </a:stretch>
              </p:blipFill>
            </mc:Choice>
            <mc:Fallback>
              <p:blipFill>
                <a:blip r:embed="rId3"/>
                <a:srcRect t="23385"/>
                <a:stretch>
                  <a:fillRect/>
                </a:stretch>
              </p:blipFill>
            </mc:Fallback>
          </mc:AlternateContent>
          <p:spPr>
            <a:xfrm>
              <a:off x="1413706" y="2317099"/>
              <a:ext cx="5585224" cy="4407222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>
            <a:xfrm rot="5400000">
              <a:off x="4289383" y="3431039"/>
              <a:ext cx="1670982" cy="1024974"/>
            </a:xfrm>
            <a:prstGeom prst="straightConnector1">
              <a:avLst/>
            </a:prstGeom>
            <a:ln w="50800">
              <a:gradFill flip="none" rotWithShape="1">
                <a:gsLst>
                  <a:gs pos="99000">
                    <a:srgbClr val="66FF66"/>
                  </a:gs>
                  <a:gs pos="0">
                    <a:srgbClr val="2D5C00"/>
                  </a:gs>
                </a:gsLst>
                <a:lin ang="0" scaled="1"/>
                <a:tileRect/>
              </a:gra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 Box 3"/>
            <p:cNvSpPr txBox="1">
              <a:spLocks noChangeAspect="1" noChangeArrowheads="1"/>
            </p:cNvSpPr>
            <p:nvPr/>
          </p:nvSpPr>
          <p:spPr bwMode="auto">
            <a:xfrm rot="18120000">
              <a:off x="4794365" y="3194993"/>
              <a:ext cx="1828800" cy="168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latin typeface="Avenir Light"/>
                  <a:ea typeface="Times New Roman" pitchFamily="-101" charset="0"/>
                  <a:cs typeface="Avenir Light"/>
                </a:rPr>
                <a:t>More </a:t>
              </a:r>
              <a:r>
                <a:rPr lang="en-US" b="1" dirty="0" smtClean="0">
                  <a:latin typeface="Avenir Light"/>
                  <a:ea typeface="Times New Roman" pitchFamily="-101" charset="0"/>
                  <a:cs typeface="Avenir Light"/>
                </a:rPr>
                <a:t>VOC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latin typeface="Avenir Light"/>
                  <a:ea typeface="Times New Roman" pitchFamily="-101" charset="0"/>
                  <a:cs typeface="Avenir Light"/>
                </a:rPr>
                <a:t>Biogenic VOC ~ Temperature</a:t>
              </a:r>
              <a:endParaRPr lang="en-US" b="1" dirty="0">
                <a:latin typeface="Avenir Light"/>
                <a:ea typeface="Times New Roman" pitchFamily="-101" charset="0"/>
                <a:cs typeface="Avenir Light"/>
              </a:endParaRPr>
            </a:p>
          </p:txBody>
        </p:sp>
      </p:grpSp>
      <p:sp>
        <p:nvSpPr>
          <p:cNvPr id="10" name="Text Box 3"/>
          <p:cNvSpPr txBox="1">
            <a:spLocks noChangeAspect="1" noChangeArrowheads="1"/>
          </p:cNvSpPr>
          <p:nvPr/>
        </p:nvSpPr>
        <p:spPr bwMode="auto">
          <a:xfrm>
            <a:off x="1176447" y="5960155"/>
            <a:ext cx="10033420" cy="179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2800" b="1" dirty="0" smtClean="0">
                <a:latin typeface="Avenir Medium"/>
                <a:ea typeface="Times New Roman" pitchFamily="-101" charset="0"/>
                <a:cs typeface="Avenir Medium"/>
              </a:rPr>
              <a:t>What information can currently available measurements of NO2 columns provide on surface O3 exposure?</a:t>
            </a:r>
            <a:endParaRPr lang="en-US" sz="2400" b="1" dirty="0">
              <a:latin typeface="Avenir Medium"/>
              <a:ea typeface="Times New Roman" pitchFamily="-101" charset="0"/>
              <a:cs typeface="Avenir Medium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venir Medium"/>
              <a:ea typeface="Times New Roman" pitchFamily="-101" charset="0"/>
              <a:cs typeface="Avenir Medium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venir Medium"/>
                <a:ea typeface="Times New Roman" pitchFamily="-101" charset="0"/>
                <a:cs typeface="Avenir Medium"/>
              </a:rPr>
              <a:t> </a:t>
            </a:r>
            <a:endParaRPr lang="en-US" sz="2400" b="1" dirty="0">
              <a:latin typeface="Avenir Medium"/>
              <a:ea typeface="Times New Roman" pitchFamily="-101" charset="0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2949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271"/>
          <a:stretch>
            <a:fillRect/>
          </a:stretch>
        </p:blipFill>
        <p:spPr>
          <a:xfrm>
            <a:off x="1524000" y="923544"/>
            <a:ext cx="8888626" cy="5623560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spect="1" noChangeArrowheads="1"/>
          </p:cNvSpPr>
          <p:nvPr/>
        </p:nvSpPr>
        <p:spPr bwMode="auto">
          <a:xfrm>
            <a:off x="1891160" y="-1851"/>
            <a:ext cx="8551361" cy="179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venir Medium"/>
                <a:ea typeface="Times New Roman" pitchFamily="-101" charset="0"/>
                <a:cs typeface="Avenir Medium"/>
              </a:rPr>
              <a:t>NYC</a:t>
            </a:r>
            <a:r>
              <a:rPr lang="en-US" sz="2800" dirty="0">
                <a:latin typeface="Avenir Medium"/>
                <a:ea typeface="Times New Roman" pitchFamily="-101" charset="0"/>
                <a:cs typeface="Avenir Medium"/>
              </a:rPr>
              <a:t>– stagnant winds, large NO</a:t>
            </a:r>
            <a:r>
              <a:rPr lang="en-US" sz="2800" baseline="-25000" dirty="0">
                <a:latin typeface="Avenir Medium"/>
                <a:ea typeface="Times New Roman" pitchFamily="-101" charset="0"/>
                <a:cs typeface="Avenir Medium"/>
              </a:rPr>
              <a:t>2 </a:t>
            </a:r>
            <a:r>
              <a:rPr lang="en-US" sz="2800" dirty="0">
                <a:latin typeface="Avenir Medium"/>
                <a:ea typeface="Times New Roman" pitchFamily="-101" charset="0"/>
                <a:cs typeface="Avenir Medium"/>
              </a:rPr>
              <a:t>columns, </a:t>
            </a:r>
            <a:r>
              <a:rPr lang="en-US" sz="2800" b="1" dirty="0">
                <a:latin typeface="Avenir Medium"/>
                <a:ea typeface="Times New Roman" pitchFamily="-101" charset="0"/>
                <a:cs typeface="Avenir Medium"/>
              </a:rPr>
              <a:t>Hot temperatures</a:t>
            </a:r>
            <a:r>
              <a:rPr lang="en-US" sz="2800" dirty="0">
                <a:latin typeface="Avenir Medium"/>
                <a:ea typeface="Times New Roman" pitchFamily="-101" charset="0"/>
                <a:cs typeface="Avenir Medium"/>
              </a:rPr>
              <a:t>: </a:t>
            </a:r>
            <a:r>
              <a:rPr lang="en-US" sz="2800" dirty="0">
                <a:solidFill>
                  <a:srgbClr val="0000FF"/>
                </a:solidFill>
                <a:latin typeface="Avenir Medium"/>
                <a:ea typeface="Times New Roman" pitchFamily="-101" charset="0"/>
                <a:cs typeface="Avenir Medium"/>
              </a:rPr>
              <a:t>slow net P</a:t>
            </a:r>
            <a:r>
              <a:rPr lang="en-US" sz="2800" baseline="-25000" dirty="0">
                <a:solidFill>
                  <a:srgbClr val="0000FF"/>
                </a:solidFill>
                <a:latin typeface="Avenir Medium"/>
                <a:ea typeface="Times New Roman" pitchFamily="-101" charset="0"/>
                <a:cs typeface="Avenir Medium"/>
              </a:rPr>
              <a:t>O3 </a:t>
            </a:r>
            <a:r>
              <a:rPr lang="en-US" sz="2800" dirty="0">
                <a:solidFill>
                  <a:srgbClr val="0000FF"/>
                </a:solidFill>
                <a:latin typeface="Avenir Medium"/>
                <a:ea typeface="Times New Roman" pitchFamily="-101" charset="0"/>
                <a:cs typeface="Avenir Medium"/>
              </a:rPr>
              <a:t>in NYC</a:t>
            </a:r>
            <a:r>
              <a:rPr lang="en-US" sz="2800" dirty="0">
                <a:latin typeface="Avenir Medium"/>
                <a:ea typeface="Times New Roman" pitchFamily="-101" charset="0"/>
                <a:cs typeface="Avenir Medium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Avenir Medium"/>
                <a:ea typeface="Times New Roman" pitchFamily="-101" charset="0"/>
                <a:cs typeface="Avenir Medium"/>
              </a:rPr>
              <a:t>fast P</a:t>
            </a:r>
            <a:r>
              <a:rPr lang="en-US" sz="2800" baseline="-25000" dirty="0">
                <a:solidFill>
                  <a:srgbClr val="FF0000"/>
                </a:solidFill>
                <a:latin typeface="Avenir Medium"/>
                <a:ea typeface="Times New Roman" pitchFamily="-101" charset="0"/>
                <a:cs typeface="Avenir Medium"/>
              </a:rPr>
              <a:t>O3</a:t>
            </a:r>
            <a:r>
              <a:rPr lang="en-US" sz="2800" dirty="0">
                <a:solidFill>
                  <a:srgbClr val="FF0000"/>
                </a:solidFill>
                <a:latin typeface="Avenir Medium"/>
                <a:ea typeface="Times New Roman" pitchFamily="-101" charset="0"/>
                <a:cs typeface="Avenir Medium"/>
              </a:rPr>
              <a:t> at edge</a:t>
            </a:r>
            <a:endParaRPr lang="en-US" sz="2800" baseline="-25000" dirty="0">
              <a:solidFill>
                <a:srgbClr val="FF0000"/>
              </a:solidFill>
              <a:latin typeface="Avenir Medium"/>
              <a:ea typeface="Times New Roman" pitchFamily="-101" charset="0"/>
              <a:cs typeface="Avenir 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45058" y="1162223"/>
            <a:ext cx="2194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Avenir Next Demi Bold"/>
                <a:cs typeface="Avenir Next Demi Bold"/>
              </a:rPr>
              <a:t>6 km hr</a:t>
            </a:r>
            <a:r>
              <a:rPr lang="en-US" sz="2400" b="1" baseline="30000" dirty="0">
                <a:solidFill>
                  <a:schemeClr val="bg1"/>
                </a:solidFill>
                <a:latin typeface="Avenir Next Demi Bold"/>
                <a:cs typeface="Avenir Next Demi Bold"/>
              </a:rPr>
              <a:t>-1</a:t>
            </a:r>
          </a:p>
          <a:p>
            <a:pPr algn="r"/>
            <a:r>
              <a:rPr lang="en-US" sz="2400" b="1" dirty="0">
                <a:solidFill>
                  <a:schemeClr val="bg1"/>
                </a:solidFill>
                <a:latin typeface="Avenir Next Demi Bold"/>
                <a:cs typeface="Avenir Next Demi Bold"/>
              </a:rPr>
              <a:t>T</a:t>
            </a:r>
            <a:r>
              <a:rPr lang="en-US" sz="2400" b="1" baseline="-25000" dirty="0">
                <a:solidFill>
                  <a:schemeClr val="bg1"/>
                </a:solidFill>
                <a:latin typeface="Avenir Next Demi Bold"/>
                <a:cs typeface="Avenir Next Demi Bold"/>
              </a:rPr>
              <a:t>1PM</a:t>
            </a:r>
            <a:r>
              <a:rPr lang="en-US" sz="2400" b="1" dirty="0">
                <a:solidFill>
                  <a:schemeClr val="bg1"/>
                </a:solidFill>
                <a:latin typeface="Avenir Next Demi Bold"/>
                <a:cs typeface="Avenir Next Demi Bold"/>
              </a:rPr>
              <a:t> = 31° C</a:t>
            </a:r>
          </a:p>
        </p:txBody>
      </p:sp>
    </p:spTree>
    <p:extLst>
      <p:ext uri="{BB962C8B-B14F-4D97-AF65-F5344CB8AC3E}">
        <p14:creationId xmlns:p14="http://schemas.microsoft.com/office/powerpoint/2010/main" val="34086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7FBC8893-F5C5-4338-887A-0D5F472D7D9F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B745FC37-A79B-4BAD-AB25-BAF613F6E772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8D8528A9-D893-4C80-9993-8954B9B6D7A9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CE2B409F-34A1-4975-BA43-42099D104EE6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382B5A09-0C02-45E8-96E2-ACB002C74472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C40C9770-7D42-41C5-872A-70C864AB9602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62B9CB2E-F9F0-4A88-BA0D-50CC9C73E6E0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24A4F57F-4248-42FD-8003-488220A3070B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3C7BC4F9-0C1B-4C42-800F-8E1C0FAA4186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6D3C1F84-B532-482E-B13E-BCF6F2039648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7480D2DA-0D1F-480A-AC1B-649A1ED30669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C822252B-B712-4A76-A432-C3F2FC05A12E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B356BDA4-2157-452D-BBA5-7763F12136A5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947F85AC-C2A2-4402-8E17-59F012E20A5E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571677AF-D2FD-4B7F-A547-A87FA7E3C260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9FB3A620-E772-4950-AF63-97B64E2BD6E9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9011DDEA-CC51-4623-BCF9-ADD0E3515A4F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95E8D7EC-5A95-48CC-A883-C280A457BCE0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22E610EB-67FA-48B9-A602-58319C67BB1D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FCC499A6-AFC1-4423-A317-40958348BD4C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BE257EB9-DAD9-4362-B044-F8F7A3543AFE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578D4EDB-9160-490F-B6EE-2E8E00FC1E4A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3D76C262-2F6E-4090-8B8F-5445A3056F1C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5859031E-F0E3-48A7-A939-473B12B59132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4B495055-738D-4FCE-A962-F4166B3A1376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273AC7F7-38D8-4D6B-8A44-E643E7E683E9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DB8F5170-52E2-4DF4-8B53-0D2ACC384661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9DAD1D83-051A-4012-840F-B97C477B39A5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D3C79A73-9031-45A1-8E9D-AF7914C4E319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E42622DB-DB74-4E76-8C30-42FAD59D70B4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6EF66AAE-7772-4BF4-854F-BC109B0EF6CF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C56F9E39-0C20-4254-BE23-5222FDC3952D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0D6AC4DA-9F85-4770-A179-E8E868262459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9E232907-6569-449D-99FE-54D03C6026BF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ECE42EB6-8676-4336-ADB8-8B44D88F313E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D6B87370-7970-4B27-B930-733C503419CA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3D53B433-4823-42BE-ABA8-6F651DC95B49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99A67ABE-0CAA-44F4-9FB7-ABDCC14F7627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0642ECBE-B628-4CF2-8AFE-93F3E8A41B66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8759</TotalTime>
  <Words>1115</Words>
  <Application>Microsoft Office PowerPoint</Application>
  <PresentationFormat>Widescreen</PresentationFormat>
  <Paragraphs>212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Avenir</vt:lpstr>
      <vt:lpstr>Avenir Black</vt:lpstr>
      <vt:lpstr>Avenir Book</vt:lpstr>
      <vt:lpstr>Avenir Light</vt:lpstr>
      <vt:lpstr>Avenir Medium</vt:lpstr>
      <vt:lpstr>Avenir Next Demi Bold</vt:lpstr>
      <vt:lpstr>Avenir Next Medium</vt:lpstr>
      <vt:lpstr>Avenir Next Regular</vt:lpstr>
      <vt:lpstr>Calibri</vt:lpstr>
      <vt:lpstr>Calibri Light</vt:lpstr>
      <vt:lpstr>Rockwell Extra Bold</vt:lpstr>
      <vt:lpstr>Times New Roman</vt:lpstr>
      <vt:lpstr>Wingdings</vt:lpstr>
      <vt:lpstr>Office Theme</vt:lpstr>
      <vt:lpstr>Moving from interannual analyses to day-to-day (and even glimpsing minute-to-minute) NO2 variations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DISCOVER-AQ: Initial glimpses at the monitoring network of the future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Valin, Lukas</dc:creator>
  <cp:lastModifiedBy>Valin, Lukas</cp:lastModifiedBy>
  <cp:revision>106</cp:revision>
  <cp:lastPrinted>2016-07-07T20:55:40Z</cp:lastPrinted>
  <dcterms:created xsi:type="dcterms:W3CDTF">2016-07-05T14:52:32Z</dcterms:created>
  <dcterms:modified xsi:type="dcterms:W3CDTF">2016-07-11T16:51:56Z</dcterms:modified>
</cp:coreProperties>
</file>