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35"/>
  </p:notesMasterIdLst>
  <p:handoutMasterIdLst>
    <p:handoutMasterId r:id="rId36"/>
  </p:handoutMasterIdLst>
  <p:sldIdLst>
    <p:sldId id="260" r:id="rId5"/>
    <p:sldId id="294" r:id="rId6"/>
    <p:sldId id="295" r:id="rId7"/>
    <p:sldId id="296" r:id="rId8"/>
    <p:sldId id="297" r:id="rId9"/>
    <p:sldId id="265" r:id="rId10"/>
    <p:sldId id="275" r:id="rId11"/>
    <p:sldId id="267" r:id="rId12"/>
    <p:sldId id="278" r:id="rId13"/>
    <p:sldId id="269" r:id="rId14"/>
    <p:sldId id="270" r:id="rId15"/>
    <p:sldId id="282" r:id="rId16"/>
    <p:sldId id="283" r:id="rId17"/>
    <p:sldId id="285" r:id="rId18"/>
    <p:sldId id="293" r:id="rId19"/>
    <p:sldId id="277" r:id="rId20"/>
    <p:sldId id="286" r:id="rId21"/>
    <p:sldId id="289" r:id="rId22"/>
    <p:sldId id="290" r:id="rId23"/>
    <p:sldId id="291" r:id="rId24"/>
    <p:sldId id="298" r:id="rId25"/>
    <p:sldId id="299" r:id="rId26"/>
    <p:sldId id="276" r:id="rId27"/>
    <p:sldId id="273" r:id="rId28"/>
    <p:sldId id="287" r:id="rId29"/>
    <p:sldId id="271" r:id="rId30"/>
    <p:sldId id="263" r:id="rId31"/>
    <p:sldId id="264" r:id="rId32"/>
    <p:sldId id="281" r:id="rId33"/>
    <p:sldId id="292" r:id="rId34"/>
  </p:sldIdLst>
  <p:sldSz cx="9144000" cy="6858000" type="screen4x3"/>
  <p:notesSz cx="7023100" cy="9309100"/>
  <p:embeddedFontLst>
    <p:embeddedFont>
      <p:font typeface="Arial Unicode MS" panose="020B0604020202020204" pitchFamily="34" charset="-128"/>
      <p:regular r:id="rId37"/>
    </p:embeddedFont>
    <p:embeddedFont>
      <p:font typeface="Helvetica" panose="020B0604020202020204" pitchFamily="34" charset="0"/>
      <p:regular r:id="rId38"/>
      <p:bold r:id="rId39"/>
      <p:italic r:id="rId40"/>
      <p:boldItalic r:id="rId41"/>
    </p:embeddedFont>
  </p:embeddedFontLst>
  <p:defaultTextStyle>
    <a:defPPr>
      <a:defRPr lang="zh-TW"/>
    </a:defPPr>
    <a:lvl1pPr algn="l" rtl="0" fontAlgn="base">
      <a:spcBef>
        <a:spcPct val="0"/>
      </a:spcBef>
      <a:spcAft>
        <a:spcPct val="0"/>
      </a:spcAft>
      <a:defRPr kumimoji="1" kern="1200">
        <a:solidFill>
          <a:schemeClr val="tx1"/>
        </a:solidFill>
        <a:latin typeface="Arial" pitchFamily="34" charset="0"/>
        <a:ea typeface="Arial Unicode MS" pitchFamily="34" charset="-128"/>
        <a:cs typeface="Arial Unicode MS" pitchFamily="34" charset="-128"/>
      </a:defRPr>
    </a:lvl1pPr>
    <a:lvl2pPr marL="457200" algn="l" rtl="0" fontAlgn="base">
      <a:spcBef>
        <a:spcPct val="0"/>
      </a:spcBef>
      <a:spcAft>
        <a:spcPct val="0"/>
      </a:spcAft>
      <a:defRPr kumimoji="1" kern="1200">
        <a:solidFill>
          <a:schemeClr val="tx1"/>
        </a:solidFill>
        <a:latin typeface="Arial" pitchFamily="34" charset="0"/>
        <a:ea typeface="Arial Unicode MS" pitchFamily="34" charset="-128"/>
        <a:cs typeface="Arial Unicode MS" pitchFamily="34" charset="-128"/>
      </a:defRPr>
    </a:lvl2pPr>
    <a:lvl3pPr marL="914400" algn="l" rtl="0" fontAlgn="base">
      <a:spcBef>
        <a:spcPct val="0"/>
      </a:spcBef>
      <a:spcAft>
        <a:spcPct val="0"/>
      </a:spcAft>
      <a:defRPr kumimoji="1" kern="1200">
        <a:solidFill>
          <a:schemeClr val="tx1"/>
        </a:solidFill>
        <a:latin typeface="Arial" pitchFamily="34" charset="0"/>
        <a:ea typeface="Arial Unicode MS" pitchFamily="34" charset="-128"/>
        <a:cs typeface="Arial Unicode MS" pitchFamily="34" charset="-128"/>
      </a:defRPr>
    </a:lvl3pPr>
    <a:lvl4pPr marL="1371600" algn="l" rtl="0" fontAlgn="base">
      <a:spcBef>
        <a:spcPct val="0"/>
      </a:spcBef>
      <a:spcAft>
        <a:spcPct val="0"/>
      </a:spcAft>
      <a:defRPr kumimoji="1" kern="1200">
        <a:solidFill>
          <a:schemeClr val="tx1"/>
        </a:solidFill>
        <a:latin typeface="Arial" pitchFamily="34" charset="0"/>
        <a:ea typeface="Arial Unicode MS" pitchFamily="34" charset="-128"/>
        <a:cs typeface="Arial Unicode MS" pitchFamily="34" charset="-128"/>
      </a:defRPr>
    </a:lvl4pPr>
    <a:lvl5pPr marL="1828800" algn="l" rtl="0" fontAlgn="base">
      <a:spcBef>
        <a:spcPct val="0"/>
      </a:spcBef>
      <a:spcAft>
        <a:spcPct val="0"/>
      </a:spcAft>
      <a:defRPr kumimoji="1" kern="1200">
        <a:solidFill>
          <a:schemeClr val="tx1"/>
        </a:solidFill>
        <a:latin typeface="Arial" pitchFamily="34" charset="0"/>
        <a:ea typeface="Arial Unicode MS" pitchFamily="34" charset="-128"/>
        <a:cs typeface="Arial Unicode MS" pitchFamily="34" charset="-128"/>
      </a:defRPr>
    </a:lvl5pPr>
    <a:lvl6pPr marL="2286000" algn="l" defTabSz="914400" rtl="0" eaLnBrk="1" latinLnBrk="0" hangingPunct="1">
      <a:defRPr kumimoji="1" kern="1200">
        <a:solidFill>
          <a:schemeClr val="tx1"/>
        </a:solidFill>
        <a:latin typeface="Arial" pitchFamily="34" charset="0"/>
        <a:ea typeface="Arial Unicode MS" pitchFamily="34" charset="-128"/>
        <a:cs typeface="Arial Unicode MS" pitchFamily="34" charset="-128"/>
      </a:defRPr>
    </a:lvl6pPr>
    <a:lvl7pPr marL="2743200" algn="l" defTabSz="914400" rtl="0" eaLnBrk="1" latinLnBrk="0" hangingPunct="1">
      <a:defRPr kumimoji="1" kern="1200">
        <a:solidFill>
          <a:schemeClr val="tx1"/>
        </a:solidFill>
        <a:latin typeface="Arial" pitchFamily="34" charset="0"/>
        <a:ea typeface="Arial Unicode MS" pitchFamily="34" charset="-128"/>
        <a:cs typeface="Arial Unicode MS" pitchFamily="34" charset="-128"/>
      </a:defRPr>
    </a:lvl7pPr>
    <a:lvl8pPr marL="3200400" algn="l" defTabSz="914400" rtl="0" eaLnBrk="1" latinLnBrk="0" hangingPunct="1">
      <a:defRPr kumimoji="1" kern="1200">
        <a:solidFill>
          <a:schemeClr val="tx1"/>
        </a:solidFill>
        <a:latin typeface="Arial" pitchFamily="34" charset="0"/>
        <a:ea typeface="Arial Unicode MS" pitchFamily="34" charset="-128"/>
        <a:cs typeface="Arial Unicode MS" pitchFamily="34" charset="-128"/>
      </a:defRPr>
    </a:lvl8pPr>
    <a:lvl9pPr marL="3657600" algn="l" defTabSz="914400" rtl="0" eaLnBrk="1" latinLnBrk="0" hangingPunct="1">
      <a:defRPr kumimoji="1" kern="1200">
        <a:solidFill>
          <a:schemeClr val="tx1"/>
        </a:solidFill>
        <a:latin typeface="Arial" pitchFamily="34" charset="0"/>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666633"/>
    <a:srgbClr val="669900"/>
    <a:srgbClr val="CCFFCC"/>
    <a:srgbClr val="008000"/>
    <a:srgbClr val="99FFCC"/>
    <a:srgbClr val="EABD00"/>
    <a:srgbClr val="CC3300"/>
    <a:srgbClr val="3A601B"/>
    <a:srgbClr val="3366CC"/>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6" autoAdjust="0"/>
    <p:restoredTop sz="94618" autoAdjust="0"/>
  </p:normalViewPr>
  <p:slideViewPr>
    <p:cSldViewPr>
      <p:cViewPr>
        <p:scale>
          <a:sx n="80" d="100"/>
          <a:sy n="80" d="100"/>
        </p:scale>
        <p:origin x="-828" y="-60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98" d="100"/>
          <a:sy n="98" d="100"/>
        </p:scale>
        <p:origin x="-3516" y="-102"/>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a:latin typeface="Arial" charset="0"/>
              </a:defRPr>
            </a:lvl1pPr>
          </a:lstStyle>
          <a:p>
            <a:pPr>
              <a:defRPr/>
            </a:pPr>
            <a:endParaRPr lang="en-US"/>
          </a:p>
        </p:txBody>
      </p:sp>
      <p:sp>
        <p:nvSpPr>
          <p:cNvPr id="8195" name="Rectangle 3"/>
          <p:cNvSpPr>
            <a:spLocks noGrp="1" noChangeArrowheads="1"/>
          </p:cNvSpPr>
          <p:nvPr>
            <p:ph type="dt" sz="quarter" idx="1"/>
          </p:nvPr>
        </p:nvSpPr>
        <p:spPr bwMode="auto">
          <a:xfrm>
            <a:off x="3978132"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atin typeface="Arial" charset="0"/>
              </a:defRPr>
            </a:lvl1pPr>
          </a:lstStyle>
          <a:p>
            <a:pPr>
              <a:defRPr/>
            </a:pPr>
            <a:endParaRPr lang="en-US"/>
          </a:p>
        </p:txBody>
      </p:sp>
      <p:sp>
        <p:nvSpPr>
          <p:cNvPr id="8196" name="Rectangle 4"/>
          <p:cNvSpPr>
            <a:spLocks noGrp="1" noChangeArrowheads="1"/>
          </p:cNvSpPr>
          <p:nvPr>
            <p:ph type="ftr" sz="quarter" idx="2"/>
          </p:nvPr>
        </p:nvSpPr>
        <p:spPr bwMode="auto">
          <a:xfrm>
            <a:off x="0"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a:latin typeface="Arial" charset="0"/>
              </a:defRPr>
            </a:lvl1pPr>
          </a:lstStyle>
          <a:p>
            <a:pPr>
              <a:defRPr/>
            </a:pPr>
            <a:endParaRPr lang="en-US"/>
          </a:p>
        </p:txBody>
      </p:sp>
      <p:sp>
        <p:nvSpPr>
          <p:cNvPr id="8197" name="Rectangle 5"/>
          <p:cNvSpPr>
            <a:spLocks noGrp="1" noChangeArrowheads="1"/>
          </p:cNvSpPr>
          <p:nvPr>
            <p:ph type="sldNum" sz="quarter" idx="3"/>
          </p:nvPr>
        </p:nvSpPr>
        <p:spPr bwMode="auto">
          <a:xfrm>
            <a:off x="3978132"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atin typeface="Arial" charset="0"/>
              </a:defRPr>
            </a:lvl1pPr>
          </a:lstStyle>
          <a:p>
            <a:pPr>
              <a:defRPr/>
            </a:pPr>
            <a:fld id="{A6E5DF4A-C33A-4050-9F44-6B9009FAE5E7}" type="slidenum">
              <a:rPr lang="en-US"/>
              <a:pPr>
                <a:defRPr/>
              </a:pPr>
              <a:t>‹#›</a:t>
            </a:fld>
            <a:endParaRPr lang="en-US"/>
          </a:p>
        </p:txBody>
      </p:sp>
    </p:spTree>
    <p:extLst>
      <p:ext uri="{BB962C8B-B14F-4D97-AF65-F5344CB8AC3E}">
        <p14:creationId xmlns:p14="http://schemas.microsoft.com/office/powerpoint/2010/main" val="3665162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a:latin typeface="Arial" charset="0"/>
              </a:defRPr>
            </a:lvl1pPr>
          </a:lstStyle>
          <a:p>
            <a:pPr>
              <a:defRPr/>
            </a:pPr>
            <a:endParaRPr lang="en-US"/>
          </a:p>
        </p:txBody>
      </p:sp>
      <p:sp>
        <p:nvSpPr>
          <p:cNvPr id="11267" name="Rectangle 3"/>
          <p:cNvSpPr>
            <a:spLocks noGrp="1" noChangeArrowheads="1"/>
          </p:cNvSpPr>
          <p:nvPr>
            <p:ph type="dt" idx="1"/>
          </p:nvPr>
        </p:nvSpPr>
        <p:spPr bwMode="auto">
          <a:xfrm>
            <a:off x="3978132"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atin typeface="Arial"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702310" y="4421823"/>
            <a:ext cx="5618480" cy="418909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a:latin typeface="Arial" charset="0"/>
              </a:defRPr>
            </a:lvl1pPr>
          </a:lstStyle>
          <a:p>
            <a:pPr>
              <a:defRPr/>
            </a:pPr>
            <a:endParaRPr lang="en-US"/>
          </a:p>
        </p:txBody>
      </p:sp>
      <p:sp>
        <p:nvSpPr>
          <p:cNvPr id="11271" name="Rectangle 7"/>
          <p:cNvSpPr>
            <a:spLocks noGrp="1" noChangeArrowheads="1"/>
          </p:cNvSpPr>
          <p:nvPr>
            <p:ph type="sldNum" sz="quarter" idx="5"/>
          </p:nvPr>
        </p:nvSpPr>
        <p:spPr bwMode="auto">
          <a:xfrm>
            <a:off x="3978132"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atin typeface="Arial" charset="0"/>
              </a:defRPr>
            </a:lvl1pPr>
          </a:lstStyle>
          <a:p>
            <a:pPr>
              <a:defRPr/>
            </a:pPr>
            <a:fld id="{FBECF89A-A325-47B7-B626-EB93E40E0166}" type="slidenum">
              <a:rPr lang="en-US"/>
              <a:pPr>
                <a:defRPr/>
              </a:pPr>
              <a:t>‹#›</a:t>
            </a:fld>
            <a:endParaRPr lang="en-US"/>
          </a:p>
        </p:txBody>
      </p:sp>
    </p:spTree>
    <p:extLst>
      <p:ext uri="{BB962C8B-B14F-4D97-AF65-F5344CB8AC3E}">
        <p14:creationId xmlns:p14="http://schemas.microsoft.com/office/powerpoint/2010/main" val="27021764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1pPr>
    <a:lvl2pPr marL="4572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2pPr>
    <a:lvl3pPr marL="9144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3pPr>
    <a:lvl4pPr marL="13716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4pPr>
    <a:lvl5pPr marL="18288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itchFamily="34" charset="0"/>
            </a:endParaRPr>
          </a:p>
        </p:txBody>
      </p:sp>
      <p:sp>
        <p:nvSpPr>
          <p:cNvPr id="6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Arial Unicode MS" pitchFamily="34" charset="-128"/>
                <a:cs typeface="Arial Unicode MS" pitchFamily="34" charset="-128"/>
              </a:defRPr>
            </a:lvl1pPr>
            <a:lvl2pPr marL="758255" indent="-291636" eaLnBrk="0" hangingPunct="0">
              <a:spcBef>
                <a:spcPct val="30000"/>
              </a:spcBef>
              <a:defRPr kumimoji="1" sz="1200">
                <a:solidFill>
                  <a:schemeClr val="tx1"/>
                </a:solidFill>
                <a:latin typeface="Arial" pitchFamily="34" charset="0"/>
                <a:ea typeface="Arial Unicode MS" pitchFamily="34" charset="-128"/>
                <a:cs typeface="Arial Unicode MS" pitchFamily="34" charset="-128"/>
              </a:defRPr>
            </a:lvl2pPr>
            <a:lvl3pPr marL="1166546" indent="-233309" eaLnBrk="0" hangingPunct="0">
              <a:spcBef>
                <a:spcPct val="30000"/>
              </a:spcBef>
              <a:defRPr kumimoji="1" sz="1200">
                <a:solidFill>
                  <a:schemeClr val="tx1"/>
                </a:solidFill>
                <a:latin typeface="Arial" pitchFamily="34" charset="0"/>
                <a:ea typeface="Arial Unicode MS" pitchFamily="34" charset="-128"/>
                <a:cs typeface="Arial Unicode MS" pitchFamily="34" charset="-128"/>
              </a:defRPr>
            </a:lvl3pPr>
            <a:lvl4pPr marL="1633164" indent="-233309" eaLnBrk="0" hangingPunct="0">
              <a:spcBef>
                <a:spcPct val="30000"/>
              </a:spcBef>
              <a:defRPr kumimoji="1" sz="1200">
                <a:solidFill>
                  <a:schemeClr val="tx1"/>
                </a:solidFill>
                <a:latin typeface="Arial" pitchFamily="34" charset="0"/>
                <a:ea typeface="Arial Unicode MS" pitchFamily="34" charset="-128"/>
                <a:cs typeface="Arial Unicode MS" pitchFamily="34" charset="-128"/>
              </a:defRPr>
            </a:lvl4pPr>
            <a:lvl5pPr marL="2099782" indent="-233309" eaLnBrk="0" hangingPunct="0">
              <a:spcBef>
                <a:spcPct val="30000"/>
              </a:spcBef>
              <a:defRPr kumimoji="1" sz="1200">
                <a:solidFill>
                  <a:schemeClr val="tx1"/>
                </a:solidFill>
                <a:latin typeface="Arial" pitchFamily="34" charset="0"/>
                <a:ea typeface="Arial Unicode MS" pitchFamily="34" charset="-128"/>
                <a:cs typeface="Arial Unicode MS" pitchFamily="34" charset="-128"/>
              </a:defRPr>
            </a:lvl5pPr>
            <a:lvl6pPr marL="2566401" indent="-233309" eaLnBrk="0" fontAlgn="base" hangingPunct="0">
              <a:spcBef>
                <a:spcPct val="30000"/>
              </a:spcBef>
              <a:spcAft>
                <a:spcPct val="0"/>
              </a:spcAft>
              <a:defRPr kumimoji="1" sz="1200">
                <a:solidFill>
                  <a:schemeClr val="tx1"/>
                </a:solidFill>
                <a:latin typeface="Arial" pitchFamily="34" charset="0"/>
                <a:ea typeface="Arial Unicode MS" pitchFamily="34" charset="-128"/>
                <a:cs typeface="Arial Unicode MS" pitchFamily="34" charset="-128"/>
              </a:defRPr>
            </a:lvl6pPr>
            <a:lvl7pPr marL="3033019" indent="-233309" eaLnBrk="0" fontAlgn="base" hangingPunct="0">
              <a:spcBef>
                <a:spcPct val="30000"/>
              </a:spcBef>
              <a:spcAft>
                <a:spcPct val="0"/>
              </a:spcAft>
              <a:defRPr kumimoji="1" sz="1200">
                <a:solidFill>
                  <a:schemeClr val="tx1"/>
                </a:solidFill>
                <a:latin typeface="Arial" pitchFamily="34" charset="0"/>
                <a:ea typeface="Arial Unicode MS" pitchFamily="34" charset="-128"/>
                <a:cs typeface="Arial Unicode MS" pitchFamily="34" charset="-128"/>
              </a:defRPr>
            </a:lvl7pPr>
            <a:lvl8pPr marL="3499637" indent="-233309" eaLnBrk="0" fontAlgn="base" hangingPunct="0">
              <a:spcBef>
                <a:spcPct val="30000"/>
              </a:spcBef>
              <a:spcAft>
                <a:spcPct val="0"/>
              </a:spcAft>
              <a:defRPr kumimoji="1" sz="1200">
                <a:solidFill>
                  <a:schemeClr val="tx1"/>
                </a:solidFill>
                <a:latin typeface="Arial" pitchFamily="34" charset="0"/>
                <a:ea typeface="Arial Unicode MS" pitchFamily="34" charset="-128"/>
                <a:cs typeface="Arial Unicode MS" pitchFamily="34" charset="-128"/>
              </a:defRPr>
            </a:lvl8pPr>
            <a:lvl9pPr marL="3966256" indent="-233309" eaLnBrk="0" fontAlgn="base" hangingPunct="0">
              <a:spcBef>
                <a:spcPct val="30000"/>
              </a:spcBef>
              <a:spcAft>
                <a:spcPct val="0"/>
              </a:spcAft>
              <a:defRPr kumimoji="1" sz="1200">
                <a:solidFill>
                  <a:schemeClr val="tx1"/>
                </a:solidFill>
                <a:latin typeface="Arial" pitchFamily="34" charset="0"/>
                <a:ea typeface="Arial Unicode MS" pitchFamily="34" charset="-128"/>
                <a:cs typeface="Arial Unicode MS" pitchFamily="34" charset="-128"/>
              </a:defRPr>
            </a:lvl9pPr>
          </a:lstStyle>
          <a:p>
            <a:pPr eaLnBrk="1" hangingPunct="1">
              <a:spcBef>
                <a:spcPct val="0"/>
              </a:spcBef>
            </a:pPr>
            <a:fld id="{277315CC-229D-44AB-8842-2ADB1E51BD10}" type="slidenum">
              <a:rPr lang="en-US" altLang="en-US" smtClean="0"/>
              <a:pPr eaLnBrk="1" hangingPunct="1">
                <a:spcBef>
                  <a:spcPct val="0"/>
                </a:spcBef>
              </a:pPr>
              <a:t>1</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lgn="l" defTabSz="933340" eaLnBrk="0" hangingPunct="0">
              <a:spcBef>
                <a:spcPct val="30000"/>
              </a:spcBef>
              <a:defRPr kumimoji="1" sz="1200">
                <a:solidFill>
                  <a:schemeClr val="tx1"/>
                </a:solidFill>
                <a:latin typeface="Arial" charset="0"/>
                <a:ea typeface="Arial Unicode MS" pitchFamily="34" charset="-128"/>
                <a:cs typeface="Arial Unicode MS" pitchFamily="34" charset="-128"/>
              </a:defRPr>
            </a:lvl1pPr>
            <a:lvl2pPr marL="742862" indent="-285716" algn="l" defTabSz="933340" eaLnBrk="0" hangingPunct="0">
              <a:spcBef>
                <a:spcPct val="30000"/>
              </a:spcBef>
              <a:defRPr kumimoji="1" sz="1200">
                <a:solidFill>
                  <a:schemeClr val="tx1"/>
                </a:solidFill>
                <a:latin typeface="Arial" charset="0"/>
                <a:ea typeface="Arial Unicode MS" pitchFamily="34" charset="-128"/>
                <a:cs typeface="Arial Unicode MS" pitchFamily="34" charset="-128"/>
              </a:defRPr>
            </a:lvl2pPr>
            <a:lvl3pPr marL="1142865" indent="-228573" algn="l" defTabSz="933340" eaLnBrk="0" hangingPunct="0">
              <a:spcBef>
                <a:spcPct val="30000"/>
              </a:spcBef>
              <a:defRPr kumimoji="1" sz="1200">
                <a:solidFill>
                  <a:schemeClr val="tx1"/>
                </a:solidFill>
                <a:latin typeface="Arial" charset="0"/>
                <a:ea typeface="Arial Unicode MS" pitchFamily="34" charset="-128"/>
                <a:cs typeface="Arial Unicode MS" pitchFamily="34" charset="-128"/>
              </a:defRPr>
            </a:lvl3pPr>
            <a:lvl4pPr marL="1600011" indent="-228573" algn="l" defTabSz="933340" eaLnBrk="0" hangingPunct="0">
              <a:spcBef>
                <a:spcPct val="30000"/>
              </a:spcBef>
              <a:defRPr kumimoji="1" sz="1200">
                <a:solidFill>
                  <a:schemeClr val="tx1"/>
                </a:solidFill>
                <a:latin typeface="Arial" charset="0"/>
                <a:ea typeface="Arial Unicode MS" pitchFamily="34" charset="-128"/>
                <a:cs typeface="Arial Unicode MS" pitchFamily="34" charset="-128"/>
              </a:defRPr>
            </a:lvl4pPr>
            <a:lvl5pPr marL="2057157" indent="-228573" algn="l" defTabSz="933340" eaLnBrk="0" hangingPunct="0">
              <a:spcBef>
                <a:spcPct val="30000"/>
              </a:spcBef>
              <a:defRPr kumimoji="1" sz="1200">
                <a:solidFill>
                  <a:schemeClr val="tx1"/>
                </a:solidFill>
                <a:latin typeface="Arial" charset="0"/>
                <a:ea typeface="Arial Unicode MS" pitchFamily="34" charset="-128"/>
                <a:cs typeface="Arial Unicode MS" pitchFamily="34" charset="-128"/>
              </a:defRPr>
            </a:lvl5pPr>
            <a:lvl6pPr marL="2514303" indent="-228573" defTabSz="933340"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6pPr>
            <a:lvl7pPr marL="2971448" indent="-228573" defTabSz="933340"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7pPr>
            <a:lvl8pPr marL="3428594" indent="-228573" defTabSz="933340"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8pPr>
            <a:lvl9pPr marL="3885741" indent="-228573" defTabSz="933340"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9pPr>
          </a:lstStyle>
          <a:p>
            <a:pPr algn="r" eaLnBrk="1" hangingPunct="1">
              <a:spcBef>
                <a:spcPct val="0"/>
              </a:spcBef>
            </a:pPr>
            <a:fld id="{3A1F0744-F203-4392-B286-CAA72DA71300}" type="slidenum">
              <a:rPr lang="en-US" altLang="en-US" smtClean="0"/>
              <a:pPr algn="r" eaLnBrk="1" hangingPunct="1">
                <a:spcBef>
                  <a:spcPct val="0"/>
                </a:spcBef>
              </a:pPr>
              <a:t>6</a:t>
            </a:fld>
            <a:endParaRPr lang="en-US" alt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en-US"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lgn="l" defTabSz="933340" eaLnBrk="0" hangingPunct="0">
              <a:spcBef>
                <a:spcPct val="30000"/>
              </a:spcBef>
              <a:defRPr kumimoji="1" sz="1200">
                <a:solidFill>
                  <a:schemeClr val="tx1"/>
                </a:solidFill>
                <a:latin typeface="Arial" charset="0"/>
                <a:ea typeface="Arial Unicode MS" pitchFamily="34" charset="-128"/>
                <a:cs typeface="Arial Unicode MS" pitchFamily="34" charset="-128"/>
              </a:defRPr>
            </a:lvl1pPr>
            <a:lvl2pPr marL="742862" indent="-285716" algn="l" defTabSz="933340" eaLnBrk="0" hangingPunct="0">
              <a:spcBef>
                <a:spcPct val="30000"/>
              </a:spcBef>
              <a:defRPr kumimoji="1" sz="1200">
                <a:solidFill>
                  <a:schemeClr val="tx1"/>
                </a:solidFill>
                <a:latin typeface="Arial" charset="0"/>
                <a:ea typeface="Arial Unicode MS" pitchFamily="34" charset="-128"/>
                <a:cs typeface="Arial Unicode MS" pitchFamily="34" charset="-128"/>
              </a:defRPr>
            </a:lvl2pPr>
            <a:lvl3pPr marL="1142865" indent="-228573" algn="l" defTabSz="933340" eaLnBrk="0" hangingPunct="0">
              <a:spcBef>
                <a:spcPct val="30000"/>
              </a:spcBef>
              <a:defRPr kumimoji="1" sz="1200">
                <a:solidFill>
                  <a:schemeClr val="tx1"/>
                </a:solidFill>
                <a:latin typeface="Arial" charset="0"/>
                <a:ea typeface="Arial Unicode MS" pitchFamily="34" charset="-128"/>
                <a:cs typeface="Arial Unicode MS" pitchFamily="34" charset="-128"/>
              </a:defRPr>
            </a:lvl3pPr>
            <a:lvl4pPr marL="1600011" indent="-228573" algn="l" defTabSz="933340" eaLnBrk="0" hangingPunct="0">
              <a:spcBef>
                <a:spcPct val="30000"/>
              </a:spcBef>
              <a:defRPr kumimoji="1" sz="1200">
                <a:solidFill>
                  <a:schemeClr val="tx1"/>
                </a:solidFill>
                <a:latin typeface="Arial" charset="0"/>
                <a:ea typeface="Arial Unicode MS" pitchFamily="34" charset="-128"/>
                <a:cs typeface="Arial Unicode MS" pitchFamily="34" charset="-128"/>
              </a:defRPr>
            </a:lvl4pPr>
            <a:lvl5pPr marL="2057157" indent="-228573" algn="l" defTabSz="933340" eaLnBrk="0" hangingPunct="0">
              <a:spcBef>
                <a:spcPct val="30000"/>
              </a:spcBef>
              <a:defRPr kumimoji="1" sz="1200">
                <a:solidFill>
                  <a:schemeClr val="tx1"/>
                </a:solidFill>
                <a:latin typeface="Arial" charset="0"/>
                <a:ea typeface="Arial Unicode MS" pitchFamily="34" charset="-128"/>
                <a:cs typeface="Arial Unicode MS" pitchFamily="34" charset="-128"/>
              </a:defRPr>
            </a:lvl5pPr>
            <a:lvl6pPr marL="2514303" indent="-228573" defTabSz="933340"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6pPr>
            <a:lvl7pPr marL="2971448" indent="-228573" defTabSz="933340"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7pPr>
            <a:lvl8pPr marL="3428594" indent="-228573" defTabSz="933340"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8pPr>
            <a:lvl9pPr marL="3885741" indent="-228573" defTabSz="933340"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9pPr>
          </a:lstStyle>
          <a:p>
            <a:pPr algn="r" eaLnBrk="1" hangingPunct="1">
              <a:spcBef>
                <a:spcPct val="0"/>
              </a:spcBef>
            </a:pPr>
            <a:fld id="{C1879E47-857C-4DA2-A3BD-8550C1522066}" type="slidenum">
              <a:rPr lang="en-US" altLang="en-US" smtClean="0"/>
              <a:pPr algn="r" eaLnBrk="1" hangingPunct="1">
                <a:spcBef>
                  <a:spcPct val="0"/>
                </a:spcBef>
              </a:pPr>
              <a:t>8</a:t>
            </a:fld>
            <a:endParaRPr lang="en-US" altLang="en-US" smtClean="0"/>
          </a:p>
        </p:txBody>
      </p:sp>
      <p:sp>
        <p:nvSpPr>
          <p:cNvPr id="91139" name="Rectangle 2"/>
          <p:cNvSpPr>
            <a:spLocks noGrp="1" noRot="1" noChangeAspect="1" noChangeArrowheads="1" noTextEdit="1"/>
          </p:cNvSpPr>
          <p:nvPr>
            <p:ph type="sldImg"/>
          </p:nvPr>
        </p:nvSpPr>
        <p:spPr>
          <a:xfrm>
            <a:off x="1184275" y="700088"/>
            <a:ext cx="4654550" cy="3490912"/>
          </a:xfrm>
          <a:ln/>
        </p:spPr>
      </p:sp>
      <p:sp>
        <p:nvSpPr>
          <p:cNvPr id="91140" name="Rectangle 3"/>
          <p:cNvSpPr>
            <a:spLocks noGrp="1" noChangeArrowheads="1"/>
          </p:cNvSpPr>
          <p:nvPr>
            <p:ph type="body" idx="1"/>
          </p:nvPr>
        </p:nvSpPr>
        <p:spPr>
          <a:xfrm>
            <a:off x="703264" y="4421189"/>
            <a:ext cx="5616575" cy="4187825"/>
          </a:xfrm>
          <a:noFill/>
        </p:spPr>
        <p:txBody>
          <a:bodyPr/>
          <a:lstStyle/>
          <a:p>
            <a:pPr eaLnBrk="1" hangingPunct="1"/>
            <a:r>
              <a:rPr lang="fr-CA" altLang="en-US" smtClean="0">
                <a:latin typeface="Arial" charset="0"/>
              </a:rPr>
              <a:t>What’s important to note b/w these 2 slides is that:</a:t>
            </a:r>
          </a:p>
          <a:p>
            <a:pPr eaLnBrk="1" hangingPunct="1"/>
            <a:endParaRPr lang="fr-CA" altLang="en-US" smtClean="0">
              <a:latin typeface="Arial" charset="0"/>
            </a:endParaRPr>
          </a:p>
          <a:p>
            <a:pPr eaLnBrk="1" hangingPunct="1"/>
            <a:r>
              <a:rPr lang="fr-CA" altLang="en-US" smtClean="0">
                <a:latin typeface="Arial" charset="0"/>
              </a:rPr>
              <a:t>1- We are not proposing a chnage to the regional model. Still a separate run.</a:t>
            </a:r>
          </a:p>
          <a:p>
            <a:pPr eaLnBrk="1" hangingPunct="1"/>
            <a:r>
              <a:rPr lang="fr-CA" altLang="en-US" smtClean="0">
                <a:latin typeface="Arial" charset="0"/>
              </a:rPr>
              <a:t>2- Most of the pieces of the puzzle will change so this is major change in infrastructure.</a:t>
            </a:r>
            <a:endParaRPr lang="en-US"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11694F8-16FC-4D69-AE0E-F23BAB0BACB1}" type="slidenum">
              <a:rPr lang="en-US" smtClean="0"/>
              <a:pPr/>
              <a:t>10</a:t>
            </a:fld>
            <a:endParaRPr lang="en-US"/>
          </a:p>
        </p:txBody>
      </p:sp>
    </p:spTree>
    <p:extLst>
      <p:ext uri="{BB962C8B-B14F-4D97-AF65-F5344CB8AC3E}">
        <p14:creationId xmlns:p14="http://schemas.microsoft.com/office/powerpoint/2010/main" val="3019414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xfrm>
            <a:off x="703937" y="4421823"/>
            <a:ext cx="5615229" cy="41890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Canadian program is a 10 year old program that has evolved from an O3 only forecast to a Canada-wide forecast for 3 smog related pollutants</a:t>
            </a:r>
          </a:p>
          <a:p>
            <a:endParaRPr lang="en-US" altLang="en-US" smtClean="0"/>
          </a:p>
          <a:p>
            <a:r>
              <a:rPr lang="en-US" altLang="en-US" smtClean="0"/>
              <a:t>In most areas, the AQ forecast is communicated through an index which was designed by Health Canada based on Canadian mortality/morbidity studies of short-term health effects. </a:t>
            </a:r>
          </a:p>
          <a:p>
            <a:endParaRPr lang="en-US" altLang="en-US" smtClean="0"/>
          </a:p>
          <a:p>
            <a:r>
              <a:rPr lang="en-US" altLang="en-US" smtClean="0"/>
              <a:t>It combines information on the 3 pollutants: O3, PM2.5 and NO2, to provide a forecast of the integrated health risk of exposure to the pollutant mix.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33340" eaLnBrk="0" hangingPunct="0">
              <a:spcBef>
                <a:spcPct val="30000"/>
              </a:spcBef>
              <a:defRPr kumimoji="1" sz="1200">
                <a:solidFill>
                  <a:schemeClr val="tx1"/>
                </a:solidFill>
                <a:latin typeface="Arial" charset="0"/>
                <a:ea typeface="Arial Unicode MS" pitchFamily="34" charset="-128"/>
                <a:cs typeface="Arial Unicode MS" pitchFamily="34" charset="-128"/>
              </a:defRPr>
            </a:lvl1pPr>
            <a:lvl2pPr marL="742862" indent="-285716" defTabSz="933340" eaLnBrk="0" hangingPunct="0">
              <a:spcBef>
                <a:spcPct val="30000"/>
              </a:spcBef>
              <a:defRPr kumimoji="1" sz="1200">
                <a:solidFill>
                  <a:schemeClr val="tx1"/>
                </a:solidFill>
                <a:latin typeface="Arial" charset="0"/>
                <a:ea typeface="Arial Unicode MS" pitchFamily="34" charset="-128"/>
                <a:cs typeface="Arial Unicode MS" pitchFamily="34" charset="-128"/>
              </a:defRPr>
            </a:lvl2pPr>
            <a:lvl3pPr marL="1142865" indent="-228573" defTabSz="933340" eaLnBrk="0" hangingPunct="0">
              <a:spcBef>
                <a:spcPct val="30000"/>
              </a:spcBef>
              <a:defRPr kumimoji="1" sz="1200">
                <a:solidFill>
                  <a:schemeClr val="tx1"/>
                </a:solidFill>
                <a:latin typeface="Arial" charset="0"/>
                <a:ea typeface="Arial Unicode MS" pitchFamily="34" charset="-128"/>
                <a:cs typeface="Arial Unicode MS" pitchFamily="34" charset="-128"/>
              </a:defRPr>
            </a:lvl3pPr>
            <a:lvl4pPr marL="1600011" indent="-228573" defTabSz="933340" eaLnBrk="0" hangingPunct="0">
              <a:spcBef>
                <a:spcPct val="30000"/>
              </a:spcBef>
              <a:defRPr kumimoji="1" sz="1200">
                <a:solidFill>
                  <a:schemeClr val="tx1"/>
                </a:solidFill>
                <a:latin typeface="Arial" charset="0"/>
                <a:ea typeface="Arial Unicode MS" pitchFamily="34" charset="-128"/>
                <a:cs typeface="Arial Unicode MS" pitchFamily="34" charset="-128"/>
              </a:defRPr>
            </a:lvl4pPr>
            <a:lvl5pPr marL="2057157" indent="-228573" defTabSz="933340" eaLnBrk="0" hangingPunct="0">
              <a:spcBef>
                <a:spcPct val="30000"/>
              </a:spcBef>
              <a:defRPr kumimoji="1" sz="1200">
                <a:solidFill>
                  <a:schemeClr val="tx1"/>
                </a:solidFill>
                <a:latin typeface="Arial" charset="0"/>
                <a:ea typeface="Arial Unicode MS" pitchFamily="34" charset="-128"/>
                <a:cs typeface="Arial Unicode MS" pitchFamily="34" charset="-128"/>
              </a:defRPr>
            </a:lvl5pPr>
            <a:lvl6pPr marL="2514303" indent="-228573" defTabSz="933340"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6pPr>
            <a:lvl7pPr marL="2971448" indent="-228573" defTabSz="933340"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7pPr>
            <a:lvl8pPr marL="3428594" indent="-228573" defTabSz="933340"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8pPr>
            <a:lvl9pPr marL="3885741" indent="-228573" defTabSz="933340"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9pPr>
          </a:lstStyle>
          <a:p>
            <a:pPr eaLnBrk="1" hangingPunct="1">
              <a:spcBef>
                <a:spcPct val="0"/>
              </a:spcBef>
            </a:pPr>
            <a:fld id="{FB3EA918-EA73-44CE-99EB-ED4719D84912}" type="slidenum">
              <a:rPr lang="en-US" altLang="en-US" smtClean="0"/>
              <a:pPr eaLnBrk="1" hangingPunct="1">
                <a:spcBef>
                  <a:spcPct val="0"/>
                </a:spcBef>
              </a:pPr>
              <a:t>24</a:t>
            </a:fld>
            <a:endParaRPr lang="en-US" alt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GB"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algn="l" defTabSz="933340" eaLnBrk="0" hangingPunct="0">
              <a:spcBef>
                <a:spcPct val="30000"/>
              </a:spcBef>
              <a:defRPr kumimoji="1" sz="1200">
                <a:solidFill>
                  <a:schemeClr val="tx1"/>
                </a:solidFill>
                <a:latin typeface="Arial" charset="0"/>
                <a:ea typeface="Arial Unicode MS" pitchFamily="34" charset="-128"/>
                <a:cs typeface="Arial Unicode MS" pitchFamily="34" charset="-128"/>
              </a:defRPr>
            </a:lvl1pPr>
            <a:lvl2pPr marL="742862" indent="-285716" algn="l" defTabSz="933340" eaLnBrk="0" hangingPunct="0">
              <a:spcBef>
                <a:spcPct val="30000"/>
              </a:spcBef>
              <a:defRPr kumimoji="1" sz="1200">
                <a:solidFill>
                  <a:schemeClr val="tx1"/>
                </a:solidFill>
                <a:latin typeface="Arial" charset="0"/>
                <a:ea typeface="Arial Unicode MS" pitchFamily="34" charset="-128"/>
                <a:cs typeface="Arial Unicode MS" pitchFamily="34" charset="-128"/>
              </a:defRPr>
            </a:lvl2pPr>
            <a:lvl3pPr marL="1142865" indent="-228573" algn="l" defTabSz="933340" eaLnBrk="0" hangingPunct="0">
              <a:spcBef>
                <a:spcPct val="30000"/>
              </a:spcBef>
              <a:defRPr kumimoji="1" sz="1200">
                <a:solidFill>
                  <a:schemeClr val="tx1"/>
                </a:solidFill>
                <a:latin typeface="Arial" charset="0"/>
                <a:ea typeface="Arial Unicode MS" pitchFamily="34" charset="-128"/>
                <a:cs typeface="Arial Unicode MS" pitchFamily="34" charset="-128"/>
              </a:defRPr>
            </a:lvl3pPr>
            <a:lvl4pPr marL="1600011" indent="-228573" algn="l" defTabSz="933340" eaLnBrk="0" hangingPunct="0">
              <a:spcBef>
                <a:spcPct val="30000"/>
              </a:spcBef>
              <a:defRPr kumimoji="1" sz="1200">
                <a:solidFill>
                  <a:schemeClr val="tx1"/>
                </a:solidFill>
                <a:latin typeface="Arial" charset="0"/>
                <a:ea typeface="Arial Unicode MS" pitchFamily="34" charset="-128"/>
                <a:cs typeface="Arial Unicode MS" pitchFamily="34" charset="-128"/>
              </a:defRPr>
            </a:lvl4pPr>
            <a:lvl5pPr marL="2057157" indent="-228573" algn="l" defTabSz="933340" eaLnBrk="0" hangingPunct="0">
              <a:spcBef>
                <a:spcPct val="30000"/>
              </a:spcBef>
              <a:defRPr kumimoji="1" sz="1200">
                <a:solidFill>
                  <a:schemeClr val="tx1"/>
                </a:solidFill>
                <a:latin typeface="Arial" charset="0"/>
                <a:ea typeface="Arial Unicode MS" pitchFamily="34" charset="-128"/>
                <a:cs typeface="Arial Unicode MS" pitchFamily="34" charset="-128"/>
              </a:defRPr>
            </a:lvl5pPr>
            <a:lvl6pPr marL="2514303" indent="-228573" defTabSz="933340"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6pPr>
            <a:lvl7pPr marL="2971448" indent="-228573" defTabSz="933340"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7pPr>
            <a:lvl8pPr marL="3428594" indent="-228573" defTabSz="933340"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8pPr>
            <a:lvl9pPr marL="3885741" indent="-228573" defTabSz="933340"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9pPr>
          </a:lstStyle>
          <a:p>
            <a:pPr algn="r" eaLnBrk="1" hangingPunct="1">
              <a:spcBef>
                <a:spcPct val="0"/>
              </a:spcBef>
            </a:pPr>
            <a:fld id="{A3E53A44-15F1-44D8-B581-B6C7970238D5}" type="slidenum">
              <a:rPr lang="en-US" altLang="en-US" smtClean="0"/>
              <a:pPr algn="r" eaLnBrk="1" hangingPunct="1">
                <a:spcBef>
                  <a:spcPct val="0"/>
                </a:spcBef>
              </a:pPr>
              <a:t>27</a:t>
            </a:fld>
            <a:endParaRPr lang="en-US" alt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GB" alt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lgn="l" defTabSz="933340" eaLnBrk="0" hangingPunct="0">
              <a:spcBef>
                <a:spcPct val="30000"/>
              </a:spcBef>
              <a:defRPr kumimoji="1" sz="1200">
                <a:solidFill>
                  <a:schemeClr val="tx1"/>
                </a:solidFill>
                <a:latin typeface="Arial" charset="0"/>
                <a:ea typeface="Arial Unicode MS" pitchFamily="34" charset="-128"/>
                <a:cs typeface="Arial Unicode MS" pitchFamily="34" charset="-128"/>
              </a:defRPr>
            </a:lvl1pPr>
            <a:lvl2pPr marL="742862" indent="-285716" algn="l" defTabSz="933340" eaLnBrk="0" hangingPunct="0">
              <a:spcBef>
                <a:spcPct val="30000"/>
              </a:spcBef>
              <a:defRPr kumimoji="1" sz="1200">
                <a:solidFill>
                  <a:schemeClr val="tx1"/>
                </a:solidFill>
                <a:latin typeface="Arial" charset="0"/>
                <a:ea typeface="Arial Unicode MS" pitchFamily="34" charset="-128"/>
                <a:cs typeface="Arial Unicode MS" pitchFamily="34" charset="-128"/>
              </a:defRPr>
            </a:lvl2pPr>
            <a:lvl3pPr marL="1142865" indent="-228573" algn="l" defTabSz="933340" eaLnBrk="0" hangingPunct="0">
              <a:spcBef>
                <a:spcPct val="30000"/>
              </a:spcBef>
              <a:defRPr kumimoji="1" sz="1200">
                <a:solidFill>
                  <a:schemeClr val="tx1"/>
                </a:solidFill>
                <a:latin typeface="Arial" charset="0"/>
                <a:ea typeface="Arial Unicode MS" pitchFamily="34" charset="-128"/>
                <a:cs typeface="Arial Unicode MS" pitchFamily="34" charset="-128"/>
              </a:defRPr>
            </a:lvl3pPr>
            <a:lvl4pPr marL="1600011" indent="-228573" algn="l" defTabSz="933340" eaLnBrk="0" hangingPunct="0">
              <a:spcBef>
                <a:spcPct val="30000"/>
              </a:spcBef>
              <a:defRPr kumimoji="1" sz="1200">
                <a:solidFill>
                  <a:schemeClr val="tx1"/>
                </a:solidFill>
                <a:latin typeface="Arial" charset="0"/>
                <a:ea typeface="Arial Unicode MS" pitchFamily="34" charset="-128"/>
                <a:cs typeface="Arial Unicode MS" pitchFamily="34" charset="-128"/>
              </a:defRPr>
            </a:lvl4pPr>
            <a:lvl5pPr marL="2057157" indent="-228573" algn="l" defTabSz="933340" eaLnBrk="0" hangingPunct="0">
              <a:spcBef>
                <a:spcPct val="30000"/>
              </a:spcBef>
              <a:defRPr kumimoji="1" sz="1200">
                <a:solidFill>
                  <a:schemeClr val="tx1"/>
                </a:solidFill>
                <a:latin typeface="Arial" charset="0"/>
                <a:ea typeface="Arial Unicode MS" pitchFamily="34" charset="-128"/>
                <a:cs typeface="Arial Unicode MS" pitchFamily="34" charset="-128"/>
              </a:defRPr>
            </a:lvl5pPr>
            <a:lvl6pPr marL="2514303" indent="-228573" defTabSz="933340"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6pPr>
            <a:lvl7pPr marL="2971448" indent="-228573" defTabSz="933340"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7pPr>
            <a:lvl8pPr marL="3428594" indent="-228573" defTabSz="933340"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8pPr>
            <a:lvl9pPr marL="3885741" indent="-228573" defTabSz="933340"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9pPr>
          </a:lstStyle>
          <a:p>
            <a:pPr algn="r" eaLnBrk="1" hangingPunct="1">
              <a:spcBef>
                <a:spcPct val="0"/>
              </a:spcBef>
            </a:pPr>
            <a:fld id="{8D1F25B4-54F6-44CC-B0A6-62964A1BADAC}" type="slidenum">
              <a:rPr lang="en-US" altLang="en-US" smtClean="0"/>
              <a:pPr algn="r" eaLnBrk="1" hangingPunct="1">
                <a:spcBef>
                  <a:spcPct val="0"/>
                </a:spcBef>
              </a:pPr>
              <a:t>28</a:t>
            </a:fld>
            <a:endParaRPr lang="en-US" alt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en-GB"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bwMode="gray">
      <p:bgPr>
        <a:solidFill>
          <a:schemeClr val="bg1"/>
        </a:solidFill>
        <a:effectLst/>
      </p:bgPr>
    </p:bg>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4" descr="COM1016_corp_banner__03"/>
          <p:cNvPicPr>
            <a:picLocks noChangeAspect="1" noChangeArrowheads="1"/>
          </p:cNvPicPr>
          <p:nvPr userDrawn="1"/>
        </p:nvPicPr>
        <p:blipFill>
          <a:blip r:embed="rId3">
            <a:extLst>
              <a:ext uri="{28A0092B-C50C-407E-A947-70E740481C1C}">
                <a14:useLocalDpi xmlns:a14="http://schemas.microsoft.com/office/drawing/2010/main" val="0"/>
              </a:ext>
            </a:extLst>
          </a:blip>
          <a:srcRect b="11967"/>
          <a:stretch>
            <a:fillRect/>
          </a:stretch>
        </p:blipFill>
        <p:spPr bwMode="auto">
          <a:xfrm>
            <a:off x="0" y="836613"/>
            <a:ext cx="91440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5910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CA"/>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Tree>
    <p:extLst>
      <p:ext uri="{BB962C8B-B14F-4D97-AF65-F5344CB8AC3E}">
        <p14:creationId xmlns:p14="http://schemas.microsoft.com/office/powerpoint/2010/main" val="284205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274638"/>
            <a:ext cx="2038350" cy="5973762"/>
          </a:xfrm>
        </p:spPr>
        <p:txBody>
          <a:bodyPr vert="eaVert"/>
          <a:lstStyle/>
          <a:p>
            <a:r>
              <a:rPr lang="fr-FR" smtClean="0"/>
              <a:t>Modifiez le style du titre</a:t>
            </a:r>
            <a:endParaRPr lang="en-CA"/>
          </a:p>
        </p:txBody>
      </p:sp>
      <p:sp>
        <p:nvSpPr>
          <p:cNvPr id="3" name="Vertical Text Placeholder 2"/>
          <p:cNvSpPr>
            <a:spLocks noGrp="1"/>
          </p:cNvSpPr>
          <p:nvPr>
            <p:ph type="body" orient="vert" idx="1"/>
          </p:nvPr>
        </p:nvSpPr>
        <p:spPr>
          <a:xfrm>
            <a:off x="762000" y="274638"/>
            <a:ext cx="5962650" cy="5973762"/>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Tree>
    <p:extLst>
      <p:ext uri="{BB962C8B-B14F-4D97-AF65-F5344CB8AC3E}">
        <p14:creationId xmlns:p14="http://schemas.microsoft.com/office/powerpoint/2010/main" val="112720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CA"/>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Tree>
    <p:extLst>
      <p:ext uri="{BB962C8B-B14F-4D97-AF65-F5344CB8AC3E}">
        <p14:creationId xmlns:p14="http://schemas.microsoft.com/office/powerpoint/2010/main" val="414630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378077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CA"/>
          </a:p>
        </p:txBody>
      </p:sp>
      <p:sp>
        <p:nvSpPr>
          <p:cNvPr id="3" name="Content Placeholder 2"/>
          <p:cNvSpPr>
            <a:spLocks noGrp="1"/>
          </p:cNvSpPr>
          <p:nvPr>
            <p:ph sz="half" idx="1"/>
          </p:nvPr>
        </p:nvSpPr>
        <p:spPr>
          <a:xfrm>
            <a:off x="762000" y="1600200"/>
            <a:ext cx="40005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Content Placeholder 3"/>
          <p:cNvSpPr>
            <a:spLocks noGrp="1"/>
          </p:cNvSpPr>
          <p:nvPr>
            <p:ph sz="half" idx="2"/>
          </p:nvPr>
        </p:nvSpPr>
        <p:spPr>
          <a:xfrm>
            <a:off x="4914900" y="1600200"/>
            <a:ext cx="40005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Tree>
    <p:extLst>
      <p:ext uri="{BB962C8B-B14F-4D97-AF65-F5344CB8AC3E}">
        <p14:creationId xmlns:p14="http://schemas.microsoft.com/office/powerpoint/2010/main" val="1838143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Tree>
    <p:extLst>
      <p:ext uri="{BB962C8B-B14F-4D97-AF65-F5344CB8AC3E}">
        <p14:creationId xmlns:p14="http://schemas.microsoft.com/office/powerpoint/2010/main" val="2921515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CA"/>
          </a:p>
        </p:txBody>
      </p:sp>
    </p:spTree>
    <p:extLst>
      <p:ext uri="{BB962C8B-B14F-4D97-AF65-F5344CB8AC3E}">
        <p14:creationId xmlns:p14="http://schemas.microsoft.com/office/powerpoint/2010/main" val="164148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1725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425607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2108517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274638"/>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Cliquez et modifiez le titre</a:t>
            </a:r>
          </a:p>
        </p:txBody>
      </p:sp>
      <p:sp>
        <p:nvSpPr>
          <p:cNvPr id="1027" name="Rectangle 3"/>
          <p:cNvSpPr>
            <a:spLocks noGrp="1" noChangeArrowheads="1"/>
          </p:cNvSpPr>
          <p:nvPr>
            <p:ph type="body" idx="1"/>
          </p:nvPr>
        </p:nvSpPr>
        <p:spPr bwMode="auto">
          <a:xfrm>
            <a:off x="762000" y="1600200"/>
            <a:ext cx="8153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Cliquez pour modifier les styles du texte du masque</a:t>
            </a:r>
          </a:p>
          <a:p>
            <a:pPr lvl="1"/>
            <a:r>
              <a:rPr lang="en-US" altLang="zh-TW" smtClean="0"/>
              <a:t>Deuxième niveau</a:t>
            </a:r>
          </a:p>
          <a:p>
            <a:pPr lvl="2"/>
            <a:r>
              <a:rPr lang="en-US" altLang="zh-TW" smtClean="0"/>
              <a:t>Troisième niveau</a:t>
            </a:r>
          </a:p>
          <a:p>
            <a:pPr lvl="3"/>
            <a:r>
              <a:rPr lang="en-US" altLang="zh-TW" smtClean="0"/>
              <a:t>Quatrième niveau</a:t>
            </a:r>
          </a:p>
          <a:p>
            <a:pPr lvl="4"/>
            <a:r>
              <a:rPr lang="en-US" altLang="zh-TW" smtClean="0"/>
              <a:t>Cinquième niveau</a:t>
            </a:r>
          </a:p>
        </p:txBody>
      </p:sp>
      <p:sp>
        <p:nvSpPr>
          <p:cNvPr id="1028" name="Text Box 24"/>
          <p:cNvSpPr txBox="1">
            <a:spLocks noChangeArrowheads="1"/>
          </p:cNvSpPr>
          <p:nvPr/>
        </p:nvSpPr>
        <p:spPr bwMode="auto">
          <a:xfrm>
            <a:off x="755650" y="6165850"/>
            <a:ext cx="81375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Arial Unicode MS" pitchFamily="34" charset="-128"/>
                <a:cs typeface="Arial Unicode MS" pitchFamily="34" charset="-128"/>
              </a:defRPr>
            </a:lvl1pPr>
            <a:lvl2pPr marL="742950" indent="-285750" eaLnBrk="0" hangingPunct="0">
              <a:defRPr kumimoji="1">
                <a:solidFill>
                  <a:schemeClr val="tx1"/>
                </a:solidFill>
                <a:latin typeface="Arial" charset="0"/>
                <a:ea typeface="Arial Unicode MS" pitchFamily="34" charset="-128"/>
                <a:cs typeface="Arial Unicode MS" pitchFamily="34" charset="-128"/>
              </a:defRPr>
            </a:lvl2pPr>
            <a:lvl3pPr marL="1143000" indent="-228600" eaLnBrk="0" hangingPunct="0">
              <a:defRPr kumimoji="1">
                <a:solidFill>
                  <a:schemeClr val="tx1"/>
                </a:solidFill>
                <a:latin typeface="Arial" charset="0"/>
                <a:ea typeface="Arial Unicode MS" pitchFamily="34" charset="-128"/>
                <a:cs typeface="Arial Unicode MS" pitchFamily="34" charset="-128"/>
              </a:defRPr>
            </a:lvl3pPr>
            <a:lvl4pPr marL="1600200" indent="-228600" eaLnBrk="0" hangingPunct="0">
              <a:defRPr kumimoji="1">
                <a:solidFill>
                  <a:schemeClr val="tx1"/>
                </a:solidFill>
                <a:latin typeface="Arial" charset="0"/>
                <a:ea typeface="Arial Unicode MS" pitchFamily="34" charset="-128"/>
                <a:cs typeface="Arial Unicode MS" pitchFamily="34" charset="-128"/>
              </a:defRPr>
            </a:lvl4pPr>
            <a:lvl5pPr marL="2057400" indent="-228600" eaLnBrk="0" hangingPunct="0">
              <a:defRPr kumimoji="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9pPr>
          </a:lstStyle>
          <a:p>
            <a:pPr algn="ctr" eaLnBrk="1" hangingPunct="1">
              <a:defRPr/>
            </a:pPr>
            <a:r>
              <a:rPr lang="en-CA" sz="1000" smtClean="0"/>
              <a:t>Page </a:t>
            </a:r>
            <a:fld id="{261203F6-7895-44D1-BAA7-1D43DAEC30BF}" type="slidenum">
              <a:rPr lang="en-CA" sz="1000" smtClean="0"/>
              <a:pPr algn="ctr" eaLnBrk="1" hangingPunct="1">
                <a:defRPr/>
              </a:pPr>
              <a:t>‹#›</a:t>
            </a:fld>
            <a:r>
              <a:rPr lang="en-CA" sz="1000" smtClean="0"/>
              <a:t> – </a:t>
            </a:r>
            <a:fld id="{BF43F317-D134-4D13-8399-19E04176838F}" type="datetimed MMMM yyyy">
              <a:rPr lang="fr-CA" sz="1000" smtClean="0"/>
              <a:pPr algn="ctr" eaLnBrk="1" hangingPunct="1">
                <a:defRPr/>
              </a:pPr>
              <a:t>10 juillet 2016</a:t>
            </a:fld>
            <a:endParaRPr lang="en-CA" smtClean="0"/>
          </a:p>
        </p:txBody>
      </p:sp>
      <p:sp>
        <p:nvSpPr>
          <p:cNvPr id="1029" name="Line 29"/>
          <p:cNvSpPr>
            <a:spLocks noChangeShapeType="1"/>
          </p:cNvSpPr>
          <p:nvPr/>
        </p:nvSpPr>
        <p:spPr bwMode="auto">
          <a:xfrm>
            <a:off x="827088" y="1268413"/>
            <a:ext cx="8316912" cy="0"/>
          </a:xfrm>
          <a:prstGeom prst="line">
            <a:avLst/>
          </a:prstGeom>
          <a:noFill/>
          <a:ln w="28575">
            <a:solidFill>
              <a:srgbClr val="3A601B"/>
            </a:solidFill>
            <a:round/>
            <a:headEnd/>
            <a:tailEnd/>
          </a:ln>
          <a:extLst>
            <a:ext uri="{909E8E84-426E-40DD-AFC4-6F175D3DCCD1}">
              <a14:hiddenFill xmlns:a14="http://schemas.microsoft.com/office/drawing/2010/main">
                <a:noFill/>
              </a14:hiddenFill>
            </a:ext>
          </a:extLst>
        </p:spPr>
        <p:txBody>
          <a:bodyPr/>
          <a:lstStyle/>
          <a:p>
            <a:endParaRPr lang="en-CA"/>
          </a:p>
        </p:txBody>
      </p:sp>
    </p:spTree>
  </p:cSld>
  <p:clrMap bg1="lt1" tx1="dk1" bg2="lt2" tx2="dk2" accent1="accent1" accent2="accent2" accent3="accent3" accent4="accent4" accent5="accent5" accent6="accent6" hlink="hlink" folHlink="folHlink"/>
  <p:sldLayoutIdLst>
    <p:sldLayoutId id="2147483735"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rtl="0" eaLnBrk="1" fontAlgn="base" hangingPunct="1">
        <a:spcBef>
          <a:spcPct val="0"/>
        </a:spcBef>
        <a:spcAft>
          <a:spcPct val="0"/>
        </a:spcAft>
        <a:defRPr kumimoji="1" sz="3600" b="1">
          <a:solidFill>
            <a:srgbClr val="3A601B"/>
          </a:solidFill>
          <a:latin typeface="+mj-lt"/>
          <a:ea typeface="+mj-ea"/>
          <a:cs typeface="+mj-cs"/>
        </a:defRPr>
      </a:lvl1pPr>
      <a:lvl2pPr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p:titleStyle>
    <p:bodyStyle>
      <a:lvl1pPr marL="287338" indent="-287338" algn="l" rtl="0" eaLnBrk="1" fontAlgn="base" hangingPunct="1">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1" fontAlgn="base" hangingPunct="1">
        <a:spcBef>
          <a:spcPct val="20000"/>
        </a:spcBef>
        <a:spcAft>
          <a:spcPct val="0"/>
        </a:spcAft>
        <a:buClr>
          <a:srgbClr val="3A601B"/>
        </a:buClr>
        <a:buFont typeface="Arial" pitchFamily="34" charset="0"/>
        <a:buChar char="–"/>
        <a:defRPr kumimoji="1" sz="2000">
          <a:solidFill>
            <a:schemeClr val="tx1"/>
          </a:solidFill>
          <a:latin typeface="+mn-lt"/>
          <a:ea typeface="+mn-ea"/>
          <a:cs typeface="+mn-cs"/>
        </a:defRPr>
      </a:lvl2pPr>
      <a:lvl3pPr marL="1139825" indent="-182563" algn="l" rtl="0" eaLnBrk="1" fontAlgn="base" hangingPunct="1">
        <a:spcBef>
          <a:spcPct val="20000"/>
        </a:spcBef>
        <a:spcAft>
          <a:spcPct val="0"/>
        </a:spcAft>
        <a:buClr>
          <a:srgbClr val="C8A200"/>
        </a:buClr>
        <a:buFont typeface="Arial" pitchFamily="34" charset="0"/>
        <a:buChar char="▪"/>
        <a:defRPr kumimoji="1">
          <a:solidFill>
            <a:schemeClr val="tx1"/>
          </a:solidFill>
          <a:latin typeface="+mn-lt"/>
          <a:ea typeface="+mn-ea"/>
          <a:cs typeface="+mn-cs"/>
        </a:defRPr>
      </a:lvl3pPr>
      <a:lvl4pPr marL="1617663" indent="-287338" algn="l" rtl="0" eaLnBrk="1" fontAlgn="base" hangingPunct="1">
        <a:spcBef>
          <a:spcPct val="20000"/>
        </a:spcBef>
        <a:spcAft>
          <a:spcPct val="0"/>
        </a:spcAft>
        <a:buChar char="–"/>
        <a:defRPr kumimoji="1" sz="1600">
          <a:solidFill>
            <a:schemeClr val="tx1"/>
          </a:solidFill>
          <a:latin typeface="+mn-lt"/>
          <a:ea typeface="+mn-ea"/>
          <a:cs typeface="+mn-cs"/>
        </a:defRPr>
      </a:lvl4pPr>
      <a:lvl5pPr marL="2000250" indent="-190500" algn="l" rtl="0" eaLnBrk="1" fontAlgn="base" hangingPunct="1">
        <a:spcBef>
          <a:spcPct val="20000"/>
        </a:spcBef>
        <a:spcAft>
          <a:spcPct val="0"/>
        </a:spcAft>
        <a:buChar char="»"/>
        <a:defRPr kumimoji="1" sz="1400">
          <a:solidFill>
            <a:schemeClr val="tx1"/>
          </a:solidFill>
          <a:latin typeface="+mn-lt"/>
          <a:ea typeface="+mn-ea"/>
          <a:cs typeface="+mn-cs"/>
        </a:defRPr>
      </a:lvl5pPr>
      <a:lvl6pPr marL="2457450" indent="-190500" algn="l" rtl="0" eaLnBrk="1" fontAlgn="base" hangingPunct="1">
        <a:spcBef>
          <a:spcPct val="20000"/>
        </a:spcBef>
        <a:spcAft>
          <a:spcPct val="0"/>
        </a:spcAft>
        <a:buChar char="»"/>
        <a:defRPr kumimoji="1" sz="1400">
          <a:solidFill>
            <a:schemeClr val="tx1"/>
          </a:solidFill>
          <a:latin typeface="+mn-lt"/>
          <a:ea typeface="+mn-ea"/>
          <a:cs typeface="+mn-cs"/>
        </a:defRPr>
      </a:lvl6pPr>
      <a:lvl7pPr marL="2914650" indent="-190500" algn="l" rtl="0" eaLnBrk="1" fontAlgn="base" hangingPunct="1">
        <a:spcBef>
          <a:spcPct val="20000"/>
        </a:spcBef>
        <a:spcAft>
          <a:spcPct val="0"/>
        </a:spcAft>
        <a:buChar char="»"/>
        <a:defRPr kumimoji="1" sz="1400">
          <a:solidFill>
            <a:schemeClr val="tx1"/>
          </a:solidFill>
          <a:latin typeface="+mn-lt"/>
          <a:ea typeface="+mn-ea"/>
          <a:cs typeface="+mn-cs"/>
        </a:defRPr>
      </a:lvl7pPr>
      <a:lvl8pPr marL="3371850" indent="-190500" algn="l" rtl="0" eaLnBrk="1" fontAlgn="base" hangingPunct="1">
        <a:spcBef>
          <a:spcPct val="20000"/>
        </a:spcBef>
        <a:spcAft>
          <a:spcPct val="0"/>
        </a:spcAft>
        <a:buChar char="»"/>
        <a:defRPr kumimoji="1" sz="1400">
          <a:solidFill>
            <a:schemeClr val="tx1"/>
          </a:solidFill>
          <a:latin typeface="+mn-lt"/>
          <a:ea typeface="+mn-ea"/>
          <a:cs typeface="+mn-cs"/>
        </a:defRPr>
      </a:lvl8pPr>
      <a:lvl9pPr marL="3829050" indent="-190500" algn="l" rtl="0" eaLnBrk="1" fontAlgn="base" hangingPunct="1">
        <a:spcBef>
          <a:spcPct val="20000"/>
        </a:spcBef>
        <a:spcAft>
          <a:spcPct val="0"/>
        </a:spcAft>
        <a:buChar char="»"/>
        <a:defRPr kumimoji="1" sz="14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hyperlink" Target="http://earthobservatory.nasa.gov/"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jpe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gif"/><Relationship Id="rId11" Type="http://schemas.openxmlformats.org/officeDocument/2006/relationships/image" Target="../media/image23.gif"/><Relationship Id="rId5" Type="http://schemas.openxmlformats.org/officeDocument/2006/relationships/image" Target="../media/image17.jpeg"/><Relationship Id="rId10" Type="http://schemas.openxmlformats.org/officeDocument/2006/relationships/image" Target="../media/image22.gif"/><Relationship Id="rId4" Type="http://schemas.openxmlformats.org/officeDocument/2006/relationships/image" Target="../media/image16.gif"/><Relationship Id="rId9" Type="http://schemas.openxmlformats.org/officeDocument/2006/relationships/image" Target="../media/image21.gif"/></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worldview.earthdata.nasa.gov/"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9.w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7"/>
          <p:cNvSpPr>
            <a:spLocks noGrp="1" noChangeArrowheads="1"/>
          </p:cNvSpPr>
          <p:nvPr>
            <p:ph type="ctrTitle" idx="4294967295"/>
          </p:nvPr>
        </p:nvSpPr>
        <p:spPr>
          <a:xfrm>
            <a:off x="467544" y="2417763"/>
            <a:ext cx="8208912" cy="1470025"/>
          </a:xfrm>
          <a:noFill/>
        </p:spPr>
        <p:txBody>
          <a:bodyPr/>
          <a:lstStyle/>
          <a:p>
            <a:pPr algn="ctr" eaLnBrk="1" hangingPunct="1"/>
            <a:r>
              <a:rPr lang="fr-CA" altLang="en-US" sz="2800" dirty="0" smtClean="0"/>
              <a:t>Global and </a:t>
            </a:r>
            <a:r>
              <a:rPr lang="fr-CA" altLang="en-US" sz="2800" dirty="0" err="1" smtClean="0"/>
              <a:t>regional</a:t>
            </a:r>
            <a:r>
              <a:rPr lang="fr-CA" altLang="en-US" sz="2800" dirty="0" smtClean="0"/>
              <a:t> air </a:t>
            </a:r>
            <a:r>
              <a:rPr lang="fr-CA" altLang="en-US" sz="2800" dirty="0" err="1" smtClean="0"/>
              <a:t>quality</a:t>
            </a:r>
            <a:r>
              <a:rPr lang="fr-CA" altLang="en-US" sz="2800" dirty="0" smtClean="0"/>
              <a:t> </a:t>
            </a:r>
            <a:r>
              <a:rPr lang="fr-CA" altLang="en-US" sz="2800" dirty="0" err="1" smtClean="0"/>
              <a:t>forecasting</a:t>
            </a:r>
            <a:r>
              <a:rPr lang="fr-CA" altLang="en-US" sz="2800" dirty="0" smtClean="0"/>
              <a:t> </a:t>
            </a:r>
            <a:br>
              <a:rPr lang="fr-CA" altLang="en-US" sz="2800" dirty="0" smtClean="0"/>
            </a:br>
            <a:r>
              <a:rPr lang="fr-CA" altLang="en-US" sz="2800" dirty="0" smtClean="0"/>
              <a:t>and assimilation </a:t>
            </a:r>
            <a:br>
              <a:rPr lang="fr-CA" altLang="en-US" sz="2800" dirty="0" smtClean="0"/>
            </a:br>
            <a:r>
              <a:rPr lang="fr-CA" altLang="en-US" sz="2800" dirty="0" smtClean="0"/>
              <a:t>relevant to the TEMPO mission</a:t>
            </a:r>
          </a:p>
        </p:txBody>
      </p:sp>
      <p:sp>
        <p:nvSpPr>
          <p:cNvPr id="3075" name="Rectangle 23"/>
          <p:cNvSpPr>
            <a:spLocks noGrp="1" noChangeArrowheads="1"/>
          </p:cNvSpPr>
          <p:nvPr>
            <p:ph type="subTitle" idx="4294967295"/>
          </p:nvPr>
        </p:nvSpPr>
        <p:spPr>
          <a:xfrm>
            <a:off x="611560" y="4292600"/>
            <a:ext cx="8136904" cy="1944688"/>
          </a:xfrm>
          <a:noFill/>
        </p:spPr>
        <p:txBody>
          <a:bodyPr/>
          <a:lstStyle/>
          <a:p>
            <a:pPr marL="0" indent="0" eaLnBrk="1" hangingPunct="1">
              <a:buFontTx/>
              <a:buNone/>
            </a:pPr>
            <a:r>
              <a:rPr lang="fr-CA" altLang="zh-TW" sz="1800" u="sng" dirty="0" smtClean="0"/>
              <a:t>Richard Ménard</a:t>
            </a:r>
            <a:r>
              <a:rPr lang="fr-CA" altLang="zh-TW" sz="1800" dirty="0" smtClean="0"/>
              <a:t>, Didier Davignon*, Christ McLinden, Jean de </a:t>
            </a:r>
            <a:r>
              <a:rPr lang="fr-CA" altLang="zh-TW" sz="1800" dirty="0" err="1" smtClean="0"/>
              <a:t>GrandPré</a:t>
            </a:r>
            <a:r>
              <a:rPr lang="fr-CA" altLang="zh-TW" sz="1800" dirty="0" smtClean="0"/>
              <a:t>, </a:t>
            </a:r>
          </a:p>
          <a:p>
            <a:pPr marL="0" indent="0" eaLnBrk="1" hangingPunct="1">
              <a:buFontTx/>
              <a:buNone/>
            </a:pPr>
            <a:r>
              <a:rPr lang="fr-CA" altLang="zh-TW" sz="1800" dirty="0" smtClean="0"/>
              <a:t>       Yves Rochon, Alain Robichaud, and </a:t>
            </a:r>
            <a:r>
              <a:rPr lang="fr-CA" altLang="zh-TW" sz="1800" dirty="0" err="1" smtClean="0"/>
              <a:t>several</a:t>
            </a:r>
            <a:r>
              <a:rPr lang="fr-CA" altLang="zh-TW" sz="1800" dirty="0" smtClean="0"/>
              <a:t> </a:t>
            </a:r>
            <a:r>
              <a:rPr lang="fr-CA" altLang="zh-TW" sz="1800" dirty="0" err="1" smtClean="0"/>
              <a:t>others</a:t>
            </a:r>
            <a:r>
              <a:rPr lang="fr-CA" altLang="zh-TW" sz="1800" dirty="0" smtClean="0"/>
              <a:t>  </a:t>
            </a:r>
          </a:p>
          <a:p>
            <a:pPr marL="0" indent="0" eaLnBrk="1" hangingPunct="1">
              <a:buFontTx/>
              <a:buNone/>
            </a:pPr>
            <a:endParaRPr lang="fr-CA" altLang="zh-TW" sz="800" dirty="0" smtClean="0"/>
          </a:p>
          <a:p>
            <a:pPr marL="0" indent="0" eaLnBrk="1" hangingPunct="1">
              <a:buFontTx/>
              <a:buNone/>
            </a:pPr>
            <a:r>
              <a:rPr lang="fr-CA" altLang="en-US" sz="1800" dirty="0" smtClean="0"/>
              <a:t>        Air </a:t>
            </a:r>
            <a:r>
              <a:rPr lang="fr-CA" altLang="en-US" sz="1800" dirty="0" err="1" smtClean="0"/>
              <a:t>Quality</a:t>
            </a:r>
            <a:r>
              <a:rPr lang="fr-CA" altLang="en-US" sz="1800" dirty="0" smtClean="0"/>
              <a:t> </a:t>
            </a:r>
            <a:r>
              <a:rPr lang="fr-CA" altLang="en-US" sz="1800" dirty="0" err="1" smtClean="0"/>
              <a:t>Research</a:t>
            </a:r>
            <a:r>
              <a:rPr lang="fr-CA" altLang="en-US" sz="1800" dirty="0" smtClean="0"/>
              <a:t> Division, (*) Canadian </a:t>
            </a:r>
            <a:r>
              <a:rPr lang="fr-CA" altLang="en-US" sz="1800" dirty="0" err="1" smtClean="0"/>
              <a:t>Meteorological</a:t>
            </a:r>
            <a:r>
              <a:rPr lang="fr-CA" altLang="en-US" sz="1800" dirty="0" smtClean="0"/>
              <a:t> Center</a:t>
            </a:r>
          </a:p>
          <a:p>
            <a:pPr marL="0" indent="0" eaLnBrk="1" hangingPunct="1">
              <a:buFontTx/>
              <a:buNone/>
            </a:pPr>
            <a:endParaRPr lang="fr-CA" altLang="en-US" sz="1800" dirty="0" smtClean="0"/>
          </a:p>
          <a:p>
            <a:pPr marL="0" indent="0">
              <a:buNone/>
            </a:pPr>
            <a:r>
              <a:rPr lang="fr-CA" altLang="zh-TW" sz="1800" i="1" dirty="0">
                <a:latin typeface="Times New Roman" panose="02020603050405020304" pitchFamily="18" charset="0"/>
                <a:cs typeface="Times New Roman" panose="02020603050405020304" pitchFamily="18" charset="0"/>
              </a:rPr>
              <a:t>1st TEMPO Application </a:t>
            </a:r>
            <a:r>
              <a:rPr lang="fr-CA" altLang="zh-TW" sz="1800" i="1" dirty="0" smtClean="0">
                <a:latin typeface="Times New Roman" panose="02020603050405020304" pitchFamily="18" charset="0"/>
                <a:cs typeface="Times New Roman" panose="02020603050405020304" pitchFamily="18" charset="0"/>
              </a:rPr>
              <a:t>Workshop, </a:t>
            </a:r>
            <a:r>
              <a:rPr lang="fr-CA" altLang="zh-TW" sz="1800" i="1" dirty="0" err="1" smtClean="0">
                <a:latin typeface="Times New Roman" panose="02020603050405020304" pitchFamily="18" charset="0"/>
                <a:cs typeface="Times New Roman" panose="02020603050405020304" pitchFamily="18" charset="0"/>
              </a:rPr>
              <a:t>University</a:t>
            </a:r>
            <a:r>
              <a:rPr lang="fr-CA" altLang="zh-TW" sz="1800" i="1" dirty="0" smtClean="0">
                <a:latin typeface="Times New Roman" panose="02020603050405020304" pitchFamily="18" charset="0"/>
                <a:cs typeface="Times New Roman" panose="02020603050405020304" pitchFamily="18" charset="0"/>
              </a:rPr>
              <a:t> </a:t>
            </a:r>
            <a:r>
              <a:rPr lang="fr-CA" altLang="zh-TW" sz="1800" i="1" dirty="0">
                <a:latin typeface="Times New Roman" panose="02020603050405020304" pitchFamily="18" charset="0"/>
                <a:cs typeface="Times New Roman" panose="02020603050405020304" pitchFamily="18" charset="0"/>
              </a:rPr>
              <a:t>of Alabama, </a:t>
            </a:r>
            <a:r>
              <a:rPr lang="fr-CA" altLang="zh-TW" sz="1800" i="1" dirty="0" err="1" smtClean="0">
                <a:latin typeface="Times New Roman" panose="02020603050405020304" pitchFamily="18" charset="0"/>
                <a:cs typeface="Times New Roman" panose="02020603050405020304" pitchFamily="18" charset="0"/>
              </a:rPr>
              <a:t>Hunstville</a:t>
            </a:r>
            <a:r>
              <a:rPr lang="fr-CA" altLang="zh-TW" sz="1800" i="1" dirty="0" smtClean="0">
                <a:latin typeface="Times New Roman" panose="02020603050405020304" pitchFamily="18" charset="0"/>
                <a:cs typeface="Times New Roman" panose="02020603050405020304" pitchFamily="18" charset="0"/>
              </a:rPr>
              <a:t>, </a:t>
            </a:r>
            <a:r>
              <a:rPr lang="fr-CA" altLang="en-US" sz="1800" i="1" dirty="0" err="1" smtClean="0">
                <a:latin typeface="Times New Roman" panose="02020603050405020304" pitchFamily="18" charset="0"/>
                <a:cs typeface="Times New Roman" panose="02020603050405020304" pitchFamily="18" charset="0"/>
              </a:rPr>
              <a:t>June</a:t>
            </a:r>
            <a:r>
              <a:rPr lang="fr-CA" altLang="en-US" sz="1800" i="1" dirty="0" smtClean="0">
                <a:latin typeface="Times New Roman" panose="02020603050405020304" pitchFamily="18" charset="0"/>
                <a:cs typeface="Times New Roman" panose="02020603050405020304" pitchFamily="18" charset="0"/>
              </a:rPr>
              <a:t> 12, 2016</a:t>
            </a:r>
            <a:endParaRPr lang="en-CA" altLang="en-US" sz="1800" i="1"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79788" y="1052736"/>
            <a:ext cx="5308436" cy="2863710"/>
            <a:chOff x="1907704" y="3861048"/>
            <a:chExt cx="5308436" cy="2863710"/>
          </a:xfrm>
        </p:grpSpPr>
        <p:pic>
          <p:nvPicPr>
            <p:cNvPr id="6" name="Picture 2" descr="part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3861048"/>
              <a:ext cx="5267375" cy="28637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Freeform 3"/>
            <p:cNvSpPr/>
            <p:nvPr/>
          </p:nvSpPr>
          <p:spPr bwMode="auto">
            <a:xfrm>
              <a:off x="4899660" y="4351020"/>
              <a:ext cx="1668780" cy="2324100"/>
            </a:xfrm>
            <a:custGeom>
              <a:avLst/>
              <a:gdLst>
                <a:gd name="connsiteX0" fmla="*/ 0 w 1668780"/>
                <a:gd name="connsiteY0" fmla="*/ 0 h 2324100"/>
                <a:gd name="connsiteX1" fmla="*/ 274320 w 1668780"/>
                <a:gd name="connsiteY1" fmla="*/ 22860 h 2324100"/>
                <a:gd name="connsiteX2" fmla="*/ 304800 w 1668780"/>
                <a:gd name="connsiteY2" fmla="*/ 68580 h 2324100"/>
                <a:gd name="connsiteX3" fmla="*/ 335280 w 1668780"/>
                <a:gd name="connsiteY3" fmla="*/ 121920 h 2324100"/>
                <a:gd name="connsiteX4" fmla="*/ 365760 w 1668780"/>
                <a:gd name="connsiteY4" fmla="*/ 160020 h 2324100"/>
                <a:gd name="connsiteX5" fmla="*/ 411480 w 1668780"/>
                <a:gd name="connsiteY5" fmla="*/ 251460 h 2324100"/>
                <a:gd name="connsiteX6" fmla="*/ 449580 w 1668780"/>
                <a:gd name="connsiteY6" fmla="*/ 342900 h 2324100"/>
                <a:gd name="connsiteX7" fmla="*/ 464820 w 1668780"/>
                <a:gd name="connsiteY7" fmla="*/ 419100 h 2324100"/>
                <a:gd name="connsiteX8" fmla="*/ 480060 w 1668780"/>
                <a:gd name="connsiteY8" fmla="*/ 472440 h 2324100"/>
                <a:gd name="connsiteX9" fmla="*/ 502920 w 1668780"/>
                <a:gd name="connsiteY9" fmla="*/ 746760 h 2324100"/>
                <a:gd name="connsiteX10" fmla="*/ 510540 w 1668780"/>
                <a:gd name="connsiteY10" fmla="*/ 777240 h 2324100"/>
                <a:gd name="connsiteX11" fmla="*/ 518160 w 1668780"/>
                <a:gd name="connsiteY11" fmla="*/ 800100 h 2324100"/>
                <a:gd name="connsiteX12" fmla="*/ 586740 w 1668780"/>
                <a:gd name="connsiteY12" fmla="*/ 845820 h 2324100"/>
                <a:gd name="connsiteX13" fmla="*/ 655320 w 1668780"/>
                <a:gd name="connsiteY13" fmla="*/ 883920 h 2324100"/>
                <a:gd name="connsiteX14" fmla="*/ 716280 w 1668780"/>
                <a:gd name="connsiteY14" fmla="*/ 891540 h 2324100"/>
                <a:gd name="connsiteX15" fmla="*/ 1051560 w 1668780"/>
                <a:gd name="connsiteY15" fmla="*/ 899160 h 2324100"/>
                <a:gd name="connsiteX16" fmla="*/ 1082040 w 1668780"/>
                <a:gd name="connsiteY16" fmla="*/ 914400 h 2324100"/>
                <a:gd name="connsiteX17" fmla="*/ 1158240 w 1668780"/>
                <a:gd name="connsiteY17" fmla="*/ 960120 h 2324100"/>
                <a:gd name="connsiteX18" fmla="*/ 1181100 w 1668780"/>
                <a:gd name="connsiteY18" fmla="*/ 1005840 h 2324100"/>
                <a:gd name="connsiteX19" fmla="*/ 1211580 w 1668780"/>
                <a:gd name="connsiteY19" fmla="*/ 1082040 h 2324100"/>
                <a:gd name="connsiteX20" fmla="*/ 1280160 w 1668780"/>
                <a:gd name="connsiteY20" fmla="*/ 1173480 h 2324100"/>
                <a:gd name="connsiteX21" fmla="*/ 1295400 w 1668780"/>
                <a:gd name="connsiteY21" fmla="*/ 1219200 h 2324100"/>
                <a:gd name="connsiteX22" fmla="*/ 1310640 w 1668780"/>
                <a:gd name="connsiteY22" fmla="*/ 1249680 h 2324100"/>
                <a:gd name="connsiteX23" fmla="*/ 1333500 w 1668780"/>
                <a:gd name="connsiteY23" fmla="*/ 1333500 h 2324100"/>
                <a:gd name="connsiteX24" fmla="*/ 1371600 w 1668780"/>
                <a:gd name="connsiteY24" fmla="*/ 1417320 h 2324100"/>
                <a:gd name="connsiteX25" fmla="*/ 1402080 w 1668780"/>
                <a:gd name="connsiteY25" fmla="*/ 1516380 h 2324100"/>
                <a:gd name="connsiteX26" fmla="*/ 1432560 w 1668780"/>
                <a:gd name="connsiteY26" fmla="*/ 1569720 h 2324100"/>
                <a:gd name="connsiteX27" fmla="*/ 1440180 w 1668780"/>
                <a:gd name="connsiteY27" fmla="*/ 1592580 h 2324100"/>
                <a:gd name="connsiteX28" fmla="*/ 1455420 w 1668780"/>
                <a:gd name="connsiteY28" fmla="*/ 1661160 h 2324100"/>
                <a:gd name="connsiteX29" fmla="*/ 1470660 w 1668780"/>
                <a:gd name="connsiteY29" fmla="*/ 1722120 h 2324100"/>
                <a:gd name="connsiteX30" fmla="*/ 1478280 w 1668780"/>
                <a:gd name="connsiteY30" fmla="*/ 2034540 h 2324100"/>
                <a:gd name="connsiteX31" fmla="*/ 1485900 w 1668780"/>
                <a:gd name="connsiteY31" fmla="*/ 2065020 h 2324100"/>
                <a:gd name="connsiteX32" fmla="*/ 1501140 w 1668780"/>
                <a:gd name="connsiteY32" fmla="*/ 2118360 h 2324100"/>
                <a:gd name="connsiteX33" fmla="*/ 1554480 w 1668780"/>
                <a:gd name="connsiteY33" fmla="*/ 2232660 h 2324100"/>
                <a:gd name="connsiteX34" fmla="*/ 1615440 w 1668780"/>
                <a:gd name="connsiteY34" fmla="*/ 2301240 h 2324100"/>
                <a:gd name="connsiteX35" fmla="*/ 1653540 w 1668780"/>
                <a:gd name="connsiteY35" fmla="*/ 2316480 h 2324100"/>
                <a:gd name="connsiteX36" fmla="*/ 1668780 w 1668780"/>
                <a:gd name="connsiteY36" fmla="*/ 2324100 h 232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668780" h="2324100">
                  <a:moveTo>
                    <a:pt x="0" y="0"/>
                  </a:moveTo>
                  <a:cubicBezTo>
                    <a:pt x="91440" y="7620"/>
                    <a:pt x="184801" y="2718"/>
                    <a:pt x="274320" y="22860"/>
                  </a:cubicBezTo>
                  <a:cubicBezTo>
                    <a:pt x="292189" y="26881"/>
                    <a:pt x="295376" y="52874"/>
                    <a:pt x="304800" y="68580"/>
                  </a:cubicBezTo>
                  <a:cubicBezTo>
                    <a:pt x="330112" y="110767"/>
                    <a:pt x="308921" y="86774"/>
                    <a:pt x="335280" y="121920"/>
                  </a:cubicBezTo>
                  <a:cubicBezTo>
                    <a:pt x="345038" y="134931"/>
                    <a:pt x="357514" y="146002"/>
                    <a:pt x="365760" y="160020"/>
                  </a:cubicBezTo>
                  <a:cubicBezTo>
                    <a:pt x="383038" y="189393"/>
                    <a:pt x="396240" y="220980"/>
                    <a:pt x="411480" y="251460"/>
                  </a:cubicBezTo>
                  <a:cubicBezTo>
                    <a:pt x="428228" y="284955"/>
                    <a:pt x="438393" y="302627"/>
                    <a:pt x="449580" y="342900"/>
                  </a:cubicBezTo>
                  <a:cubicBezTo>
                    <a:pt x="456513" y="367858"/>
                    <a:pt x="458538" y="393970"/>
                    <a:pt x="464820" y="419100"/>
                  </a:cubicBezTo>
                  <a:cubicBezTo>
                    <a:pt x="474388" y="457372"/>
                    <a:pt x="469128" y="439645"/>
                    <a:pt x="480060" y="472440"/>
                  </a:cubicBezTo>
                  <a:cubicBezTo>
                    <a:pt x="487326" y="654099"/>
                    <a:pt x="476977" y="617044"/>
                    <a:pt x="502920" y="746760"/>
                  </a:cubicBezTo>
                  <a:cubicBezTo>
                    <a:pt x="504974" y="757029"/>
                    <a:pt x="507663" y="767170"/>
                    <a:pt x="510540" y="777240"/>
                  </a:cubicBezTo>
                  <a:cubicBezTo>
                    <a:pt x="512747" y="784963"/>
                    <a:pt x="512190" y="794727"/>
                    <a:pt x="518160" y="800100"/>
                  </a:cubicBezTo>
                  <a:cubicBezTo>
                    <a:pt x="538581" y="818479"/>
                    <a:pt x="563629" y="830963"/>
                    <a:pt x="586740" y="845820"/>
                  </a:cubicBezTo>
                  <a:cubicBezTo>
                    <a:pt x="593080" y="849896"/>
                    <a:pt x="643422" y="880946"/>
                    <a:pt x="655320" y="883920"/>
                  </a:cubicBezTo>
                  <a:cubicBezTo>
                    <a:pt x="675187" y="888887"/>
                    <a:pt x="695960" y="889000"/>
                    <a:pt x="716280" y="891540"/>
                  </a:cubicBezTo>
                  <a:cubicBezTo>
                    <a:pt x="855795" y="887312"/>
                    <a:pt x="932756" y="867479"/>
                    <a:pt x="1051560" y="899160"/>
                  </a:cubicBezTo>
                  <a:cubicBezTo>
                    <a:pt x="1062536" y="902087"/>
                    <a:pt x="1072177" y="908764"/>
                    <a:pt x="1082040" y="914400"/>
                  </a:cubicBezTo>
                  <a:cubicBezTo>
                    <a:pt x="1107758" y="929096"/>
                    <a:pt x="1158240" y="960120"/>
                    <a:pt x="1158240" y="960120"/>
                  </a:cubicBezTo>
                  <a:cubicBezTo>
                    <a:pt x="1165860" y="975360"/>
                    <a:pt x="1174772" y="990020"/>
                    <a:pt x="1181100" y="1005840"/>
                  </a:cubicBezTo>
                  <a:cubicBezTo>
                    <a:pt x="1202017" y="1058132"/>
                    <a:pt x="1169127" y="1018360"/>
                    <a:pt x="1211580" y="1082040"/>
                  </a:cubicBezTo>
                  <a:cubicBezTo>
                    <a:pt x="1232714" y="1113741"/>
                    <a:pt x="1257300" y="1143000"/>
                    <a:pt x="1280160" y="1173480"/>
                  </a:cubicBezTo>
                  <a:cubicBezTo>
                    <a:pt x="1285240" y="1188720"/>
                    <a:pt x="1289434" y="1204285"/>
                    <a:pt x="1295400" y="1219200"/>
                  </a:cubicBezTo>
                  <a:cubicBezTo>
                    <a:pt x="1299619" y="1229747"/>
                    <a:pt x="1307048" y="1238904"/>
                    <a:pt x="1310640" y="1249680"/>
                  </a:cubicBezTo>
                  <a:cubicBezTo>
                    <a:pt x="1343518" y="1348315"/>
                    <a:pt x="1286743" y="1219947"/>
                    <a:pt x="1333500" y="1333500"/>
                  </a:cubicBezTo>
                  <a:cubicBezTo>
                    <a:pt x="1345186" y="1361879"/>
                    <a:pt x="1360476" y="1388716"/>
                    <a:pt x="1371600" y="1417320"/>
                  </a:cubicBezTo>
                  <a:cubicBezTo>
                    <a:pt x="1386365" y="1455287"/>
                    <a:pt x="1385239" y="1479891"/>
                    <a:pt x="1402080" y="1516380"/>
                  </a:cubicBezTo>
                  <a:cubicBezTo>
                    <a:pt x="1410662" y="1534973"/>
                    <a:pt x="1423402" y="1551404"/>
                    <a:pt x="1432560" y="1569720"/>
                  </a:cubicBezTo>
                  <a:cubicBezTo>
                    <a:pt x="1436152" y="1576904"/>
                    <a:pt x="1438232" y="1584788"/>
                    <a:pt x="1440180" y="1592580"/>
                  </a:cubicBezTo>
                  <a:cubicBezTo>
                    <a:pt x="1445860" y="1615298"/>
                    <a:pt x="1450056" y="1638365"/>
                    <a:pt x="1455420" y="1661160"/>
                  </a:cubicBezTo>
                  <a:cubicBezTo>
                    <a:pt x="1460217" y="1681549"/>
                    <a:pt x="1470660" y="1722120"/>
                    <a:pt x="1470660" y="1722120"/>
                  </a:cubicBezTo>
                  <a:cubicBezTo>
                    <a:pt x="1473200" y="1826260"/>
                    <a:pt x="1473655" y="1930472"/>
                    <a:pt x="1478280" y="2034540"/>
                  </a:cubicBezTo>
                  <a:cubicBezTo>
                    <a:pt x="1478745" y="2045002"/>
                    <a:pt x="1483144" y="2054916"/>
                    <a:pt x="1485900" y="2065020"/>
                  </a:cubicBezTo>
                  <a:cubicBezTo>
                    <a:pt x="1490765" y="2082860"/>
                    <a:pt x="1495624" y="2100710"/>
                    <a:pt x="1501140" y="2118360"/>
                  </a:cubicBezTo>
                  <a:cubicBezTo>
                    <a:pt x="1522701" y="2187356"/>
                    <a:pt x="1516024" y="2179782"/>
                    <a:pt x="1554480" y="2232660"/>
                  </a:cubicBezTo>
                  <a:cubicBezTo>
                    <a:pt x="1564611" y="2246591"/>
                    <a:pt x="1599366" y="2290524"/>
                    <a:pt x="1615440" y="2301240"/>
                  </a:cubicBezTo>
                  <a:cubicBezTo>
                    <a:pt x="1626821" y="2308827"/>
                    <a:pt x="1640968" y="2311092"/>
                    <a:pt x="1653540" y="2316480"/>
                  </a:cubicBezTo>
                  <a:cubicBezTo>
                    <a:pt x="1658760" y="2318717"/>
                    <a:pt x="1663700" y="2321560"/>
                    <a:pt x="1668780" y="2324100"/>
                  </a:cubicBezTo>
                </a:path>
              </a:pathLst>
            </a:custGeom>
            <a:noFill/>
            <a:ln w="254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CA"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9" name="Freeform 8"/>
            <p:cNvSpPr/>
            <p:nvPr/>
          </p:nvSpPr>
          <p:spPr bwMode="auto">
            <a:xfrm>
              <a:off x="5623560" y="3947160"/>
              <a:ext cx="1592580" cy="2598420"/>
            </a:xfrm>
            <a:custGeom>
              <a:avLst/>
              <a:gdLst>
                <a:gd name="connsiteX0" fmla="*/ 0 w 1592580"/>
                <a:gd name="connsiteY0" fmla="*/ 0 h 2598420"/>
                <a:gd name="connsiteX1" fmla="*/ 15240 w 1592580"/>
                <a:gd name="connsiteY1" fmla="*/ 38100 h 2598420"/>
                <a:gd name="connsiteX2" fmla="*/ 45720 w 1592580"/>
                <a:gd name="connsiteY2" fmla="*/ 76200 h 2598420"/>
                <a:gd name="connsiteX3" fmla="*/ 60960 w 1592580"/>
                <a:gd name="connsiteY3" fmla="*/ 160020 h 2598420"/>
                <a:gd name="connsiteX4" fmla="*/ 83820 w 1592580"/>
                <a:gd name="connsiteY4" fmla="*/ 205740 h 2598420"/>
                <a:gd name="connsiteX5" fmla="*/ 137160 w 1592580"/>
                <a:gd name="connsiteY5" fmla="*/ 297180 h 2598420"/>
                <a:gd name="connsiteX6" fmla="*/ 160020 w 1592580"/>
                <a:gd name="connsiteY6" fmla="*/ 312420 h 2598420"/>
                <a:gd name="connsiteX7" fmla="*/ 213360 w 1592580"/>
                <a:gd name="connsiteY7" fmla="*/ 358140 h 2598420"/>
                <a:gd name="connsiteX8" fmla="*/ 320040 w 1592580"/>
                <a:gd name="connsiteY8" fmla="*/ 396240 h 2598420"/>
                <a:gd name="connsiteX9" fmla="*/ 342900 w 1592580"/>
                <a:gd name="connsiteY9" fmla="*/ 411480 h 2598420"/>
                <a:gd name="connsiteX10" fmla="*/ 419100 w 1592580"/>
                <a:gd name="connsiteY10" fmla="*/ 419100 h 2598420"/>
                <a:gd name="connsiteX11" fmla="*/ 457200 w 1592580"/>
                <a:gd name="connsiteY11" fmla="*/ 426720 h 2598420"/>
                <a:gd name="connsiteX12" fmla="*/ 480060 w 1592580"/>
                <a:gd name="connsiteY12" fmla="*/ 434340 h 2598420"/>
                <a:gd name="connsiteX13" fmla="*/ 510540 w 1592580"/>
                <a:gd name="connsiteY13" fmla="*/ 441960 h 2598420"/>
                <a:gd name="connsiteX14" fmla="*/ 548640 w 1592580"/>
                <a:gd name="connsiteY14" fmla="*/ 457200 h 2598420"/>
                <a:gd name="connsiteX15" fmla="*/ 571500 w 1592580"/>
                <a:gd name="connsiteY15" fmla="*/ 464820 h 2598420"/>
                <a:gd name="connsiteX16" fmla="*/ 586740 w 1592580"/>
                <a:gd name="connsiteY16" fmla="*/ 495300 h 2598420"/>
                <a:gd name="connsiteX17" fmla="*/ 632460 w 1592580"/>
                <a:gd name="connsiteY17" fmla="*/ 556260 h 2598420"/>
                <a:gd name="connsiteX18" fmla="*/ 632460 w 1592580"/>
                <a:gd name="connsiteY18" fmla="*/ 777240 h 2598420"/>
                <a:gd name="connsiteX19" fmla="*/ 655320 w 1592580"/>
                <a:gd name="connsiteY19" fmla="*/ 899160 h 2598420"/>
                <a:gd name="connsiteX20" fmla="*/ 685800 w 1592580"/>
                <a:gd name="connsiteY20" fmla="*/ 914400 h 2598420"/>
                <a:gd name="connsiteX21" fmla="*/ 746760 w 1592580"/>
                <a:gd name="connsiteY21" fmla="*/ 975360 h 2598420"/>
                <a:gd name="connsiteX22" fmla="*/ 853440 w 1592580"/>
                <a:gd name="connsiteY22" fmla="*/ 1074420 h 2598420"/>
                <a:gd name="connsiteX23" fmla="*/ 891540 w 1592580"/>
                <a:gd name="connsiteY23" fmla="*/ 1082040 h 2598420"/>
                <a:gd name="connsiteX24" fmla="*/ 922020 w 1592580"/>
                <a:gd name="connsiteY24" fmla="*/ 1089660 h 2598420"/>
                <a:gd name="connsiteX25" fmla="*/ 975360 w 1592580"/>
                <a:gd name="connsiteY25" fmla="*/ 1097280 h 2598420"/>
                <a:gd name="connsiteX26" fmla="*/ 1036320 w 1592580"/>
                <a:gd name="connsiteY26" fmla="*/ 1112520 h 2598420"/>
                <a:gd name="connsiteX27" fmla="*/ 1272540 w 1592580"/>
                <a:gd name="connsiteY27" fmla="*/ 1150620 h 2598420"/>
                <a:gd name="connsiteX28" fmla="*/ 1287780 w 1592580"/>
                <a:gd name="connsiteY28" fmla="*/ 1188720 h 2598420"/>
                <a:gd name="connsiteX29" fmla="*/ 1303020 w 1592580"/>
                <a:gd name="connsiteY29" fmla="*/ 1219200 h 2598420"/>
                <a:gd name="connsiteX30" fmla="*/ 1325880 w 1592580"/>
                <a:gd name="connsiteY30" fmla="*/ 1295400 h 2598420"/>
                <a:gd name="connsiteX31" fmla="*/ 1333500 w 1592580"/>
                <a:gd name="connsiteY31" fmla="*/ 1318260 h 2598420"/>
                <a:gd name="connsiteX32" fmla="*/ 1303020 w 1592580"/>
                <a:gd name="connsiteY32" fmla="*/ 1539240 h 2598420"/>
                <a:gd name="connsiteX33" fmla="*/ 1280160 w 1592580"/>
                <a:gd name="connsiteY33" fmla="*/ 1584960 h 2598420"/>
                <a:gd name="connsiteX34" fmla="*/ 1234440 w 1592580"/>
                <a:gd name="connsiteY34" fmla="*/ 1661160 h 2598420"/>
                <a:gd name="connsiteX35" fmla="*/ 1181100 w 1592580"/>
                <a:gd name="connsiteY35" fmla="*/ 1767840 h 2598420"/>
                <a:gd name="connsiteX36" fmla="*/ 1165860 w 1592580"/>
                <a:gd name="connsiteY36" fmla="*/ 1821180 h 2598420"/>
                <a:gd name="connsiteX37" fmla="*/ 1127760 w 1592580"/>
                <a:gd name="connsiteY37" fmla="*/ 2057400 h 2598420"/>
                <a:gd name="connsiteX38" fmla="*/ 1135380 w 1592580"/>
                <a:gd name="connsiteY38" fmla="*/ 2164080 h 2598420"/>
                <a:gd name="connsiteX39" fmla="*/ 1165860 w 1592580"/>
                <a:gd name="connsiteY39" fmla="*/ 2225040 h 2598420"/>
                <a:gd name="connsiteX40" fmla="*/ 1181100 w 1592580"/>
                <a:gd name="connsiteY40" fmla="*/ 2278380 h 2598420"/>
                <a:gd name="connsiteX41" fmla="*/ 1219200 w 1592580"/>
                <a:gd name="connsiteY41" fmla="*/ 2407920 h 2598420"/>
                <a:gd name="connsiteX42" fmla="*/ 1242060 w 1592580"/>
                <a:gd name="connsiteY42" fmla="*/ 2423160 h 2598420"/>
                <a:gd name="connsiteX43" fmla="*/ 1348740 w 1592580"/>
                <a:gd name="connsiteY43" fmla="*/ 2430780 h 2598420"/>
                <a:gd name="connsiteX44" fmla="*/ 1432560 w 1592580"/>
                <a:gd name="connsiteY44" fmla="*/ 2468880 h 2598420"/>
                <a:gd name="connsiteX45" fmla="*/ 1562100 w 1592580"/>
                <a:gd name="connsiteY45" fmla="*/ 2567940 h 2598420"/>
                <a:gd name="connsiteX46" fmla="*/ 1592580 w 1592580"/>
                <a:gd name="connsiteY46" fmla="*/ 2598420 h 259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592580" h="2598420">
                  <a:moveTo>
                    <a:pt x="0" y="0"/>
                  </a:moveTo>
                  <a:cubicBezTo>
                    <a:pt x="5080" y="12700"/>
                    <a:pt x="8203" y="26371"/>
                    <a:pt x="15240" y="38100"/>
                  </a:cubicBezTo>
                  <a:cubicBezTo>
                    <a:pt x="23608" y="52046"/>
                    <a:pt x="40009" y="60972"/>
                    <a:pt x="45720" y="76200"/>
                  </a:cubicBezTo>
                  <a:cubicBezTo>
                    <a:pt x="55691" y="102790"/>
                    <a:pt x="52947" y="132776"/>
                    <a:pt x="60960" y="160020"/>
                  </a:cubicBezTo>
                  <a:cubicBezTo>
                    <a:pt x="65768" y="176366"/>
                    <a:pt x="76680" y="190269"/>
                    <a:pt x="83820" y="205740"/>
                  </a:cubicBezTo>
                  <a:cubicBezTo>
                    <a:pt x="106419" y="254705"/>
                    <a:pt x="100202" y="260222"/>
                    <a:pt x="137160" y="297180"/>
                  </a:cubicBezTo>
                  <a:cubicBezTo>
                    <a:pt x="143636" y="303656"/>
                    <a:pt x="152869" y="306699"/>
                    <a:pt x="160020" y="312420"/>
                  </a:cubicBezTo>
                  <a:cubicBezTo>
                    <a:pt x="178306" y="327049"/>
                    <a:pt x="192616" y="347274"/>
                    <a:pt x="213360" y="358140"/>
                  </a:cubicBezTo>
                  <a:cubicBezTo>
                    <a:pt x="246809" y="375661"/>
                    <a:pt x="285124" y="381863"/>
                    <a:pt x="320040" y="396240"/>
                  </a:cubicBezTo>
                  <a:cubicBezTo>
                    <a:pt x="328508" y="399727"/>
                    <a:pt x="333976" y="409421"/>
                    <a:pt x="342900" y="411480"/>
                  </a:cubicBezTo>
                  <a:cubicBezTo>
                    <a:pt x="367773" y="417220"/>
                    <a:pt x="393797" y="415726"/>
                    <a:pt x="419100" y="419100"/>
                  </a:cubicBezTo>
                  <a:cubicBezTo>
                    <a:pt x="431938" y="420812"/>
                    <a:pt x="444635" y="423579"/>
                    <a:pt x="457200" y="426720"/>
                  </a:cubicBezTo>
                  <a:cubicBezTo>
                    <a:pt x="464992" y="428668"/>
                    <a:pt x="472337" y="432133"/>
                    <a:pt x="480060" y="434340"/>
                  </a:cubicBezTo>
                  <a:cubicBezTo>
                    <a:pt x="490130" y="437217"/>
                    <a:pt x="500605" y="438648"/>
                    <a:pt x="510540" y="441960"/>
                  </a:cubicBezTo>
                  <a:cubicBezTo>
                    <a:pt x="523516" y="446285"/>
                    <a:pt x="535833" y="452397"/>
                    <a:pt x="548640" y="457200"/>
                  </a:cubicBezTo>
                  <a:cubicBezTo>
                    <a:pt x="556161" y="460020"/>
                    <a:pt x="563880" y="462280"/>
                    <a:pt x="571500" y="464820"/>
                  </a:cubicBezTo>
                  <a:cubicBezTo>
                    <a:pt x="576580" y="474980"/>
                    <a:pt x="580439" y="485849"/>
                    <a:pt x="586740" y="495300"/>
                  </a:cubicBezTo>
                  <a:cubicBezTo>
                    <a:pt x="600829" y="516434"/>
                    <a:pt x="632460" y="556260"/>
                    <a:pt x="632460" y="556260"/>
                  </a:cubicBezTo>
                  <a:cubicBezTo>
                    <a:pt x="659146" y="663005"/>
                    <a:pt x="618332" y="487608"/>
                    <a:pt x="632460" y="777240"/>
                  </a:cubicBezTo>
                  <a:cubicBezTo>
                    <a:pt x="634475" y="818539"/>
                    <a:pt x="640333" y="860623"/>
                    <a:pt x="655320" y="899160"/>
                  </a:cubicBezTo>
                  <a:cubicBezTo>
                    <a:pt x="659437" y="909747"/>
                    <a:pt x="677074" y="907128"/>
                    <a:pt x="685800" y="914400"/>
                  </a:cubicBezTo>
                  <a:cubicBezTo>
                    <a:pt x="707876" y="932797"/>
                    <a:pt x="726440" y="955040"/>
                    <a:pt x="746760" y="975360"/>
                  </a:cubicBezTo>
                  <a:cubicBezTo>
                    <a:pt x="769439" y="998039"/>
                    <a:pt x="842580" y="1072248"/>
                    <a:pt x="853440" y="1074420"/>
                  </a:cubicBezTo>
                  <a:cubicBezTo>
                    <a:pt x="866140" y="1076960"/>
                    <a:pt x="878897" y="1079230"/>
                    <a:pt x="891540" y="1082040"/>
                  </a:cubicBezTo>
                  <a:cubicBezTo>
                    <a:pt x="901763" y="1084312"/>
                    <a:pt x="911716" y="1087787"/>
                    <a:pt x="922020" y="1089660"/>
                  </a:cubicBezTo>
                  <a:cubicBezTo>
                    <a:pt x="939691" y="1092873"/>
                    <a:pt x="957748" y="1093758"/>
                    <a:pt x="975360" y="1097280"/>
                  </a:cubicBezTo>
                  <a:cubicBezTo>
                    <a:pt x="995899" y="1101388"/>
                    <a:pt x="1015503" y="1110207"/>
                    <a:pt x="1036320" y="1112520"/>
                  </a:cubicBezTo>
                  <a:cubicBezTo>
                    <a:pt x="1161349" y="1126412"/>
                    <a:pt x="1082270" y="1116026"/>
                    <a:pt x="1272540" y="1150620"/>
                  </a:cubicBezTo>
                  <a:cubicBezTo>
                    <a:pt x="1277620" y="1163320"/>
                    <a:pt x="1282225" y="1176221"/>
                    <a:pt x="1287780" y="1188720"/>
                  </a:cubicBezTo>
                  <a:cubicBezTo>
                    <a:pt x="1292393" y="1199100"/>
                    <a:pt x="1299199" y="1208503"/>
                    <a:pt x="1303020" y="1219200"/>
                  </a:cubicBezTo>
                  <a:cubicBezTo>
                    <a:pt x="1311939" y="1244173"/>
                    <a:pt x="1318081" y="1270054"/>
                    <a:pt x="1325880" y="1295400"/>
                  </a:cubicBezTo>
                  <a:cubicBezTo>
                    <a:pt x="1328242" y="1303077"/>
                    <a:pt x="1330960" y="1310640"/>
                    <a:pt x="1333500" y="1318260"/>
                  </a:cubicBezTo>
                  <a:cubicBezTo>
                    <a:pt x="1323340" y="1391920"/>
                    <a:pt x="1317603" y="1466327"/>
                    <a:pt x="1303020" y="1539240"/>
                  </a:cubicBezTo>
                  <a:cubicBezTo>
                    <a:pt x="1299678" y="1555948"/>
                    <a:pt x="1288513" y="1570109"/>
                    <a:pt x="1280160" y="1584960"/>
                  </a:cubicBezTo>
                  <a:cubicBezTo>
                    <a:pt x="1265638" y="1610777"/>
                    <a:pt x="1248548" y="1635114"/>
                    <a:pt x="1234440" y="1661160"/>
                  </a:cubicBezTo>
                  <a:cubicBezTo>
                    <a:pt x="1215504" y="1696118"/>
                    <a:pt x="1196761" y="1731297"/>
                    <a:pt x="1181100" y="1767840"/>
                  </a:cubicBezTo>
                  <a:cubicBezTo>
                    <a:pt x="1173816" y="1784836"/>
                    <a:pt x="1169735" y="1803099"/>
                    <a:pt x="1165860" y="1821180"/>
                  </a:cubicBezTo>
                  <a:cubicBezTo>
                    <a:pt x="1134460" y="1967714"/>
                    <a:pt x="1138970" y="1945299"/>
                    <a:pt x="1127760" y="2057400"/>
                  </a:cubicBezTo>
                  <a:cubicBezTo>
                    <a:pt x="1130300" y="2092960"/>
                    <a:pt x="1127479" y="2129316"/>
                    <a:pt x="1135380" y="2164080"/>
                  </a:cubicBezTo>
                  <a:cubicBezTo>
                    <a:pt x="1140415" y="2186234"/>
                    <a:pt x="1157423" y="2203946"/>
                    <a:pt x="1165860" y="2225040"/>
                  </a:cubicBezTo>
                  <a:cubicBezTo>
                    <a:pt x="1172728" y="2242209"/>
                    <a:pt x="1176235" y="2260540"/>
                    <a:pt x="1181100" y="2278380"/>
                  </a:cubicBezTo>
                  <a:cubicBezTo>
                    <a:pt x="1193207" y="2322774"/>
                    <a:pt x="1198478" y="2363516"/>
                    <a:pt x="1219200" y="2407920"/>
                  </a:cubicBezTo>
                  <a:cubicBezTo>
                    <a:pt x="1223073" y="2416219"/>
                    <a:pt x="1233041" y="2421568"/>
                    <a:pt x="1242060" y="2423160"/>
                  </a:cubicBezTo>
                  <a:cubicBezTo>
                    <a:pt x="1277168" y="2429356"/>
                    <a:pt x="1313180" y="2428240"/>
                    <a:pt x="1348740" y="2430780"/>
                  </a:cubicBezTo>
                  <a:cubicBezTo>
                    <a:pt x="1376680" y="2443480"/>
                    <a:pt x="1405913" y="2453653"/>
                    <a:pt x="1432560" y="2468880"/>
                  </a:cubicBezTo>
                  <a:cubicBezTo>
                    <a:pt x="1499738" y="2507267"/>
                    <a:pt x="1506524" y="2523479"/>
                    <a:pt x="1562100" y="2567940"/>
                  </a:cubicBezTo>
                  <a:cubicBezTo>
                    <a:pt x="1592751" y="2592461"/>
                    <a:pt x="1578963" y="2571187"/>
                    <a:pt x="1592580" y="2598420"/>
                  </a:cubicBezTo>
                </a:path>
              </a:pathLst>
            </a:custGeom>
            <a:noFill/>
            <a:ln w="254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CA"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grpSp>
      <p:sp>
        <p:nvSpPr>
          <p:cNvPr id="19" name="TextBox 18"/>
          <p:cNvSpPr txBox="1"/>
          <p:nvPr/>
        </p:nvSpPr>
        <p:spPr>
          <a:xfrm>
            <a:off x="4067944" y="3414484"/>
            <a:ext cx="1710725" cy="369332"/>
          </a:xfrm>
          <a:prstGeom prst="rect">
            <a:avLst/>
          </a:prstGeom>
          <a:noFill/>
        </p:spPr>
        <p:txBody>
          <a:bodyPr wrap="none" rtlCol="0">
            <a:spAutoFit/>
          </a:bodyPr>
          <a:lstStyle/>
          <a:p>
            <a:r>
              <a:rPr lang="en-CA" dirty="0" smtClean="0">
                <a:solidFill>
                  <a:schemeClr val="bg1"/>
                </a:solidFill>
              </a:rPr>
              <a:t>June 29</a:t>
            </a:r>
            <a:r>
              <a:rPr lang="en-CA" baseline="30000" dirty="0" smtClean="0">
                <a:solidFill>
                  <a:schemeClr val="bg1"/>
                </a:solidFill>
              </a:rPr>
              <a:t>th</a:t>
            </a:r>
            <a:r>
              <a:rPr lang="en-CA" dirty="0">
                <a:solidFill>
                  <a:schemeClr val="bg1"/>
                </a:solidFill>
              </a:rPr>
              <a:t>,</a:t>
            </a:r>
            <a:r>
              <a:rPr lang="en-CA" dirty="0" smtClean="0">
                <a:solidFill>
                  <a:schemeClr val="bg1"/>
                </a:solidFill>
              </a:rPr>
              <a:t>2015</a:t>
            </a:r>
            <a:endParaRPr lang="en-CA" dirty="0">
              <a:solidFill>
                <a:schemeClr val="bg1"/>
              </a:solidFill>
            </a:endParaRPr>
          </a:p>
        </p:txBody>
      </p:sp>
      <p:sp>
        <p:nvSpPr>
          <p:cNvPr id="20" name="TextBox 19"/>
          <p:cNvSpPr txBox="1"/>
          <p:nvPr/>
        </p:nvSpPr>
        <p:spPr>
          <a:xfrm>
            <a:off x="4078363" y="3820978"/>
            <a:ext cx="2077813" cy="400110"/>
          </a:xfrm>
          <a:prstGeom prst="rect">
            <a:avLst/>
          </a:prstGeom>
          <a:noFill/>
        </p:spPr>
        <p:txBody>
          <a:bodyPr wrap="none" rtlCol="0">
            <a:spAutoFit/>
          </a:bodyPr>
          <a:lstStyle/>
          <a:p>
            <a:r>
              <a:rPr lang="en-CA" sz="1000" dirty="0">
                <a:solidFill>
                  <a:schemeClr val="bg1"/>
                </a:solidFill>
              </a:rPr>
              <a:t>Source: </a:t>
            </a:r>
            <a:r>
              <a:rPr lang="en-CA" sz="1000" dirty="0" smtClean="0">
                <a:solidFill>
                  <a:schemeClr val="bg1"/>
                </a:solidFill>
              </a:rPr>
              <a:t>NASA Earth Observatory</a:t>
            </a:r>
          </a:p>
          <a:p>
            <a:r>
              <a:rPr lang="en-CA" sz="1000" dirty="0">
                <a:solidFill>
                  <a:schemeClr val="bg1"/>
                </a:solidFill>
                <a:hlinkClick r:id="rId4"/>
              </a:rPr>
              <a:t>http://earthobservatory.nasa.gov</a:t>
            </a:r>
            <a:endParaRPr lang="en-CA" sz="1000" dirty="0">
              <a:solidFill>
                <a:schemeClr val="bg1"/>
              </a:solidFill>
            </a:endParaRPr>
          </a:p>
        </p:txBody>
      </p:sp>
      <p:sp>
        <p:nvSpPr>
          <p:cNvPr id="18" name="TextBox 17"/>
          <p:cNvSpPr txBox="1"/>
          <p:nvPr/>
        </p:nvSpPr>
        <p:spPr>
          <a:xfrm>
            <a:off x="6732241" y="1484784"/>
            <a:ext cx="2411760" cy="2308324"/>
          </a:xfrm>
          <a:prstGeom prst="rect">
            <a:avLst/>
          </a:prstGeom>
          <a:noFill/>
        </p:spPr>
        <p:txBody>
          <a:bodyPr wrap="square" rtlCol="0">
            <a:spAutoFit/>
          </a:bodyPr>
          <a:lstStyle/>
          <a:p>
            <a:r>
              <a:rPr lang="fr-CA" dirty="0" smtClean="0"/>
              <a:t>Le 29 juin, une "</a:t>
            </a:r>
            <a:r>
              <a:rPr lang="fr-CA" i="1" dirty="0" smtClean="0"/>
              <a:t>rivière de fumée</a:t>
            </a:r>
            <a:r>
              <a:rPr lang="fr-CA" dirty="0" smtClean="0"/>
              <a:t>" a été observée entre le NO du Canada et le centre des ÉU. FireWork a bien performé pour prévoir la région affecté. </a:t>
            </a:r>
            <a:endParaRPr lang="fr-CA" dirty="0"/>
          </a:p>
        </p:txBody>
      </p:sp>
      <p:sp>
        <p:nvSpPr>
          <p:cNvPr id="21" name="TextBox 20"/>
          <p:cNvSpPr txBox="1"/>
          <p:nvPr/>
        </p:nvSpPr>
        <p:spPr>
          <a:xfrm>
            <a:off x="35496" y="1844824"/>
            <a:ext cx="1224136" cy="1938992"/>
          </a:xfrm>
          <a:prstGeom prst="rect">
            <a:avLst/>
          </a:prstGeom>
          <a:solidFill>
            <a:schemeClr val="bg1"/>
          </a:solidFill>
        </p:spPr>
        <p:txBody>
          <a:bodyPr wrap="square" rtlCol="0">
            <a:spAutoFit/>
          </a:bodyPr>
          <a:lstStyle/>
          <a:p>
            <a:r>
              <a:rPr lang="fr-CA" altLang="en-US" sz="1200" dirty="0" smtClean="0"/>
              <a:t>Contribution des feux de forêt aux PM</a:t>
            </a:r>
            <a:r>
              <a:rPr lang="fr-CA" altLang="en-US" sz="1200" baseline="-25000" dirty="0" smtClean="0"/>
              <a:t>2.5</a:t>
            </a:r>
            <a:r>
              <a:rPr lang="fr-CA" altLang="en-US" sz="1200" dirty="0" smtClean="0"/>
              <a:t> à la surface , prévue par FireWork 2015-06-28 12utc</a:t>
            </a:r>
          </a:p>
          <a:p>
            <a:r>
              <a:rPr lang="fr-CA" sz="1200" dirty="0" smtClean="0"/>
              <a:t>valide à 29 juin à 12UTC.</a:t>
            </a:r>
            <a:endParaRPr lang="fr-CA" sz="1200" dirty="0"/>
          </a:p>
        </p:txBody>
      </p:sp>
      <p:pic>
        <p:nvPicPr>
          <p:cNvPr id="22" name="Picture 2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1" y="4880193"/>
            <a:ext cx="3346335" cy="1926218"/>
          </a:xfrm>
          <a:prstGeom prst="rect">
            <a:avLst/>
          </a:prstGeom>
          <a:noFill/>
        </p:spPr>
      </p:pic>
      <p:pic>
        <p:nvPicPr>
          <p:cNvPr id="23" name="Picture 2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25847" y="4880193"/>
            <a:ext cx="3107770" cy="1926218"/>
          </a:xfrm>
          <a:prstGeom prst="rect">
            <a:avLst/>
          </a:prstGeom>
          <a:noFill/>
        </p:spPr>
      </p:pic>
      <p:pic>
        <p:nvPicPr>
          <p:cNvPr id="24" name="Picture 23"/>
          <p:cNvPicPr/>
          <p:nvPr/>
        </p:nvPicPr>
        <p:blipFill>
          <a:blip r:embed="rId7" cstate="print"/>
          <a:stretch>
            <a:fillRect/>
          </a:stretch>
        </p:blipFill>
        <p:spPr>
          <a:xfrm>
            <a:off x="6876256" y="4660081"/>
            <a:ext cx="1972906" cy="1567617"/>
          </a:xfrm>
          <a:prstGeom prst="rect">
            <a:avLst/>
          </a:prstGeom>
        </p:spPr>
      </p:pic>
      <p:sp>
        <p:nvSpPr>
          <p:cNvPr id="3" name="TextBox 2"/>
          <p:cNvSpPr txBox="1"/>
          <p:nvPr/>
        </p:nvSpPr>
        <p:spPr>
          <a:xfrm>
            <a:off x="899592" y="4603194"/>
            <a:ext cx="1797287" cy="553998"/>
          </a:xfrm>
          <a:prstGeom prst="rect">
            <a:avLst/>
          </a:prstGeom>
          <a:noFill/>
        </p:spPr>
        <p:txBody>
          <a:bodyPr wrap="none" rtlCol="0">
            <a:spAutoFit/>
          </a:bodyPr>
          <a:lstStyle/>
          <a:p>
            <a:r>
              <a:rPr lang="en-CA" dirty="0" smtClean="0"/>
              <a:t>Edmonton, AL</a:t>
            </a:r>
          </a:p>
          <a:p>
            <a:r>
              <a:rPr lang="en-CA" sz="1200" dirty="0" smtClean="0"/>
              <a:t>(averaged of 9 stations)</a:t>
            </a:r>
            <a:endParaRPr lang="en-CA" sz="1200" dirty="0"/>
          </a:p>
        </p:txBody>
      </p:sp>
      <p:sp>
        <p:nvSpPr>
          <p:cNvPr id="7" name="TextBox 6"/>
          <p:cNvSpPr txBox="1"/>
          <p:nvPr/>
        </p:nvSpPr>
        <p:spPr>
          <a:xfrm>
            <a:off x="4078363" y="4603194"/>
            <a:ext cx="1928798" cy="553998"/>
          </a:xfrm>
          <a:prstGeom prst="rect">
            <a:avLst/>
          </a:prstGeom>
          <a:noFill/>
        </p:spPr>
        <p:txBody>
          <a:bodyPr wrap="none" rtlCol="0">
            <a:spAutoFit/>
          </a:bodyPr>
          <a:lstStyle/>
          <a:p>
            <a:r>
              <a:rPr lang="en-CA" dirty="0"/>
              <a:t>Prince Albert, </a:t>
            </a:r>
            <a:r>
              <a:rPr lang="en-CA" dirty="0" smtClean="0"/>
              <a:t>SK</a:t>
            </a:r>
          </a:p>
          <a:p>
            <a:pPr algn="ctr"/>
            <a:r>
              <a:rPr lang="en-CA" sz="1200" dirty="0" smtClean="0"/>
              <a:t>(station ID </a:t>
            </a:r>
            <a:r>
              <a:rPr lang="en-CA" sz="1200" dirty="0"/>
              <a:t>80402</a:t>
            </a:r>
            <a:r>
              <a:rPr lang="en-CA" sz="1200" dirty="0" smtClean="0"/>
              <a:t>)</a:t>
            </a:r>
            <a:endParaRPr lang="en-CA" dirty="0"/>
          </a:p>
        </p:txBody>
      </p:sp>
      <p:sp>
        <p:nvSpPr>
          <p:cNvPr id="26" name="TextBox 25"/>
          <p:cNvSpPr txBox="1"/>
          <p:nvPr/>
        </p:nvSpPr>
        <p:spPr>
          <a:xfrm>
            <a:off x="2411760" y="476672"/>
            <a:ext cx="3557384" cy="369332"/>
          </a:xfrm>
          <a:prstGeom prst="rect">
            <a:avLst/>
          </a:prstGeom>
          <a:noFill/>
          <a:ln>
            <a:solidFill>
              <a:srgbClr val="003399"/>
            </a:solidFill>
          </a:ln>
        </p:spPr>
        <p:txBody>
          <a:bodyPr wrap="none" rtlCol="0">
            <a:spAutoFit/>
          </a:bodyPr>
          <a:lstStyle/>
          <a:p>
            <a:r>
              <a:rPr lang="en-CA" dirty="0" smtClean="0"/>
              <a:t>June 24</a:t>
            </a:r>
            <a:r>
              <a:rPr lang="en-CA" baseline="30000" dirty="0" smtClean="0"/>
              <a:t>th</a:t>
            </a:r>
            <a:r>
              <a:rPr lang="en-CA" dirty="0" smtClean="0"/>
              <a:t> – July 15</a:t>
            </a:r>
            <a:r>
              <a:rPr lang="en-CA" baseline="30000" dirty="0" smtClean="0"/>
              <a:t>th</a:t>
            </a:r>
            <a:r>
              <a:rPr lang="en-CA" dirty="0" smtClean="0"/>
              <a:t> 2015  Case </a:t>
            </a:r>
          </a:p>
        </p:txBody>
      </p:sp>
      <p:sp>
        <p:nvSpPr>
          <p:cNvPr id="2" name="TextBox 1"/>
          <p:cNvSpPr txBox="1"/>
          <p:nvPr/>
        </p:nvSpPr>
        <p:spPr>
          <a:xfrm>
            <a:off x="179512" y="4221088"/>
            <a:ext cx="6439659" cy="338554"/>
          </a:xfrm>
          <a:prstGeom prst="rect">
            <a:avLst/>
          </a:prstGeom>
          <a:solidFill>
            <a:schemeClr val="bg1">
              <a:lumMod val="95000"/>
            </a:schemeClr>
          </a:solidFill>
          <a:ln w="25400">
            <a:solidFill>
              <a:srgbClr val="003399"/>
            </a:solidFill>
          </a:ln>
        </p:spPr>
        <p:txBody>
          <a:bodyPr wrap="square" rtlCol="0">
            <a:spAutoFit/>
          </a:bodyPr>
          <a:lstStyle/>
          <a:p>
            <a:pPr algn="ctr"/>
            <a:r>
              <a:rPr lang="en-CA" sz="1600" dirty="0" smtClean="0"/>
              <a:t>Validation against observation</a:t>
            </a:r>
            <a:endParaRPr lang="en-CA" sz="1600" dirty="0"/>
          </a:p>
        </p:txBody>
      </p:sp>
      <p:sp>
        <p:nvSpPr>
          <p:cNvPr id="25" name="Rectangle 2"/>
          <p:cNvSpPr>
            <a:spLocks noGrp="1" noChangeArrowheads="1"/>
          </p:cNvSpPr>
          <p:nvPr>
            <p:ph type="title"/>
          </p:nvPr>
        </p:nvSpPr>
        <p:spPr>
          <a:xfrm>
            <a:off x="762000" y="274638"/>
            <a:ext cx="8153400" cy="1143000"/>
          </a:xfrm>
        </p:spPr>
        <p:txBody>
          <a:bodyPr/>
          <a:lstStyle/>
          <a:p>
            <a:pPr eaLnBrk="1" hangingPunct="1"/>
            <a:r>
              <a:rPr lang="en-US" altLang="en-US" dirty="0" smtClean="0"/>
              <a:t/>
            </a:r>
            <a:br>
              <a:rPr lang="en-US" altLang="en-US" dirty="0" smtClean="0"/>
            </a:br>
            <a:endParaRPr lang="en-US" altLang="en-US" dirty="0" smtClean="0"/>
          </a:p>
        </p:txBody>
      </p:sp>
      <p:sp>
        <p:nvSpPr>
          <p:cNvPr id="5" name="TextBox 4"/>
          <p:cNvSpPr txBox="1"/>
          <p:nvPr/>
        </p:nvSpPr>
        <p:spPr>
          <a:xfrm>
            <a:off x="6660232" y="4283804"/>
            <a:ext cx="2569934" cy="369332"/>
          </a:xfrm>
          <a:prstGeom prst="rect">
            <a:avLst/>
          </a:prstGeom>
          <a:noFill/>
        </p:spPr>
        <p:txBody>
          <a:bodyPr wrap="none" rtlCol="0">
            <a:spAutoFit/>
          </a:bodyPr>
          <a:lstStyle/>
          <a:p>
            <a:r>
              <a:rPr lang="en-CA" dirty="0" smtClean="0"/>
              <a:t>Contribution to surface </a:t>
            </a:r>
            <a:endParaRPr lang="en-US" dirty="0"/>
          </a:p>
        </p:txBody>
      </p:sp>
    </p:spTree>
    <p:extLst>
      <p:ext uri="{BB962C8B-B14F-4D97-AF65-F5344CB8AC3E}">
        <p14:creationId xmlns:p14="http://schemas.microsoft.com/office/powerpoint/2010/main" val="3461658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0648"/>
            <a:ext cx="8153400" cy="1143000"/>
          </a:xfrm>
        </p:spPr>
        <p:txBody>
          <a:bodyPr/>
          <a:lstStyle/>
          <a:p>
            <a:r>
              <a:rPr lang="fr-CA" sz="3200" dirty="0" err="1" smtClean="0"/>
              <a:t>FireWork</a:t>
            </a:r>
            <a:r>
              <a:rPr lang="fr-CA" sz="3200" dirty="0" smtClean="0"/>
              <a:t> </a:t>
            </a:r>
            <a:r>
              <a:rPr lang="fr-CA" sz="3200" dirty="0" err="1" smtClean="0"/>
              <a:t>partners</a:t>
            </a:r>
            <a:r>
              <a:rPr lang="fr-CA" sz="3200" dirty="0" smtClean="0"/>
              <a:t>/clients</a:t>
            </a:r>
            <a:endParaRPr lang="fr-CA" sz="3200" dirty="0"/>
          </a:p>
        </p:txBody>
      </p:sp>
      <p:pic>
        <p:nvPicPr>
          <p:cNvPr id="3" name="Picture 2" descr="usda-fs-logos.png"/>
          <p:cNvPicPr>
            <a:picLocks noChangeAspect="1"/>
          </p:cNvPicPr>
          <p:nvPr/>
        </p:nvPicPr>
        <p:blipFill>
          <a:blip r:embed="rId2" cstate="print"/>
          <a:stretch>
            <a:fillRect/>
          </a:stretch>
        </p:blipFill>
        <p:spPr>
          <a:xfrm>
            <a:off x="827584" y="1550843"/>
            <a:ext cx="3361719" cy="870045"/>
          </a:xfrm>
          <a:prstGeom prst="rect">
            <a:avLst/>
          </a:prstGeom>
        </p:spPr>
      </p:pic>
      <p:pic>
        <p:nvPicPr>
          <p:cNvPr id="4" name="Picture 3" descr="head_title.png"/>
          <p:cNvPicPr>
            <a:picLocks noChangeAspect="1"/>
          </p:cNvPicPr>
          <p:nvPr/>
        </p:nvPicPr>
        <p:blipFill>
          <a:blip r:embed="rId3" cstate="print"/>
          <a:stretch>
            <a:fillRect/>
          </a:stretch>
        </p:blipFill>
        <p:spPr>
          <a:xfrm>
            <a:off x="1187624" y="2644926"/>
            <a:ext cx="4392488" cy="496042"/>
          </a:xfrm>
          <a:prstGeom prst="rect">
            <a:avLst/>
          </a:prstGeom>
          <a:ln>
            <a:solidFill>
              <a:schemeClr val="tx1"/>
            </a:solidFill>
          </a:ln>
        </p:spPr>
      </p:pic>
      <p:sp>
        <p:nvSpPr>
          <p:cNvPr id="5" name="TextBox 4"/>
          <p:cNvSpPr txBox="1"/>
          <p:nvPr/>
        </p:nvSpPr>
        <p:spPr>
          <a:xfrm>
            <a:off x="1069719" y="3365517"/>
            <a:ext cx="2674189" cy="646331"/>
          </a:xfrm>
          <a:prstGeom prst="rect">
            <a:avLst/>
          </a:prstGeom>
          <a:solidFill>
            <a:schemeClr val="bg1"/>
          </a:solidFill>
          <a:ln>
            <a:solidFill>
              <a:schemeClr val="tx1"/>
            </a:solidFill>
          </a:ln>
        </p:spPr>
        <p:txBody>
          <a:bodyPr wrap="square" rtlCol="0">
            <a:spAutoFit/>
          </a:bodyPr>
          <a:lstStyle/>
          <a:p>
            <a:r>
              <a:rPr lang="en-US" dirty="0" smtClean="0"/>
              <a:t>	US </a:t>
            </a:r>
            <a:r>
              <a:rPr lang="en-US" b="1" dirty="0" smtClean="0"/>
              <a:t>A</a:t>
            </a:r>
            <a:r>
              <a:rPr lang="en-US" dirty="0" smtClean="0"/>
              <a:t>ir </a:t>
            </a:r>
          </a:p>
          <a:p>
            <a:r>
              <a:rPr lang="en-US" b="1" dirty="0" smtClean="0"/>
              <a:t>R</a:t>
            </a:r>
            <a:r>
              <a:rPr lang="en-US" dirty="0" smtClean="0"/>
              <a:t>esource </a:t>
            </a:r>
            <a:r>
              <a:rPr lang="en-US" b="1" dirty="0" smtClean="0"/>
              <a:t>A</a:t>
            </a:r>
            <a:r>
              <a:rPr lang="en-US" dirty="0" smtClean="0"/>
              <a:t>dvisors </a:t>
            </a:r>
            <a:endParaRPr lang="en-CA" dirty="0"/>
          </a:p>
        </p:txBody>
      </p:sp>
      <p:pic>
        <p:nvPicPr>
          <p:cNvPr id="7" name="Picture 6" descr="logo_inrs.gif"/>
          <p:cNvPicPr>
            <a:picLocks noChangeAspect="1"/>
          </p:cNvPicPr>
          <p:nvPr/>
        </p:nvPicPr>
        <p:blipFill>
          <a:blip r:embed="rId4" cstate="print"/>
          <a:stretch>
            <a:fillRect/>
          </a:stretch>
        </p:blipFill>
        <p:spPr>
          <a:xfrm>
            <a:off x="4427984" y="3717032"/>
            <a:ext cx="2304256" cy="448050"/>
          </a:xfrm>
          <a:prstGeom prst="rect">
            <a:avLst/>
          </a:prstGeom>
        </p:spPr>
      </p:pic>
      <p:sp>
        <p:nvSpPr>
          <p:cNvPr id="8" name="TextBox 7"/>
          <p:cNvSpPr txBox="1"/>
          <p:nvPr/>
        </p:nvSpPr>
        <p:spPr>
          <a:xfrm>
            <a:off x="3635896" y="4221088"/>
            <a:ext cx="3168353" cy="646331"/>
          </a:xfrm>
          <a:prstGeom prst="rect">
            <a:avLst/>
          </a:prstGeom>
          <a:noFill/>
        </p:spPr>
        <p:txBody>
          <a:bodyPr wrap="square" rtlCol="0">
            <a:spAutoFit/>
          </a:bodyPr>
          <a:lstStyle/>
          <a:p>
            <a:r>
              <a:rPr lang="en-US" sz="1200" dirty="0" smtClean="0"/>
              <a:t>SUPREME </a:t>
            </a:r>
            <a:r>
              <a:rPr lang="fr-CA" sz="1200" dirty="0" smtClean="0"/>
              <a:t>Système de surveillance et de prévention des impacts sanitaires </a:t>
            </a:r>
            <a:br>
              <a:rPr lang="fr-CA" sz="1200" dirty="0" smtClean="0"/>
            </a:br>
            <a:r>
              <a:rPr lang="fr-CA" sz="1200" dirty="0" smtClean="0"/>
              <a:t>des événements météorologiques extrêmes </a:t>
            </a:r>
            <a:endParaRPr lang="en-CA" sz="1200" dirty="0"/>
          </a:p>
        </p:txBody>
      </p:sp>
      <p:pic>
        <p:nvPicPr>
          <p:cNvPr id="11" name="Picture 10" descr="NRcan_logo.jpg"/>
          <p:cNvPicPr>
            <a:picLocks noChangeAspect="1"/>
          </p:cNvPicPr>
          <p:nvPr/>
        </p:nvPicPr>
        <p:blipFill>
          <a:blip r:embed="rId5" cstate="print"/>
          <a:stretch>
            <a:fillRect/>
          </a:stretch>
        </p:blipFill>
        <p:spPr>
          <a:xfrm>
            <a:off x="1043608" y="4365104"/>
            <a:ext cx="2232248" cy="864096"/>
          </a:xfrm>
          <a:prstGeom prst="rect">
            <a:avLst/>
          </a:prstGeom>
        </p:spPr>
      </p:pic>
      <p:pic>
        <p:nvPicPr>
          <p:cNvPr id="12" name="Picture 11" descr="BCCDC-logo.gif"/>
          <p:cNvPicPr>
            <a:picLocks noChangeAspect="1"/>
          </p:cNvPicPr>
          <p:nvPr/>
        </p:nvPicPr>
        <p:blipFill>
          <a:blip r:embed="rId6" cstate="print"/>
          <a:stretch>
            <a:fillRect/>
          </a:stretch>
        </p:blipFill>
        <p:spPr>
          <a:xfrm>
            <a:off x="6588225" y="5159130"/>
            <a:ext cx="2376264" cy="1105239"/>
          </a:xfrm>
          <a:prstGeom prst="rect">
            <a:avLst/>
          </a:prstGeom>
        </p:spPr>
      </p:pic>
      <p:sp>
        <p:nvSpPr>
          <p:cNvPr id="13" name="TextBox 12"/>
          <p:cNvSpPr txBox="1"/>
          <p:nvPr/>
        </p:nvSpPr>
        <p:spPr>
          <a:xfrm>
            <a:off x="971600" y="5229200"/>
            <a:ext cx="2625354" cy="923330"/>
          </a:xfrm>
          <a:prstGeom prst="rect">
            <a:avLst/>
          </a:prstGeom>
          <a:solidFill>
            <a:schemeClr val="bg1"/>
          </a:solidFill>
        </p:spPr>
        <p:txBody>
          <a:bodyPr wrap="square" rtlCol="0">
            <a:spAutoFit/>
          </a:bodyPr>
          <a:lstStyle/>
          <a:p>
            <a:r>
              <a:rPr lang="en-US" b="1" dirty="0" smtClean="0"/>
              <a:t>Canadian </a:t>
            </a:r>
            <a:r>
              <a:rPr lang="en-US" b="1" dirty="0" err="1" smtClean="0"/>
              <a:t>Wildland</a:t>
            </a:r>
            <a:r>
              <a:rPr lang="en-US" b="1" dirty="0" smtClean="0"/>
              <a:t> Fire Information System</a:t>
            </a:r>
            <a:endParaRPr lang="en-US" b="1" dirty="0"/>
          </a:p>
        </p:txBody>
      </p:sp>
      <p:pic>
        <p:nvPicPr>
          <p:cNvPr id="16" name="Picture 15" descr="untitled.bmp"/>
          <p:cNvPicPr>
            <a:picLocks noChangeAspect="1"/>
          </p:cNvPicPr>
          <p:nvPr/>
        </p:nvPicPr>
        <p:blipFill>
          <a:blip r:embed="rId7" cstate="print"/>
          <a:stretch>
            <a:fillRect/>
          </a:stretch>
        </p:blipFill>
        <p:spPr>
          <a:xfrm>
            <a:off x="6228184" y="2564903"/>
            <a:ext cx="1296144" cy="918626"/>
          </a:xfrm>
          <a:prstGeom prst="rect">
            <a:avLst/>
          </a:prstGeom>
        </p:spPr>
      </p:pic>
      <p:pic>
        <p:nvPicPr>
          <p:cNvPr id="17" name="Picture 16" descr="copy-wfdss2.jpg"/>
          <p:cNvPicPr>
            <a:picLocks noChangeAspect="1"/>
          </p:cNvPicPr>
          <p:nvPr/>
        </p:nvPicPr>
        <p:blipFill>
          <a:blip r:embed="rId8" cstate="print"/>
          <a:stretch>
            <a:fillRect/>
          </a:stretch>
        </p:blipFill>
        <p:spPr>
          <a:xfrm>
            <a:off x="3092898" y="3356992"/>
            <a:ext cx="903038" cy="430308"/>
          </a:xfrm>
          <a:prstGeom prst="rect">
            <a:avLst/>
          </a:prstGeom>
        </p:spPr>
      </p:pic>
      <p:sp>
        <p:nvSpPr>
          <p:cNvPr id="18" name="TextBox 17"/>
          <p:cNvSpPr txBox="1"/>
          <p:nvPr/>
        </p:nvSpPr>
        <p:spPr>
          <a:xfrm>
            <a:off x="4139952" y="5003884"/>
            <a:ext cx="1800200" cy="369332"/>
          </a:xfrm>
          <a:prstGeom prst="rect">
            <a:avLst/>
          </a:prstGeom>
          <a:solidFill>
            <a:schemeClr val="bg1">
              <a:lumMod val="85000"/>
            </a:schemeClr>
          </a:solidFill>
        </p:spPr>
        <p:txBody>
          <a:bodyPr wrap="square" rtlCol="0">
            <a:spAutoFit/>
          </a:bodyPr>
          <a:lstStyle/>
          <a:p>
            <a:r>
              <a:rPr lang="en-US" b="1" dirty="0" err="1" smtClean="0"/>
              <a:t>BlueSky</a:t>
            </a:r>
            <a:r>
              <a:rPr lang="en-US" b="1" dirty="0" smtClean="0"/>
              <a:t> Team</a:t>
            </a:r>
            <a:endParaRPr lang="en-US" b="1" dirty="0"/>
          </a:p>
        </p:txBody>
      </p:sp>
      <p:pic>
        <p:nvPicPr>
          <p:cNvPr id="19" name="Picture 18" descr="bcgov.gif"/>
          <p:cNvPicPr>
            <a:picLocks noChangeAspect="1"/>
          </p:cNvPicPr>
          <p:nvPr/>
        </p:nvPicPr>
        <p:blipFill>
          <a:blip r:embed="rId9" cstate="print"/>
          <a:stretch>
            <a:fillRect/>
          </a:stretch>
        </p:blipFill>
        <p:spPr>
          <a:xfrm>
            <a:off x="7524328" y="4773604"/>
            <a:ext cx="1406106" cy="500332"/>
          </a:xfrm>
          <a:prstGeom prst="rect">
            <a:avLst/>
          </a:prstGeom>
        </p:spPr>
      </p:pic>
      <p:pic>
        <p:nvPicPr>
          <p:cNvPr id="20" name="Picture 19" descr="UBC.gif"/>
          <p:cNvPicPr>
            <a:picLocks noChangeAspect="1"/>
          </p:cNvPicPr>
          <p:nvPr/>
        </p:nvPicPr>
        <p:blipFill>
          <a:blip r:embed="rId10" cstate="print"/>
          <a:stretch>
            <a:fillRect/>
          </a:stretch>
        </p:blipFill>
        <p:spPr>
          <a:xfrm>
            <a:off x="8227381" y="2658616"/>
            <a:ext cx="672860" cy="914400"/>
          </a:xfrm>
          <a:prstGeom prst="rect">
            <a:avLst/>
          </a:prstGeom>
        </p:spPr>
      </p:pic>
      <p:pic>
        <p:nvPicPr>
          <p:cNvPr id="22" name="Picture 21" descr="Alberta.gif"/>
          <p:cNvPicPr>
            <a:picLocks noChangeAspect="1"/>
          </p:cNvPicPr>
          <p:nvPr/>
        </p:nvPicPr>
        <p:blipFill>
          <a:blip r:embed="rId11" cstate="print"/>
          <a:stretch>
            <a:fillRect/>
          </a:stretch>
        </p:blipFill>
        <p:spPr>
          <a:xfrm>
            <a:off x="5292080" y="1556792"/>
            <a:ext cx="3527160" cy="540831"/>
          </a:xfrm>
          <a:prstGeom prst="rect">
            <a:avLst/>
          </a:prstGeom>
        </p:spPr>
      </p:pic>
      <p:pic>
        <p:nvPicPr>
          <p:cNvPr id="23" name="Picture 22" descr="STI_logo_web.jpg"/>
          <p:cNvPicPr>
            <a:picLocks noChangeAspect="1"/>
          </p:cNvPicPr>
          <p:nvPr/>
        </p:nvPicPr>
        <p:blipFill>
          <a:blip r:embed="rId12" cstate="print"/>
          <a:stretch>
            <a:fillRect/>
          </a:stretch>
        </p:blipFill>
        <p:spPr>
          <a:xfrm>
            <a:off x="3851920" y="5538041"/>
            <a:ext cx="2088232" cy="699271"/>
          </a:xfrm>
          <a:prstGeom prst="rect">
            <a:avLst/>
          </a:prstGeom>
        </p:spPr>
      </p:pic>
      <p:pic>
        <p:nvPicPr>
          <p:cNvPr id="6"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75492" y="3799891"/>
            <a:ext cx="1584940" cy="720427"/>
          </a:xfrm>
          <a:prstGeom prst="rect">
            <a:avLst/>
          </a:prstGeom>
        </p:spPr>
      </p:pic>
    </p:spTree>
    <p:extLst>
      <p:ext uri="{BB962C8B-B14F-4D97-AF65-F5344CB8AC3E}">
        <p14:creationId xmlns:p14="http://schemas.microsoft.com/office/powerpoint/2010/main" val="435755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37332" y="269776"/>
            <a:ext cx="8153400" cy="1143000"/>
          </a:xfrm>
        </p:spPr>
        <p:txBody>
          <a:bodyPr/>
          <a:lstStyle/>
          <a:p>
            <a:r>
              <a:rPr lang="en-US" altLang="en-US" sz="2600" dirty="0" smtClean="0"/>
              <a:t>Canadian Air Quality Health Index (AQHI)</a:t>
            </a:r>
            <a:br>
              <a:rPr lang="en-US" altLang="en-US" sz="2600" dirty="0" smtClean="0"/>
            </a:br>
            <a:r>
              <a:rPr lang="en-US" altLang="en-US" sz="1800" b="0" dirty="0" smtClean="0">
                <a:solidFill>
                  <a:schemeClr val="tx1"/>
                </a:solidFill>
                <a:latin typeface="Times New Roman" panose="02020603050405020304" pitchFamily="18" charset="0"/>
                <a:cs typeface="Times New Roman" panose="02020603050405020304" pitchFamily="18" charset="0"/>
              </a:rPr>
              <a:t>(</a:t>
            </a:r>
            <a:r>
              <a:rPr lang="en-US" altLang="en-US" sz="1800" b="0" dirty="0" err="1">
                <a:solidFill>
                  <a:schemeClr val="tx1"/>
                </a:solidFill>
                <a:latin typeface="Times New Roman" panose="02020603050405020304" pitchFamily="18" charset="0"/>
                <a:cs typeface="Times New Roman" panose="02020603050405020304" pitchFamily="18" charset="0"/>
              </a:rPr>
              <a:t>S</a:t>
            </a:r>
            <a:r>
              <a:rPr lang="en-US" altLang="en-US" sz="1800" b="0" dirty="0" err="1" smtClean="0">
                <a:solidFill>
                  <a:schemeClr val="tx1"/>
                </a:solidFill>
                <a:latin typeface="Times New Roman" panose="02020603050405020304" pitchFamily="18" charset="0"/>
                <a:cs typeface="Times New Roman" panose="02020603050405020304" pitchFamily="18" charset="0"/>
              </a:rPr>
              <a:t>tieb</a:t>
            </a:r>
            <a:r>
              <a:rPr lang="en-US" altLang="en-US" sz="1800" b="0" dirty="0" smtClean="0">
                <a:solidFill>
                  <a:schemeClr val="tx1"/>
                </a:solidFill>
                <a:latin typeface="Times New Roman" panose="02020603050405020304" pitchFamily="18" charset="0"/>
                <a:cs typeface="Times New Roman" panose="02020603050405020304" pitchFamily="18" charset="0"/>
              </a:rPr>
              <a:t> et al. 2008, JA&amp;WMA)</a:t>
            </a:r>
            <a:endParaRPr lang="en-US" altLang="en-US" sz="2600" dirty="0" smtClean="0"/>
          </a:p>
        </p:txBody>
      </p:sp>
      <p:sp>
        <p:nvSpPr>
          <p:cNvPr id="7171" name="Rectangle 3"/>
          <p:cNvSpPr>
            <a:spLocks noGrp="1" noChangeArrowheads="1"/>
          </p:cNvSpPr>
          <p:nvPr>
            <p:ph type="body" idx="1"/>
          </p:nvPr>
        </p:nvSpPr>
        <p:spPr>
          <a:xfrm>
            <a:off x="838200" y="1340768"/>
            <a:ext cx="6477000" cy="2590800"/>
          </a:xfrm>
        </p:spPr>
        <p:txBody>
          <a:bodyPr/>
          <a:lstStyle/>
          <a:p>
            <a:r>
              <a:rPr lang="en-US" altLang="en-US" sz="1800" dirty="0" smtClean="0"/>
              <a:t>Ten year old program that has evolved from an O</a:t>
            </a:r>
            <a:r>
              <a:rPr lang="en-US" altLang="en-US" sz="1800" baseline="-25000" dirty="0" smtClean="0"/>
              <a:t>3</a:t>
            </a:r>
            <a:r>
              <a:rPr lang="en-US" altLang="en-US" sz="1800" dirty="0" smtClean="0"/>
              <a:t>-only forecast in Eastern Canada to a Canada-wide O</a:t>
            </a:r>
            <a:r>
              <a:rPr lang="en-US" altLang="en-US" sz="1800" baseline="-25000" dirty="0" smtClean="0"/>
              <a:t>3</a:t>
            </a:r>
            <a:r>
              <a:rPr lang="en-US" altLang="en-US" sz="1800" dirty="0" smtClean="0"/>
              <a:t>, NO</a:t>
            </a:r>
            <a:r>
              <a:rPr lang="en-US" altLang="en-US" sz="1800" baseline="-25000" dirty="0" smtClean="0"/>
              <a:t>2</a:t>
            </a:r>
            <a:r>
              <a:rPr lang="en-US" altLang="en-US" sz="1800" dirty="0" smtClean="0"/>
              <a:t>, PM</a:t>
            </a:r>
            <a:r>
              <a:rPr lang="en-US" altLang="en-US" sz="1800" baseline="-25000" dirty="0" smtClean="0"/>
              <a:t>2.5</a:t>
            </a:r>
            <a:r>
              <a:rPr lang="en-US" altLang="en-US" sz="1800" dirty="0" smtClean="0"/>
              <a:t> forecast program</a:t>
            </a:r>
          </a:p>
          <a:p>
            <a:endParaRPr lang="en-US" altLang="en-US" sz="400" dirty="0" smtClean="0"/>
          </a:p>
          <a:p>
            <a:r>
              <a:rPr lang="en-US" altLang="en-US" sz="1800" dirty="0" smtClean="0"/>
              <a:t>Forecast is communicated in most areas as an </a:t>
            </a:r>
            <a:r>
              <a:rPr lang="en-US" altLang="en-US" sz="1800" i="1" dirty="0" smtClean="0"/>
              <a:t>Air Quality Health Index</a:t>
            </a:r>
            <a:r>
              <a:rPr lang="en-US" altLang="en-US" sz="1800" dirty="0" smtClean="0"/>
              <a:t> (AQHI)</a:t>
            </a:r>
          </a:p>
          <a:p>
            <a:pPr lvl="1"/>
            <a:endParaRPr lang="en-CA" altLang="en-US" sz="800" dirty="0" smtClean="0"/>
          </a:p>
          <a:p>
            <a:pPr lvl="1"/>
            <a:endParaRPr lang="en-CA" altLang="en-US" sz="900" dirty="0" smtClean="0"/>
          </a:p>
          <a:p>
            <a:pPr lvl="1"/>
            <a:endParaRPr lang="en-CA" altLang="en-US" sz="1800" dirty="0" smtClean="0"/>
          </a:p>
          <a:p>
            <a:pPr lvl="1"/>
            <a:endParaRPr lang="en-US" altLang="en-US" sz="1800" dirty="0" smtClean="0"/>
          </a:p>
        </p:txBody>
      </p:sp>
      <p:pic>
        <p:nvPicPr>
          <p:cNvPr id="7172" name="Picture 4" descr="AQHI weather office mock up for testing 2"/>
          <p:cNvPicPr>
            <a:picLocks noChangeAspect="1" noChangeArrowheads="1"/>
          </p:cNvPicPr>
          <p:nvPr/>
        </p:nvPicPr>
        <p:blipFill>
          <a:blip r:embed="rId3">
            <a:extLst>
              <a:ext uri="{28A0092B-C50C-407E-A947-70E740481C1C}">
                <a14:useLocalDpi xmlns:a14="http://schemas.microsoft.com/office/drawing/2010/main" val="0"/>
              </a:ext>
            </a:extLst>
          </a:blip>
          <a:srcRect t="11700" b="78300"/>
          <a:stretch>
            <a:fillRect/>
          </a:stretch>
        </p:blipFill>
        <p:spPr bwMode="auto">
          <a:xfrm>
            <a:off x="4953000" y="4648200"/>
            <a:ext cx="32797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tph high risk"/>
          <p:cNvPicPr>
            <a:picLocks noChangeAspect="1" noChangeArrowheads="1"/>
          </p:cNvPicPr>
          <p:nvPr/>
        </p:nvPicPr>
        <p:blipFill>
          <a:blip r:embed="rId4" cstate="print">
            <a:extLst>
              <a:ext uri="{28A0092B-C50C-407E-A947-70E740481C1C}">
                <a14:useLocalDpi xmlns:a14="http://schemas.microsoft.com/office/drawing/2010/main" val="0"/>
              </a:ext>
            </a:extLst>
          </a:blip>
          <a:srcRect r="7500"/>
          <a:stretch>
            <a:fillRect/>
          </a:stretch>
        </p:blipFill>
        <p:spPr bwMode="auto">
          <a:xfrm>
            <a:off x="7439025" y="1524000"/>
            <a:ext cx="17049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6"/>
          <p:cNvSpPr>
            <a:spLocks noChangeArrowheads="1"/>
          </p:cNvSpPr>
          <p:nvPr/>
        </p:nvSpPr>
        <p:spPr bwMode="auto">
          <a:xfrm>
            <a:off x="3505200" y="4077072"/>
            <a:ext cx="5486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pitchFamily="34" charset="0"/>
                <a:ea typeface="Arial Unicode MS" pitchFamily="34" charset="-128"/>
                <a:cs typeface="Arial Unicode MS" pitchFamily="34" charset="-128"/>
              </a:defRPr>
            </a:lvl1pPr>
            <a:lvl2pPr marL="765175" indent="-287338" eaLnBrk="0" hangingPunct="0">
              <a:defRPr kumimoji="1">
                <a:solidFill>
                  <a:schemeClr val="tx1"/>
                </a:solidFill>
                <a:latin typeface="Arial" pitchFamily="34" charset="0"/>
                <a:ea typeface="Arial Unicode MS" pitchFamily="34" charset="-128"/>
                <a:cs typeface="Arial Unicode MS" pitchFamily="34" charset="-128"/>
              </a:defRPr>
            </a:lvl2pPr>
            <a:lvl3pPr marL="1143000" indent="-228600" eaLnBrk="0" hangingPunct="0">
              <a:defRPr kumimoji="1">
                <a:solidFill>
                  <a:schemeClr val="tx1"/>
                </a:solidFill>
                <a:latin typeface="Arial" pitchFamily="34" charset="0"/>
                <a:ea typeface="Arial Unicode MS" pitchFamily="34" charset="-128"/>
                <a:cs typeface="Arial Unicode MS" pitchFamily="34" charset="-128"/>
              </a:defRPr>
            </a:lvl3pPr>
            <a:lvl4pPr marL="1600200" indent="-228600" eaLnBrk="0" hangingPunct="0">
              <a:defRPr kumimoji="1">
                <a:solidFill>
                  <a:schemeClr val="tx1"/>
                </a:solidFill>
                <a:latin typeface="Arial" pitchFamily="34" charset="0"/>
                <a:ea typeface="Arial Unicode MS" pitchFamily="34" charset="-128"/>
                <a:cs typeface="Arial Unicode MS" pitchFamily="34" charset="-128"/>
              </a:defRPr>
            </a:lvl4pPr>
            <a:lvl5pPr marL="2057400" indent="-228600" eaLnBrk="0" hangingPunct="0">
              <a:defRPr kumimoji="1">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a:solidFill>
                  <a:schemeClr val="tx1"/>
                </a:solidFill>
                <a:latin typeface="Arial" pitchFamily="34" charset="0"/>
                <a:ea typeface="Arial Unicode MS" pitchFamily="34" charset="-128"/>
                <a:cs typeface="Arial Unicode MS" pitchFamily="34" charset="-128"/>
              </a:defRPr>
            </a:lvl9pPr>
          </a:lstStyle>
          <a:p>
            <a:pPr lvl="1">
              <a:spcBef>
                <a:spcPct val="20000"/>
              </a:spcBef>
              <a:buClr>
                <a:srgbClr val="3A601B"/>
              </a:buClr>
              <a:buFont typeface="Arial" pitchFamily="34" charset="0"/>
              <a:buNone/>
            </a:pPr>
            <a:endParaRPr lang="en-CA" altLang="en-US" sz="200" dirty="0"/>
          </a:p>
          <a:p>
            <a:pPr lvl="1">
              <a:spcBef>
                <a:spcPct val="20000"/>
              </a:spcBef>
              <a:buClr>
                <a:srgbClr val="3A601B"/>
              </a:buClr>
              <a:buFont typeface="Arial" pitchFamily="34" charset="0"/>
              <a:buChar char="–"/>
            </a:pPr>
            <a:r>
              <a:rPr lang="en-CA" altLang="en-US" sz="1400" dirty="0"/>
              <a:t>10 point scale that links air quality to the health risk associated with exposure to a 3 pollutant mixture </a:t>
            </a:r>
          </a:p>
          <a:p>
            <a:pPr lvl="1">
              <a:spcBef>
                <a:spcPct val="20000"/>
              </a:spcBef>
              <a:buClr>
                <a:srgbClr val="3A601B"/>
              </a:buClr>
              <a:buFont typeface="Arial" pitchFamily="34" charset="0"/>
              <a:buChar char="–"/>
            </a:pPr>
            <a:endParaRPr lang="en-CA" altLang="en-US" sz="1400" dirty="0"/>
          </a:p>
          <a:p>
            <a:pPr lvl="1">
              <a:spcBef>
                <a:spcPct val="20000"/>
              </a:spcBef>
              <a:buClr>
                <a:srgbClr val="3A601B"/>
              </a:buClr>
              <a:buFont typeface="Arial" pitchFamily="34" charset="0"/>
              <a:buNone/>
            </a:pPr>
            <a:endParaRPr lang="en-CA" altLang="en-US" sz="1400" dirty="0"/>
          </a:p>
          <a:p>
            <a:pPr lvl="1">
              <a:spcBef>
                <a:spcPct val="20000"/>
              </a:spcBef>
              <a:buClr>
                <a:srgbClr val="3A601B"/>
              </a:buClr>
              <a:buFont typeface="Arial" pitchFamily="34" charset="0"/>
              <a:buChar char="–"/>
            </a:pPr>
            <a:r>
              <a:rPr lang="en-CA" altLang="en-US" sz="1400" dirty="0"/>
              <a:t>Developed by Health Canada (</a:t>
            </a:r>
            <a:r>
              <a:rPr lang="en-CA" altLang="en-US" sz="1400" dirty="0" err="1"/>
              <a:t>Stieb</a:t>
            </a:r>
            <a:r>
              <a:rPr lang="en-CA" altLang="en-US" sz="1400" dirty="0"/>
              <a:t> et al., 2008, JA&amp;WMA ) </a:t>
            </a:r>
            <a:r>
              <a:rPr lang="en-US" altLang="en-US" sz="1400" dirty="0"/>
              <a:t>from Canadian multi-city mortality/morbidity studies of short term health effects and AQ data from the Canadian </a:t>
            </a:r>
            <a:r>
              <a:rPr lang="en-CA" altLang="en-US" sz="1400" dirty="0"/>
              <a:t>National Air Pollution Surveillance Network (NAPS)</a:t>
            </a:r>
          </a:p>
        </p:txBody>
      </p:sp>
      <p:sp>
        <p:nvSpPr>
          <p:cNvPr id="7175" name="Text Box 7"/>
          <p:cNvSpPr txBox="1">
            <a:spLocks noChangeArrowheads="1"/>
          </p:cNvSpPr>
          <p:nvPr/>
        </p:nvSpPr>
        <p:spPr bwMode="auto">
          <a:xfrm>
            <a:off x="1752600" y="3033836"/>
            <a:ext cx="497998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Arial Unicode MS" pitchFamily="34" charset="-128"/>
                <a:cs typeface="Arial Unicode MS" pitchFamily="34" charset="-128"/>
              </a:defRPr>
            </a:lvl1pPr>
            <a:lvl2pPr marL="742950" indent="-285750" eaLnBrk="0" hangingPunct="0">
              <a:defRPr kumimoji="1">
                <a:solidFill>
                  <a:schemeClr val="tx1"/>
                </a:solidFill>
                <a:latin typeface="Arial" pitchFamily="34" charset="0"/>
                <a:ea typeface="Arial Unicode MS" pitchFamily="34" charset="-128"/>
                <a:cs typeface="Arial Unicode MS" pitchFamily="34" charset="-128"/>
              </a:defRPr>
            </a:lvl2pPr>
            <a:lvl3pPr marL="1143000" indent="-228600" eaLnBrk="0" hangingPunct="0">
              <a:defRPr kumimoji="1">
                <a:solidFill>
                  <a:schemeClr val="tx1"/>
                </a:solidFill>
                <a:latin typeface="Arial" pitchFamily="34" charset="0"/>
                <a:ea typeface="Arial Unicode MS" pitchFamily="34" charset="-128"/>
                <a:cs typeface="Arial Unicode MS" pitchFamily="34" charset="-128"/>
              </a:defRPr>
            </a:lvl3pPr>
            <a:lvl4pPr marL="1600200" indent="-228600" eaLnBrk="0" hangingPunct="0">
              <a:defRPr kumimoji="1">
                <a:solidFill>
                  <a:schemeClr val="tx1"/>
                </a:solidFill>
                <a:latin typeface="Arial" pitchFamily="34" charset="0"/>
                <a:ea typeface="Arial Unicode MS" pitchFamily="34" charset="-128"/>
                <a:cs typeface="Arial Unicode MS" pitchFamily="34" charset="-128"/>
              </a:defRPr>
            </a:lvl4pPr>
            <a:lvl5pPr marL="2057400" indent="-228600" eaLnBrk="0" hangingPunct="0">
              <a:defRPr kumimoji="1">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a:solidFill>
                  <a:schemeClr val="tx1"/>
                </a:solidFill>
                <a:latin typeface="Arial" pitchFamily="34" charset="0"/>
                <a:ea typeface="Arial Unicode MS" pitchFamily="34" charset="-128"/>
                <a:cs typeface="Arial Unicode MS" pitchFamily="34" charset="-128"/>
              </a:defRPr>
            </a:lvl9pPr>
          </a:lstStyle>
          <a:p>
            <a:pPr eaLnBrk="1" hangingPunct="1"/>
            <a:r>
              <a:rPr lang="en-US" altLang="en-US" sz="1600" b="1" dirty="0"/>
              <a:t>AQHI = 10/10.4</a:t>
            </a:r>
            <a:r>
              <a:rPr lang="en-US" altLang="en-US" sz="1600" b="1" dirty="0">
                <a:sym typeface="Symbol" pitchFamily="18" charset="2"/>
              </a:rPr>
              <a:t></a:t>
            </a:r>
            <a:r>
              <a:rPr lang="en-US" altLang="en-US" sz="1600" b="1" dirty="0"/>
              <a:t>100</a:t>
            </a:r>
            <a:r>
              <a:rPr lang="en-US" altLang="en-US" b="1" dirty="0">
                <a:sym typeface="Symbol" pitchFamily="18" charset="2"/>
              </a:rPr>
              <a:t></a:t>
            </a:r>
            <a:r>
              <a:rPr lang="en-US" altLang="en-US" sz="1600" b="1" dirty="0">
                <a:cs typeface="Arial" pitchFamily="34" charset="0"/>
              </a:rPr>
              <a:t>[(</a:t>
            </a:r>
            <a:r>
              <a:rPr lang="en-US" altLang="en-US" sz="1600" b="1" dirty="0" err="1">
                <a:cs typeface="Arial" pitchFamily="34" charset="0"/>
              </a:rPr>
              <a:t>exp</a:t>
            </a:r>
            <a:r>
              <a:rPr lang="en-US" altLang="en-US" sz="1600" b="1" dirty="0">
                <a:cs typeface="Arial" pitchFamily="34" charset="0"/>
              </a:rPr>
              <a:t>(</a:t>
            </a:r>
            <a:r>
              <a:rPr lang="en-US" altLang="en-US" sz="1600" b="1" dirty="0"/>
              <a:t>0.000871[</a:t>
            </a:r>
            <a:r>
              <a:rPr lang="en-US" altLang="en-US" sz="1600" b="1" dirty="0">
                <a:solidFill>
                  <a:srgbClr val="0000CC"/>
                </a:solidFill>
              </a:rPr>
              <a:t>NO</a:t>
            </a:r>
            <a:r>
              <a:rPr lang="en-US" altLang="en-US" sz="1600" b="1" baseline="-25000" dirty="0">
                <a:solidFill>
                  <a:srgbClr val="0000CC"/>
                </a:solidFill>
              </a:rPr>
              <a:t>2</a:t>
            </a:r>
            <a:r>
              <a:rPr lang="en-US" altLang="en-US" sz="1600" b="1" dirty="0"/>
              <a:t>])-1)</a:t>
            </a:r>
          </a:p>
          <a:p>
            <a:pPr eaLnBrk="1" hangingPunct="1"/>
            <a:r>
              <a:rPr lang="en-US" altLang="en-US" sz="1600" b="1" dirty="0"/>
              <a:t>+(</a:t>
            </a:r>
            <a:r>
              <a:rPr lang="en-US" altLang="en-US" sz="1600" b="1" dirty="0" err="1"/>
              <a:t>exp</a:t>
            </a:r>
            <a:r>
              <a:rPr lang="en-US" altLang="en-US" sz="1600" b="1" dirty="0"/>
              <a:t>(0.000537[</a:t>
            </a:r>
            <a:r>
              <a:rPr lang="en-US" altLang="en-US" sz="1600" b="1" dirty="0">
                <a:solidFill>
                  <a:srgbClr val="0000CC"/>
                </a:solidFill>
              </a:rPr>
              <a:t>O</a:t>
            </a:r>
            <a:r>
              <a:rPr lang="en-US" altLang="en-US" sz="1600" b="1" baseline="-25000" dirty="0">
                <a:solidFill>
                  <a:srgbClr val="0000CC"/>
                </a:solidFill>
              </a:rPr>
              <a:t>3</a:t>
            </a:r>
            <a:r>
              <a:rPr lang="en-US" altLang="en-US" sz="1600" b="1" dirty="0"/>
              <a:t>]) -1)+(</a:t>
            </a:r>
            <a:r>
              <a:rPr lang="en-US" altLang="en-US" sz="1600" b="1" dirty="0" err="1"/>
              <a:t>exp</a:t>
            </a:r>
            <a:r>
              <a:rPr lang="en-US" altLang="en-US" sz="1600" b="1" dirty="0"/>
              <a:t>(0.000487[</a:t>
            </a:r>
            <a:r>
              <a:rPr lang="en-US" altLang="en-US" sz="1600" b="1" dirty="0">
                <a:solidFill>
                  <a:srgbClr val="0000CC"/>
                </a:solidFill>
              </a:rPr>
              <a:t>PM</a:t>
            </a:r>
            <a:r>
              <a:rPr lang="en-US" altLang="en-US" sz="1600" b="1" baseline="-25000" dirty="0">
                <a:solidFill>
                  <a:srgbClr val="0000CC"/>
                </a:solidFill>
              </a:rPr>
              <a:t>2.5</a:t>
            </a:r>
            <a:r>
              <a:rPr lang="en-US" altLang="en-US" sz="1600" b="1" dirty="0"/>
              <a:t>]) -1)]</a:t>
            </a:r>
          </a:p>
        </p:txBody>
      </p:sp>
      <p:pic>
        <p:nvPicPr>
          <p:cNvPr id="7176" name="Picture 8" descr="2008041819_000050109_AQH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930650"/>
            <a:ext cx="3657600" cy="2438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479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AQHI products</a:t>
            </a:r>
            <a:endParaRPr lang="en-US" dirty="0"/>
          </a:p>
        </p:txBody>
      </p:sp>
      <p:sp>
        <p:nvSpPr>
          <p:cNvPr id="3" name="Content Placeholder 2"/>
          <p:cNvSpPr>
            <a:spLocks noGrp="1"/>
          </p:cNvSpPr>
          <p:nvPr>
            <p:ph idx="1"/>
          </p:nvPr>
        </p:nvSpPr>
        <p:spPr>
          <a:xfrm>
            <a:off x="794568" y="1340768"/>
            <a:ext cx="8153400" cy="4648200"/>
          </a:xfrm>
        </p:spPr>
        <p:txBody>
          <a:bodyPr/>
          <a:lstStyle/>
          <a:p>
            <a:r>
              <a:rPr lang="en-CA" sz="2000" dirty="0" smtClean="0"/>
              <a:t>Monitoring – based on observations of O</a:t>
            </a:r>
            <a:r>
              <a:rPr lang="en-CA" sz="2000" baseline="-25000" dirty="0" smtClean="0"/>
              <a:t>3</a:t>
            </a:r>
            <a:r>
              <a:rPr lang="en-CA" sz="2000" dirty="0" smtClean="0"/>
              <a:t>, NO</a:t>
            </a:r>
            <a:r>
              <a:rPr lang="en-CA" sz="2000" baseline="-25000" dirty="0" smtClean="0"/>
              <a:t>2</a:t>
            </a:r>
            <a:r>
              <a:rPr lang="en-CA" sz="2000" dirty="0" smtClean="0"/>
              <a:t>, and PM</a:t>
            </a:r>
            <a:r>
              <a:rPr lang="en-CA" sz="2000" baseline="-25000" dirty="0" smtClean="0"/>
              <a:t>2.5</a:t>
            </a:r>
          </a:p>
          <a:p>
            <a:r>
              <a:rPr lang="en-CA" sz="2000" dirty="0" smtClean="0"/>
              <a:t>Forecast at observation sites.  GEM-MACH forecast corrected by model output statistics.  </a:t>
            </a:r>
          </a:p>
          <a:p>
            <a:r>
              <a:rPr lang="en-CA" sz="2000" dirty="0" smtClean="0"/>
              <a:t>Maps of AQHI based on analyses of O</a:t>
            </a:r>
            <a:r>
              <a:rPr lang="en-CA" sz="2000" baseline="-25000" dirty="0" smtClean="0"/>
              <a:t>3</a:t>
            </a:r>
            <a:r>
              <a:rPr lang="en-CA" sz="2000" dirty="0" smtClean="0"/>
              <a:t>, NO</a:t>
            </a:r>
            <a:r>
              <a:rPr lang="en-CA" sz="2000" baseline="-25000" dirty="0" smtClean="0"/>
              <a:t>2</a:t>
            </a:r>
            <a:r>
              <a:rPr lang="en-CA" sz="2000" dirty="0" smtClean="0"/>
              <a:t>, and PM</a:t>
            </a:r>
            <a:r>
              <a:rPr lang="en-CA" sz="2000" baseline="-25000" dirty="0" smtClean="0"/>
              <a:t>2.5</a:t>
            </a:r>
            <a:endParaRPr lang="en-CA" sz="2000" dirty="0" smtClean="0"/>
          </a:p>
          <a:p>
            <a:pPr marL="0" indent="0">
              <a:buNone/>
            </a:pPr>
            <a:r>
              <a:rPr lang="en-CA" sz="1600" dirty="0" smtClean="0"/>
              <a:t>          </a:t>
            </a:r>
            <a:r>
              <a:rPr lang="en-CA" sz="1400" dirty="0" smtClean="0"/>
              <a:t>(</a:t>
            </a:r>
            <a:r>
              <a:rPr lang="en-CA" sz="1400" i="1" dirty="0" smtClean="0"/>
              <a:t>Robichaud et al. </a:t>
            </a:r>
            <a:r>
              <a:rPr lang="en-CA" sz="1400" dirty="0" smtClean="0"/>
              <a:t>2015, </a:t>
            </a:r>
            <a:r>
              <a:rPr lang="en-CA" sz="1400" i="1" dirty="0" smtClean="0"/>
              <a:t>Air </a:t>
            </a:r>
            <a:r>
              <a:rPr lang="en-CA" sz="1400" i="1" dirty="0" err="1" smtClean="0"/>
              <a:t>Qual</a:t>
            </a:r>
            <a:r>
              <a:rPr lang="en-CA" sz="1400" i="1" dirty="0" smtClean="0"/>
              <a:t> </a:t>
            </a:r>
            <a:r>
              <a:rPr lang="en-CA" sz="1400" i="1" dirty="0" err="1" smtClean="0"/>
              <a:t>Atmos</a:t>
            </a:r>
            <a:r>
              <a:rPr lang="en-CA" sz="1400" i="1" dirty="0" smtClean="0"/>
              <a:t> Health</a:t>
            </a:r>
            <a:r>
              <a:rPr lang="en-CA" sz="1600" dirty="0" smtClean="0"/>
              <a:t>, </a:t>
            </a:r>
            <a:r>
              <a:rPr lang="en-US" sz="1100" dirty="0"/>
              <a:t>DOI 10.1007/s11869-015-0385-9</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707" b="45556"/>
          <a:stretch/>
        </p:blipFill>
        <p:spPr>
          <a:xfrm>
            <a:off x="827584" y="3068960"/>
            <a:ext cx="8064896" cy="3215084"/>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79568" b="96491"/>
          <a:stretch/>
        </p:blipFill>
        <p:spPr>
          <a:xfrm>
            <a:off x="1187624" y="3068960"/>
            <a:ext cx="1647800" cy="222324"/>
          </a:xfrm>
          <a:prstGeom prst="rect">
            <a:avLst/>
          </a:prstGeom>
        </p:spPr>
      </p:pic>
    </p:spTree>
    <p:extLst>
      <p:ext uri="{BB962C8B-B14F-4D97-AF65-F5344CB8AC3E}">
        <p14:creationId xmlns:p14="http://schemas.microsoft.com/office/powerpoint/2010/main" val="44584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dirty="0" smtClean="0"/>
              <a:t>Optimum Interpolation AQ analyses</a:t>
            </a:r>
            <a:endParaRPr lang="en-US" sz="3200" dirty="0"/>
          </a:p>
        </p:txBody>
      </p:sp>
      <p:sp>
        <p:nvSpPr>
          <p:cNvPr id="3" name="Content Placeholder 2"/>
          <p:cNvSpPr>
            <a:spLocks noGrp="1"/>
          </p:cNvSpPr>
          <p:nvPr>
            <p:ph idx="1"/>
          </p:nvPr>
        </p:nvSpPr>
        <p:spPr>
          <a:xfrm>
            <a:off x="683568" y="1268760"/>
            <a:ext cx="8784976" cy="4968552"/>
          </a:xfrm>
        </p:spPr>
        <p:txBody>
          <a:bodyPr/>
          <a:lstStyle/>
          <a:p>
            <a:r>
              <a:rPr lang="en-CA" sz="2000" dirty="0" smtClean="0"/>
              <a:t>Operational since 2013 (experimental since 2003) </a:t>
            </a:r>
          </a:p>
          <a:p>
            <a:pPr marL="0" indent="0">
              <a:buNone/>
            </a:pPr>
            <a:r>
              <a:rPr lang="en-CA" sz="1600" dirty="0"/>
              <a:t> </a:t>
            </a:r>
            <a:r>
              <a:rPr lang="en-CA" sz="1600" dirty="0" smtClean="0"/>
              <a:t>       (</a:t>
            </a:r>
            <a:r>
              <a:rPr lang="en-CA" sz="1600" dirty="0" err="1" smtClean="0"/>
              <a:t>Ménard</a:t>
            </a:r>
            <a:r>
              <a:rPr lang="en-CA" sz="1600" dirty="0" smtClean="0"/>
              <a:t> and Robichaud 2005, </a:t>
            </a:r>
            <a:r>
              <a:rPr lang="en-CA" sz="1600" i="1" dirty="0" smtClean="0"/>
              <a:t>ECMWF Proceedings</a:t>
            </a:r>
            <a:r>
              <a:rPr lang="en-CA" sz="1600" dirty="0" smtClean="0"/>
              <a:t>)</a:t>
            </a:r>
          </a:p>
          <a:p>
            <a:pPr lvl="1"/>
            <a:r>
              <a:rPr lang="en-CA" sz="1800" dirty="0" smtClean="0"/>
              <a:t>O</a:t>
            </a:r>
            <a:r>
              <a:rPr lang="en-CA" sz="1800" baseline="-25000" dirty="0" smtClean="0"/>
              <a:t>3</a:t>
            </a:r>
            <a:r>
              <a:rPr lang="en-CA" sz="1800" dirty="0" smtClean="0"/>
              <a:t> and PM</a:t>
            </a:r>
            <a:r>
              <a:rPr lang="en-CA" sz="1800" baseline="-25000" dirty="0" smtClean="0"/>
              <a:t>2.5</a:t>
            </a:r>
          </a:p>
          <a:p>
            <a:pPr lvl="1"/>
            <a:r>
              <a:rPr lang="en-CA" sz="1800" dirty="0" smtClean="0"/>
              <a:t>In April 2015 we added NO, NO</a:t>
            </a:r>
            <a:r>
              <a:rPr lang="en-CA" sz="1800" baseline="-25000" dirty="0" smtClean="0"/>
              <a:t>2</a:t>
            </a:r>
            <a:r>
              <a:rPr lang="en-CA" sz="1800" dirty="0" smtClean="0"/>
              <a:t>, SO</a:t>
            </a:r>
            <a:r>
              <a:rPr lang="en-CA" sz="1800" baseline="-25000" dirty="0" smtClean="0"/>
              <a:t>2</a:t>
            </a:r>
            <a:r>
              <a:rPr lang="en-CA" sz="1800" dirty="0" smtClean="0"/>
              <a:t>, and PM</a:t>
            </a:r>
            <a:r>
              <a:rPr lang="en-CA" sz="1800" baseline="-25000" dirty="0" smtClean="0"/>
              <a:t>10</a:t>
            </a:r>
          </a:p>
          <a:p>
            <a:r>
              <a:rPr lang="en-CA" sz="2000" dirty="0"/>
              <a:t>O</a:t>
            </a:r>
            <a:r>
              <a:rPr lang="en-CA" sz="2000" dirty="0" smtClean="0"/>
              <a:t>ptimum interpolation (OI) currently</a:t>
            </a:r>
          </a:p>
          <a:p>
            <a:pPr lvl="1"/>
            <a:r>
              <a:rPr lang="en-CA" sz="1800" dirty="0" smtClean="0"/>
              <a:t>Uses a local Hollingsworth-</a:t>
            </a:r>
            <a:r>
              <a:rPr lang="en-CA" sz="1800" dirty="0" err="1" smtClean="0"/>
              <a:t>Lönnberg</a:t>
            </a:r>
            <a:r>
              <a:rPr lang="en-CA" sz="1800" dirty="0" smtClean="0"/>
              <a:t> fitting to obtain error variance</a:t>
            </a:r>
          </a:p>
          <a:p>
            <a:pPr lvl="1"/>
            <a:r>
              <a:rPr lang="en-CA" sz="1800" dirty="0" smtClean="0"/>
              <a:t>Uses a parametrization of error statistics for isolated stations</a:t>
            </a:r>
          </a:p>
          <a:p>
            <a:pPr lvl="1"/>
            <a:r>
              <a:rPr lang="en-CA" sz="1800" dirty="0" smtClean="0"/>
              <a:t>Has a seasonal bias correction, based on four large regions</a:t>
            </a:r>
          </a:p>
          <a:p>
            <a:r>
              <a:rPr lang="en-CA" sz="2000" dirty="0" smtClean="0"/>
              <a:t>Next release</a:t>
            </a:r>
          </a:p>
          <a:p>
            <a:pPr lvl="1"/>
            <a:r>
              <a:rPr lang="en-CA" sz="1800" dirty="0" smtClean="0"/>
              <a:t>Maximum likelihood estimation of correlation length</a:t>
            </a:r>
          </a:p>
          <a:p>
            <a:pPr lvl="1"/>
            <a:r>
              <a:rPr lang="en-CA" sz="1800" dirty="0" smtClean="0"/>
              <a:t>Use compact support correlation models</a:t>
            </a:r>
          </a:p>
          <a:p>
            <a:pPr marL="477837" lvl="1" indent="0">
              <a:buNone/>
            </a:pPr>
            <a:r>
              <a:rPr lang="en-CA" sz="1800" dirty="0"/>
              <a:t> </a:t>
            </a:r>
            <a:r>
              <a:rPr lang="en-CA" sz="1800" dirty="0" smtClean="0"/>
              <a:t>           </a:t>
            </a:r>
            <a:r>
              <a:rPr lang="en-CA" sz="1800" dirty="0"/>
              <a:t> (</a:t>
            </a:r>
            <a:r>
              <a:rPr lang="en-CA" sz="1800" dirty="0" err="1">
                <a:latin typeface="Times New Roman" panose="02020603050405020304" pitchFamily="18" charset="0"/>
                <a:cs typeface="Times New Roman" panose="02020603050405020304" pitchFamily="18" charset="0"/>
              </a:rPr>
              <a:t>Ménard</a:t>
            </a:r>
            <a:r>
              <a:rPr lang="en-CA" sz="1800" dirty="0">
                <a:latin typeface="Times New Roman" panose="02020603050405020304" pitchFamily="18" charset="0"/>
                <a:cs typeface="Times New Roman" panose="02020603050405020304" pitchFamily="18" charset="0"/>
              </a:rPr>
              <a:t> et al. 2016, </a:t>
            </a:r>
            <a:r>
              <a:rPr lang="en-CA" sz="1800" i="1" dirty="0">
                <a:latin typeface="Times New Roman" panose="02020603050405020304" pitchFamily="18" charset="0"/>
                <a:cs typeface="Times New Roman" panose="02020603050405020304" pitchFamily="18" charset="0"/>
              </a:rPr>
              <a:t>JA&amp;WMA</a:t>
            </a:r>
            <a:r>
              <a:rPr lang="en-CA" sz="1800" dirty="0"/>
              <a:t>)</a:t>
            </a:r>
            <a:endParaRPr lang="en-CA" sz="1800" dirty="0" smtClean="0"/>
          </a:p>
          <a:p>
            <a:pPr lvl="1"/>
            <a:r>
              <a:rPr lang="en-CA" sz="1800" dirty="0" smtClean="0"/>
              <a:t>Use hybrid error statistics. Locally averaged H-L or </a:t>
            </a:r>
            <a:r>
              <a:rPr lang="en-CA" sz="1800" dirty="0" err="1" smtClean="0"/>
              <a:t>Desroziers</a:t>
            </a:r>
            <a:r>
              <a:rPr lang="en-CA" sz="1800" dirty="0" smtClean="0"/>
              <a:t> in</a:t>
            </a:r>
          </a:p>
          <a:p>
            <a:pPr marL="477837" lvl="1" indent="0">
              <a:buNone/>
            </a:pPr>
            <a:r>
              <a:rPr lang="en-CA" sz="1800" dirty="0"/>
              <a:t> </a:t>
            </a:r>
            <a:r>
              <a:rPr lang="en-CA" sz="1800" dirty="0" smtClean="0"/>
              <a:t>     observation space and ensemble of model runs</a:t>
            </a:r>
          </a:p>
          <a:p>
            <a:pPr lvl="1"/>
            <a:r>
              <a:rPr lang="en-CA" sz="1800" dirty="0" smtClean="0"/>
              <a:t>Run in assimilation mode for (at least) verification</a:t>
            </a:r>
            <a:endParaRPr lang="en-US" sz="1800" dirty="0"/>
          </a:p>
        </p:txBody>
      </p:sp>
    </p:spTree>
    <p:extLst>
      <p:ext uri="{BB962C8B-B14F-4D97-AF65-F5344CB8AC3E}">
        <p14:creationId xmlns:p14="http://schemas.microsoft.com/office/powerpoint/2010/main" val="14528652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274638"/>
            <a:ext cx="8153400" cy="1143000"/>
          </a:xfrm>
        </p:spPr>
        <p:txBody>
          <a:bodyPr/>
          <a:lstStyle/>
          <a:p>
            <a:r>
              <a:rPr lang="en-CA" dirty="0" smtClean="0"/>
              <a:t>Applications : Health effects</a:t>
            </a:r>
            <a:endParaRPr lang="en-US" dirty="0"/>
          </a:p>
        </p:txBody>
      </p:sp>
      <p:sp>
        <p:nvSpPr>
          <p:cNvPr id="7" name="TextBox 6"/>
          <p:cNvSpPr txBox="1"/>
          <p:nvPr/>
        </p:nvSpPr>
        <p:spPr>
          <a:xfrm>
            <a:off x="755576" y="1268760"/>
            <a:ext cx="8366393" cy="5170646"/>
          </a:xfrm>
          <a:prstGeom prst="rect">
            <a:avLst/>
          </a:prstGeom>
          <a:noFill/>
        </p:spPr>
        <p:txBody>
          <a:bodyPr wrap="none" rtlCol="0">
            <a:spAutoFit/>
          </a:bodyPr>
          <a:lstStyle/>
          <a:p>
            <a:r>
              <a:rPr lang="en-CA" b="1" dirty="0" smtClean="0"/>
              <a:t>10 year AQ analyses using </a:t>
            </a:r>
            <a:r>
              <a:rPr lang="en-CA" b="1" dirty="0" err="1" smtClean="0"/>
              <a:t>AirNow</a:t>
            </a:r>
            <a:r>
              <a:rPr lang="en-CA" b="1" dirty="0" smtClean="0"/>
              <a:t> CHRONOS and GEM-MACH</a:t>
            </a:r>
          </a:p>
          <a:p>
            <a:r>
              <a:rPr lang="en-CA" dirty="0" smtClean="0">
                <a:latin typeface="Times New Roman" panose="02020603050405020304" pitchFamily="18" charset="0"/>
                <a:cs typeface="Times New Roman" panose="02020603050405020304" pitchFamily="18" charset="0"/>
              </a:rPr>
              <a:t>Robichaud et </a:t>
            </a:r>
            <a:r>
              <a:rPr lang="en-CA" dirty="0" err="1" smtClean="0">
                <a:latin typeface="Times New Roman" panose="02020603050405020304" pitchFamily="18" charset="0"/>
                <a:cs typeface="Times New Roman" panose="02020603050405020304" pitchFamily="18" charset="0"/>
              </a:rPr>
              <a:t>Ménard</a:t>
            </a:r>
            <a:r>
              <a:rPr lang="en-CA" dirty="0" smtClean="0">
                <a:latin typeface="Times New Roman" panose="02020603050405020304" pitchFamily="18" charset="0"/>
                <a:cs typeface="Times New Roman" panose="02020603050405020304" pitchFamily="18" charset="0"/>
              </a:rPr>
              <a:t>, 2014, </a:t>
            </a:r>
            <a:r>
              <a:rPr lang="en-CA" i="1" dirty="0" smtClean="0">
                <a:latin typeface="Times New Roman" panose="02020603050405020304" pitchFamily="18" charset="0"/>
                <a:cs typeface="Times New Roman" panose="02020603050405020304" pitchFamily="18" charset="0"/>
              </a:rPr>
              <a:t>Atmos. Chem. Phys</a:t>
            </a:r>
            <a:r>
              <a:rPr lang="en-CA" dirty="0" smtClean="0">
                <a:latin typeface="Times New Roman" panose="02020603050405020304" pitchFamily="18" charset="0"/>
                <a:cs typeface="Times New Roman" panose="02020603050405020304" pitchFamily="18" charset="0"/>
              </a:rPr>
              <a:t>., </a:t>
            </a:r>
            <a:r>
              <a:rPr lang="en-CA" b="1" dirty="0" smtClean="0">
                <a:latin typeface="Times New Roman" panose="02020603050405020304" pitchFamily="18" charset="0"/>
                <a:cs typeface="Times New Roman" panose="02020603050405020304" pitchFamily="18" charset="0"/>
              </a:rPr>
              <a:t>14</a:t>
            </a:r>
            <a:r>
              <a:rPr lang="en-CA" dirty="0" smtClean="0">
                <a:latin typeface="Times New Roman" panose="02020603050405020304" pitchFamily="18" charset="0"/>
                <a:cs typeface="Times New Roman" panose="02020603050405020304" pitchFamily="18" charset="0"/>
              </a:rPr>
              <a:t>, 1769-1800</a:t>
            </a:r>
            <a:endParaRPr lang="en-US" dirty="0" smtClean="0">
              <a:latin typeface="Times New Roman" panose="02020603050405020304" pitchFamily="18" charset="0"/>
              <a:cs typeface="Times New Roman" panose="02020603050405020304" pitchFamily="18" charset="0"/>
            </a:endParaRPr>
          </a:p>
          <a:p>
            <a:endParaRPr lang="en-US" sz="1200" b="1" dirty="0"/>
          </a:p>
          <a:p>
            <a:r>
              <a:rPr lang="en-US" b="1" dirty="0" smtClean="0"/>
              <a:t>Ambient </a:t>
            </a:r>
            <a:r>
              <a:rPr lang="en-US" b="1" dirty="0"/>
              <a:t>PM</a:t>
            </a:r>
            <a:r>
              <a:rPr lang="en-US" b="1" baseline="-25000" dirty="0"/>
              <a:t>2.5</a:t>
            </a:r>
            <a:r>
              <a:rPr lang="en-US" b="1" dirty="0"/>
              <a:t>, O</a:t>
            </a:r>
            <a:r>
              <a:rPr lang="en-US" b="1" baseline="-25000" dirty="0"/>
              <a:t>3</a:t>
            </a:r>
            <a:r>
              <a:rPr lang="en-US" b="1" dirty="0"/>
              <a:t>, and NO</a:t>
            </a:r>
            <a:r>
              <a:rPr lang="en-US" b="1" baseline="-25000" dirty="0"/>
              <a:t>2</a:t>
            </a:r>
            <a:r>
              <a:rPr lang="en-US" b="1" dirty="0"/>
              <a:t> Exposures and Associations </a:t>
            </a:r>
            <a:endParaRPr lang="en-US" b="1" dirty="0" smtClean="0"/>
          </a:p>
          <a:p>
            <a:r>
              <a:rPr lang="en-US" b="1" dirty="0" smtClean="0"/>
              <a:t>with </a:t>
            </a:r>
            <a:r>
              <a:rPr lang="en-US" b="1" dirty="0"/>
              <a:t>Mortality over 16 Years of Follow-Up in the </a:t>
            </a:r>
            <a:endParaRPr lang="en-US" b="1" dirty="0" smtClean="0"/>
          </a:p>
          <a:p>
            <a:r>
              <a:rPr lang="en-US" b="1" dirty="0" smtClean="0"/>
              <a:t>Canadian </a:t>
            </a:r>
            <a:r>
              <a:rPr lang="en-US" b="1" dirty="0"/>
              <a:t>Census Health and Environment Cohort (</a:t>
            </a:r>
            <a:r>
              <a:rPr lang="en-US" b="1" dirty="0" err="1"/>
              <a:t>CanCHEC</a:t>
            </a:r>
            <a:r>
              <a:rPr lang="en-US" b="1" dirty="0" smtClean="0"/>
              <a:t>)</a:t>
            </a:r>
          </a:p>
          <a:p>
            <a:r>
              <a:rPr lang="en-US" dirty="0" err="1" smtClean="0">
                <a:latin typeface="Times New Roman" panose="02020603050405020304" pitchFamily="18" charset="0"/>
                <a:cs typeface="Times New Roman" panose="02020603050405020304" pitchFamily="18" charset="0"/>
              </a:rPr>
              <a:t>Crouze</a:t>
            </a:r>
            <a:r>
              <a:rPr lang="en-US" dirty="0" smtClean="0">
                <a:latin typeface="Times New Roman" panose="02020603050405020304" pitchFamily="18" charset="0"/>
                <a:cs typeface="Times New Roman" panose="02020603050405020304" pitchFamily="18" charset="0"/>
              </a:rPr>
              <a:t> et al. (2015)</a:t>
            </a:r>
            <a:r>
              <a:rPr lang="en-US" b="1" dirty="0" smtClean="0"/>
              <a:t>, </a:t>
            </a:r>
            <a:r>
              <a:rPr lang="en-US" i="1" dirty="0" smtClean="0">
                <a:latin typeface="Times New Roman" panose="02020603050405020304" pitchFamily="18" charset="0"/>
                <a:cs typeface="Times New Roman" panose="02020603050405020304" pitchFamily="18" charset="0"/>
              </a:rPr>
              <a:t>Environ. Health </a:t>
            </a:r>
            <a:r>
              <a:rPr lang="en-US" i="1" dirty="0" err="1" smtClean="0">
                <a:latin typeface="Times New Roman" panose="02020603050405020304" pitchFamily="18" charset="0"/>
                <a:cs typeface="Times New Roman" panose="02020603050405020304" pitchFamily="18" charset="0"/>
              </a:rPr>
              <a:t>Perspect</a:t>
            </a:r>
            <a:r>
              <a:rPr lang="en-US"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123</a:t>
            </a:r>
            <a:r>
              <a:rPr lang="en-US" dirty="0" smtClean="0">
                <a:latin typeface="Times New Roman" panose="02020603050405020304" pitchFamily="18" charset="0"/>
                <a:cs typeface="Times New Roman" panose="02020603050405020304" pitchFamily="18" charset="0"/>
              </a:rPr>
              <a:t>, 1180-1186</a:t>
            </a:r>
            <a:r>
              <a:rPr lang="en-CA" dirty="0" smtClean="0"/>
              <a:t> </a:t>
            </a:r>
          </a:p>
          <a:p>
            <a:endParaRPr lang="en-CA" sz="1200" dirty="0" smtClean="0"/>
          </a:p>
          <a:p>
            <a:r>
              <a:rPr lang="en-US" b="1" dirty="0" smtClean="0"/>
              <a:t>The </a:t>
            </a:r>
            <a:r>
              <a:rPr lang="en-US" b="1" dirty="0"/>
              <a:t>Canadian Urban Environmental (CANUE) Health Research </a:t>
            </a:r>
            <a:r>
              <a:rPr lang="en-US" b="1" dirty="0" smtClean="0"/>
              <a:t>Consortium</a:t>
            </a:r>
          </a:p>
          <a:p>
            <a:r>
              <a:rPr lang="en-CA" dirty="0" smtClean="0">
                <a:latin typeface="Times New Roman" panose="02020603050405020304" pitchFamily="18" charset="0"/>
                <a:cs typeface="Times New Roman" panose="02020603050405020304" pitchFamily="18" charset="0"/>
              </a:rPr>
              <a:t>Jeff Brook (PI) (ECCC and </a:t>
            </a:r>
            <a:r>
              <a:rPr lang="en-CA" dirty="0" err="1" smtClean="0">
                <a:latin typeface="Times New Roman" panose="02020603050405020304" pitchFamily="18" charset="0"/>
                <a:cs typeface="Times New Roman" panose="02020603050405020304" pitchFamily="18" charset="0"/>
              </a:rPr>
              <a:t>UofT</a:t>
            </a:r>
            <a:r>
              <a:rPr lang="en-CA" dirty="0" smtClean="0">
                <a:latin typeface="Times New Roman" panose="02020603050405020304" pitchFamily="18" charset="0"/>
                <a:cs typeface="Times New Roman" panose="02020603050405020304" pitchFamily="18" charset="0"/>
              </a:rPr>
              <a:t>) with 15 Canadian Universities,</a:t>
            </a:r>
          </a:p>
          <a:p>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 Federal, Provincial and Local Governments.</a:t>
            </a:r>
          </a:p>
          <a:p>
            <a:r>
              <a:rPr lang="en-CA" dirty="0" smtClean="0">
                <a:latin typeface="Times New Roman" panose="02020603050405020304" pitchFamily="18" charset="0"/>
                <a:cs typeface="Times New Roman" panose="02020603050405020304" pitchFamily="18" charset="0"/>
              </a:rPr>
              <a:t>Develop an easy access geospatial data server (e.g. Google Earth)</a:t>
            </a:r>
          </a:p>
          <a:p>
            <a:r>
              <a:rPr lang="en-CA" dirty="0" smtClean="0">
                <a:latin typeface="Times New Roman" panose="02020603050405020304" pitchFamily="18" charset="0"/>
                <a:cs typeface="Times New Roman" panose="02020603050405020304" pitchFamily="18" charset="0"/>
              </a:rPr>
              <a:t>to support quantitative research on the effect urban environment</a:t>
            </a:r>
          </a:p>
          <a:p>
            <a:r>
              <a:rPr lang="en-CA" dirty="0">
                <a:latin typeface="Times New Roman" panose="02020603050405020304" pitchFamily="18" charset="0"/>
                <a:cs typeface="Times New Roman" panose="02020603050405020304" pitchFamily="18" charset="0"/>
              </a:rPr>
              <a:t>o</a:t>
            </a:r>
            <a:r>
              <a:rPr lang="en-CA" dirty="0" smtClean="0">
                <a:latin typeface="Times New Roman" panose="02020603050405020304" pitchFamily="18" charset="0"/>
                <a:cs typeface="Times New Roman" panose="02020603050405020304" pitchFamily="18" charset="0"/>
              </a:rPr>
              <a:t>n health.  Data linked to postal codes will contain information</a:t>
            </a:r>
          </a:p>
          <a:p>
            <a:r>
              <a:rPr lang="en-CA" dirty="0" smtClean="0">
                <a:latin typeface="Times New Roman" panose="02020603050405020304" pitchFamily="18" charset="0"/>
                <a:cs typeface="Times New Roman" panose="02020603050405020304" pitchFamily="18" charset="0"/>
              </a:rPr>
              <a:t>on numerous metrics, NDVI, local climatic zones, building density, land use,</a:t>
            </a:r>
          </a:p>
          <a:p>
            <a:r>
              <a:rPr lang="en-CA" dirty="0">
                <a:latin typeface="Times New Roman" panose="02020603050405020304" pitchFamily="18" charset="0"/>
                <a:cs typeface="Times New Roman" panose="02020603050405020304" pitchFamily="18" charset="0"/>
              </a:rPr>
              <a:t>n</a:t>
            </a:r>
            <a:r>
              <a:rPr lang="en-CA" dirty="0" smtClean="0">
                <a:latin typeface="Times New Roman" panose="02020603050405020304" pitchFamily="18" charset="0"/>
                <a:cs typeface="Times New Roman" panose="02020603050405020304" pitchFamily="18" charset="0"/>
              </a:rPr>
              <a:t>oise level, air pollution, greenspace, walkability.  Data from 1980’s up to now.</a:t>
            </a:r>
          </a:p>
          <a:p>
            <a:endParaRPr lang="en-CA" sz="1200" dirty="0">
              <a:latin typeface="Times New Roman" panose="02020603050405020304" pitchFamily="18" charset="0"/>
              <a:cs typeface="Times New Roman" panose="02020603050405020304" pitchFamily="18" charset="0"/>
            </a:endParaRPr>
          </a:p>
          <a:p>
            <a:r>
              <a:rPr lang="en-CA" b="1" dirty="0" smtClean="0">
                <a:latin typeface="+mn-lt"/>
                <a:cs typeface="Times New Roman" panose="02020603050405020304" pitchFamily="18" charset="0"/>
              </a:rPr>
              <a:t>GEM 10 km reanalysis </a:t>
            </a:r>
            <a:r>
              <a:rPr lang="en-CA" b="1" dirty="0">
                <a:latin typeface="+mn-lt"/>
                <a:cs typeface="Times New Roman" panose="02020603050405020304" pitchFamily="18" charset="0"/>
              </a:rPr>
              <a:t>s</a:t>
            </a:r>
            <a:r>
              <a:rPr lang="en-CA" b="1" dirty="0" smtClean="0">
                <a:latin typeface="+mn-lt"/>
                <a:cs typeface="Times New Roman" panose="02020603050405020304" pitchFamily="18" charset="0"/>
              </a:rPr>
              <a:t>ince 1979.  AQ rerun with GEM-MACH and AQ OI</a:t>
            </a:r>
          </a:p>
          <a:p>
            <a:r>
              <a:rPr lang="en-CA" b="1" dirty="0" smtClean="0">
                <a:latin typeface="+mn-lt"/>
                <a:cs typeface="Times New Roman" panose="02020603050405020304" pitchFamily="18" charset="0"/>
              </a:rPr>
              <a:t> </a:t>
            </a:r>
            <a:r>
              <a:rPr lang="en-CA" dirty="0" smtClean="0">
                <a:latin typeface="+mn-lt"/>
                <a:cs typeface="Times New Roman" panose="02020603050405020304" pitchFamily="18" charset="0"/>
              </a:rPr>
              <a:t>(going back at least 2001) is being considered</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5736" y="3933056"/>
            <a:ext cx="952648" cy="969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4941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1585868"/>
            <a:ext cx="6699992" cy="4363412"/>
          </a:xfrm>
          <a:prstGeom prst="rect">
            <a:avLst/>
          </a:prstGeom>
        </p:spPr>
      </p:pic>
      <p:sp>
        <p:nvSpPr>
          <p:cNvPr id="12" name="ZoneTexte 11"/>
          <p:cNvSpPr txBox="1"/>
          <p:nvPr/>
        </p:nvSpPr>
        <p:spPr>
          <a:xfrm>
            <a:off x="1979712" y="3530084"/>
            <a:ext cx="556563" cy="369332"/>
          </a:xfrm>
          <a:prstGeom prst="rect">
            <a:avLst/>
          </a:prstGeom>
          <a:solidFill>
            <a:schemeClr val="bg1"/>
          </a:solidFill>
        </p:spPr>
        <p:txBody>
          <a:bodyPr wrap="none" rtlCol="0">
            <a:spAutoFit/>
          </a:bodyPr>
          <a:lstStyle/>
          <a:p>
            <a:r>
              <a:rPr lang="fr-CA" dirty="0" smtClean="0"/>
              <a:t>GM</a:t>
            </a:r>
            <a:endParaRPr lang="en-US" dirty="0"/>
          </a:p>
        </p:txBody>
      </p:sp>
      <p:sp>
        <p:nvSpPr>
          <p:cNvPr id="13" name="ZoneTexte 12"/>
          <p:cNvSpPr txBox="1"/>
          <p:nvPr/>
        </p:nvSpPr>
        <p:spPr>
          <a:xfrm>
            <a:off x="7006237" y="3530084"/>
            <a:ext cx="518091" cy="369332"/>
          </a:xfrm>
          <a:prstGeom prst="rect">
            <a:avLst/>
          </a:prstGeom>
          <a:solidFill>
            <a:schemeClr val="bg1"/>
          </a:solidFill>
        </p:spPr>
        <p:txBody>
          <a:bodyPr wrap="none" rtlCol="0">
            <a:spAutoFit/>
          </a:bodyPr>
          <a:lstStyle/>
          <a:p>
            <a:r>
              <a:rPr lang="fr-CA" dirty="0" smtClean="0"/>
              <a:t>OA</a:t>
            </a:r>
            <a:endParaRPr lang="en-US" dirty="0"/>
          </a:p>
        </p:txBody>
      </p:sp>
      <p:sp>
        <p:nvSpPr>
          <p:cNvPr id="14" name="ZoneTexte 13"/>
          <p:cNvSpPr txBox="1"/>
          <p:nvPr/>
        </p:nvSpPr>
        <p:spPr>
          <a:xfrm>
            <a:off x="1937078" y="5537016"/>
            <a:ext cx="402674" cy="369332"/>
          </a:xfrm>
          <a:prstGeom prst="rect">
            <a:avLst/>
          </a:prstGeom>
          <a:solidFill>
            <a:schemeClr val="bg1"/>
          </a:solidFill>
        </p:spPr>
        <p:txBody>
          <a:bodyPr wrap="none" rtlCol="0">
            <a:spAutoFit/>
          </a:bodyPr>
          <a:lstStyle/>
          <a:p>
            <a:r>
              <a:rPr lang="fr-CA" dirty="0" smtClean="0"/>
              <a:t>AI</a:t>
            </a:r>
            <a:endParaRPr lang="en-US" dirty="0"/>
          </a:p>
        </p:txBody>
      </p:sp>
      <p:sp>
        <p:nvSpPr>
          <p:cNvPr id="15" name="ZoneTexte 14"/>
          <p:cNvSpPr txBox="1"/>
          <p:nvPr/>
        </p:nvSpPr>
        <p:spPr>
          <a:xfrm>
            <a:off x="6929292" y="5513352"/>
            <a:ext cx="671979" cy="369332"/>
          </a:xfrm>
          <a:prstGeom prst="rect">
            <a:avLst/>
          </a:prstGeom>
          <a:solidFill>
            <a:schemeClr val="bg1"/>
          </a:solidFill>
        </p:spPr>
        <p:txBody>
          <a:bodyPr wrap="none" rtlCol="0">
            <a:spAutoFit/>
          </a:bodyPr>
          <a:lstStyle/>
          <a:p>
            <a:r>
              <a:rPr lang="fr-CA" dirty="0" smtClean="0"/>
              <a:t>OBS</a:t>
            </a:r>
            <a:endParaRPr lang="en-US" dirty="0"/>
          </a:p>
        </p:txBody>
      </p:sp>
      <p:sp>
        <p:nvSpPr>
          <p:cNvPr id="16" name="Title 1"/>
          <p:cNvSpPr>
            <a:spLocks noGrp="1"/>
          </p:cNvSpPr>
          <p:nvPr>
            <p:ph type="title"/>
          </p:nvPr>
        </p:nvSpPr>
        <p:spPr>
          <a:xfrm>
            <a:off x="827584" y="230436"/>
            <a:ext cx="8153400" cy="1143000"/>
          </a:xfrm>
        </p:spPr>
        <p:txBody>
          <a:bodyPr/>
          <a:lstStyle/>
          <a:p>
            <a:r>
              <a:rPr lang="en-CA" dirty="0" smtClean="0"/>
              <a:t>2.5 km AQ analyses (</a:t>
            </a:r>
            <a:r>
              <a:rPr lang="en-CA" dirty="0" err="1" smtClean="0"/>
              <a:t>PanAm</a:t>
            </a:r>
            <a:r>
              <a:rPr lang="en-CA" dirty="0" smtClean="0"/>
              <a:t> Games)</a:t>
            </a:r>
            <a:endParaRPr lang="en-US" dirty="0"/>
          </a:p>
        </p:txBody>
      </p:sp>
      <p:sp>
        <p:nvSpPr>
          <p:cNvPr id="3" name="TextBox 2"/>
          <p:cNvSpPr txBox="1"/>
          <p:nvPr/>
        </p:nvSpPr>
        <p:spPr>
          <a:xfrm>
            <a:off x="4335021" y="1340768"/>
            <a:ext cx="813043" cy="369332"/>
          </a:xfrm>
          <a:prstGeom prst="rect">
            <a:avLst/>
          </a:prstGeom>
          <a:noFill/>
        </p:spPr>
        <p:txBody>
          <a:bodyPr wrap="none" rtlCol="0">
            <a:spAutoFit/>
          </a:bodyPr>
          <a:lstStyle/>
          <a:p>
            <a:r>
              <a:rPr lang="en-CA" dirty="0" smtClean="0"/>
              <a:t>ozone</a:t>
            </a:r>
            <a:endParaRPr lang="en-US" dirty="0"/>
          </a:p>
        </p:txBody>
      </p:sp>
    </p:spTree>
    <p:extLst>
      <p:ext uri="{BB962C8B-B14F-4D97-AF65-F5344CB8AC3E}">
        <p14:creationId xmlns:p14="http://schemas.microsoft.com/office/powerpoint/2010/main" val="22104479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27584" y="230436"/>
            <a:ext cx="6912768" cy="1143000"/>
          </a:xfrm>
        </p:spPr>
        <p:txBody>
          <a:bodyPr/>
          <a:lstStyle/>
          <a:p>
            <a:r>
              <a:rPr lang="en-CA" dirty="0" smtClean="0"/>
              <a:t>GEM NWP Global with LINOZ</a:t>
            </a:r>
            <a:endParaRPr lang="en-US" dirty="0"/>
          </a:p>
        </p:txBody>
      </p:sp>
      <p:sp>
        <p:nvSpPr>
          <p:cNvPr id="6" name="Content Placeholder 2"/>
          <p:cNvSpPr>
            <a:spLocks noGrp="1"/>
          </p:cNvSpPr>
          <p:nvPr>
            <p:ph idx="1"/>
          </p:nvPr>
        </p:nvSpPr>
        <p:spPr>
          <a:xfrm>
            <a:off x="683568" y="1268760"/>
            <a:ext cx="8784976" cy="4968552"/>
          </a:xfrm>
        </p:spPr>
        <p:txBody>
          <a:bodyPr/>
          <a:lstStyle/>
          <a:p>
            <a:r>
              <a:rPr lang="en-CA" dirty="0" smtClean="0"/>
              <a:t>LINOZ is a linearized ozone chemistry </a:t>
            </a:r>
            <a:r>
              <a:rPr lang="en-CA" sz="1800" dirty="0" smtClean="0"/>
              <a:t>(McLinden et al. 2000, JGR)</a:t>
            </a:r>
          </a:p>
          <a:p>
            <a:r>
              <a:rPr lang="en-CA" dirty="0" smtClean="0"/>
              <a:t>3D-Var-Chem </a:t>
            </a:r>
          </a:p>
          <a:p>
            <a:pPr lvl="1"/>
            <a:r>
              <a:rPr lang="en-CA" dirty="0" smtClean="0"/>
              <a:t>Spectral formulation as in meteorology</a:t>
            </a:r>
          </a:p>
          <a:p>
            <a:pPr lvl="1"/>
            <a:r>
              <a:rPr lang="en-CA" dirty="0" smtClean="0"/>
              <a:t>Could use hybrid error </a:t>
            </a:r>
            <a:r>
              <a:rPr lang="en-CA" dirty="0" err="1" smtClean="0"/>
              <a:t>covariances</a:t>
            </a:r>
            <a:r>
              <a:rPr lang="en-CA" dirty="0" smtClean="0"/>
              <a:t> from ensembles</a:t>
            </a:r>
          </a:p>
          <a:p>
            <a:pPr lvl="1"/>
            <a:r>
              <a:rPr lang="en-CA" dirty="0" smtClean="0"/>
              <a:t>Estimation of error variances</a:t>
            </a:r>
          </a:p>
          <a:p>
            <a:pPr marL="477837" lvl="1" indent="0">
              <a:buNone/>
            </a:pPr>
            <a:r>
              <a:rPr lang="en-CA" dirty="0"/>
              <a:t> </a:t>
            </a:r>
            <a:r>
              <a:rPr lang="en-CA" dirty="0" smtClean="0"/>
              <a:t>     based on </a:t>
            </a:r>
            <a:r>
              <a:rPr lang="en-CA" dirty="0" err="1" smtClean="0"/>
              <a:t>Desroziers</a:t>
            </a:r>
            <a:endParaRPr lang="en-CA" dirty="0" smtClean="0"/>
          </a:p>
          <a:p>
            <a:r>
              <a:rPr lang="en-CA" dirty="0" smtClean="0"/>
              <a:t>Real time observation </a:t>
            </a:r>
          </a:p>
          <a:p>
            <a:pPr lvl="1"/>
            <a:r>
              <a:rPr lang="en-CA" dirty="0" smtClean="0"/>
              <a:t>GOME2, OMPS</a:t>
            </a:r>
          </a:p>
          <a:p>
            <a:r>
              <a:rPr lang="en-CA" dirty="0" smtClean="0"/>
              <a:t>Produces UV Index</a:t>
            </a:r>
          </a:p>
          <a:p>
            <a:pPr marL="0" indent="0">
              <a:buNone/>
            </a:pPr>
            <a:endParaRPr lang="en-CA" dirty="0" smtClean="0"/>
          </a:p>
          <a:p>
            <a:pPr lvl="1"/>
            <a:endParaRPr lang="en-CA" dirty="0" smtClean="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6805" t="1894" r="16667"/>
          <a:stretch/>
        </p:blipFill>
        <p:spPr>
          <a:xfrm>
            <a:off x="5220072" y="3218694"/>
            <a:ext cx="3744416" cy="3666690"/>
          </a:xfrm>
          <a:prstGeom prst="rect">
            <a:avLst/>
          </a:prstGeom>
        </p:spPr>
      </p:pic>
      <p:sp>
        <p:nvSpPr>
          <p:cNvPr id="3" name="TextBox 2"/>
          <p:cNvSpPr txBox="1"/>
          <p:nvPr/>
        </p:nvSpPr>
        <p:spPr>
          <a:xfrm>
            <a:off x="5239444" y="2935977"/>
            <a:ext cx="3756156" cy="276999"/>
          </a:xfrm>
          <a:prstGeom prst="rect">
            <a:avLst/>
          </a:prstGeom>
          <a:solidFill>
            <a:srgbClr val="99FFCC"/>
          </a:solidFill>
        </p:spPr>
        <p:txBody>
          <a:bodyPr wrap="none" rtlCol="0">
            <a:spAutoFit/>
          </a:bodyPr>
          <a:lstStyle/>
          <a:p>
            <a:r>
              <a:rPr lang="en-CA" sz="1200" b="1" dirty="0" smtClean="0"/>
              <a:t>Assimilation of total column GOME2 O</a:t>
            </a:r>
            <a:r>
              <a:rPr lang="en-CA" sz="1200" b="1" baseline="-25000" dirty="0" smtClean="0"/>
              <a:t>3 </a:t>
            </a:r>
            <a:r>
              <a:rPr lang="en-CA" sz="1200" b="1" dirty="0" smtClean="0"/>
              <a:t>at 33 km </a:t>
            </a:r>
            <a:endParaRPr lang="en-US" sz="1200" b="1" dirty="0"/>
          </a:p>
        </p:txBody>
      </p:sp>
    </p:spTree>
    <p:extLst>
      <p:ext uri="{BB962C8B-B14F-4D97-AF65-F5344CB8AC3E}">
        <p14:creationId xmlns:p14="http://schemas.microsoft.com/office/powerpoint/2010/main" val="6726425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p:cNvPicPr>
          <p:nvPr/>
        </p:nvPicPr>
        <p:blipFill rotWithShape="1">
          <a:blip r:embed="rId2">
            <a:extLst>
              <a:ext uri="{28A0092B-C50C-407E-A947-70E740481C1C}">
                <a14:useLocalDpi xmlns:a14="http://schemas.microsoft.com/office/drawing/2010/main" val="0"/>
              </a:ext>
            </a:extLst>
          </a:blip>
          <a:srcRect t="6813" b="5203"/>
          <a:stretch/>
        </p:blipFill>
        <p:spPr bwMode="auto">
          <a:xfrm>
            <a:off x="3203848" y="743294"/>
            <a:ext cx="4493840" cy="5436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75656" y="323364"/>
            <a:ext cx="6622390" cy="369332"/>
          </a:xfrm>
          <a:prstGeom prst="rect">
            <a:avLst/>
          </a:prstGeom>
          <a:noFill/>
        </p:spPr>
        <p:txBody>
          <a:bodyPr wrap="none" rtlCol="0">
            <a:spAutoFit/>
          </a:bodyPr>
          <a:lstStyle/>
          <a:p>
            <a:r>
              <a:rPr lang="en-CA" dirty="0" smtClean="0"/>
              <a:t>Verification of the maximum UV Index in a day against Brewers</a:t>
            </a:r>
            <a:endParaRPr lang="en-US" dirty="0"/>
          </a:p>
        </p:txBody>
      </p:sp>
      <p:sp>
        <p:nvSpPr>
          <p:cNvPr id="3" name="TextBox 2"/>
          <p:cNvSpPr txBox="1"/>
          <p:nvPr/>
        </p:nvSpPr>
        <p:spPr>
          <a:xfrm>
            <a:off x="755576" y="2722855"/>
            <a:ext cx="2720617" cy="2308324"/>
          </a:xfrm>
          <a:prstGeom prst="rect">
            <a:avLst/>
          </a:prstGeom>
          <a:noFill/>
        </p:spPr>
        <p:txBody>
          <a:bodyPr wrap="none" rtlCol="0">
            <a:spAutoFit/>
          </a:bodyPr>
          <a:lstStyle/>
          <a:p>
            <a:pPr marL="285750" indent="-285750">
              <a:buFont typeface="Arial" panose="020B0604020202020204" pitchFamily="34" charset="0"/>
              <a:buChar char="•"/>
            </a:pPr>
            <a:r>
              <a:rPr lang="en-CA" sz="1600" dirty="0" smtClean="0"/>
              <a:t>Clouds from model GEM</a:t>
            </a:r>
          </a:p>
          <a:p>
            <a:pPr marL="285750" indent="-285750">
              <a:buFont typeface="Arial" panose="020B0604020202020204" pitchFamily="34" charset="0"/>
              <a:buChar char="•"/>
            </a:pPr>
            <a:r>
              <a:rPr lang="en-CA" sz="1600" dirty="0" smtClean="0"/>
              <a:t>UV index based on </a:t>
            </a:r>
          </a:p>
          <a:p>
            <a:r>
              <a:rPr lang="en-CA" sz="1600" dirty="0"/>
              <a:t> </a:t>
            </a:r>
            <a:r>
              <a:rPr lang="en-CA" sz="1600" dirty="0" smtClean="0"/>
              <a:t>     radiative calculation</a:t>
            </a:r>
          </a:p>
          <a:p>
            <a:r>
              <a:rPr lang="en-CA" sz="1600" dirty="0"/>
              <a:t> </a:t>
            </a:r>
            <a:r>
              <a:rPr lang="en-CA" sz="1600" dirty="0" smtClean="0"/>
              <a:t>     using 4 broad bands</a:t>
            </a:r>
          </a:p>
          <a:p>
            <a:r>
              <a:rPr lang="en-CA" sz="1600" dirty="0"/>
              <a:t> </a:t>
            </a:r>
            <a:r>
              <a:rPr lang="en-CA" sz="1600" dirty="0" smtClean="0"/>
              <a:t>     UV-B (280-294)</a:t>
            </a:r>
          </a:p>
          <a:p>
            <a:r>
              <a:rPr lang="en-CA" sz="1600" dirty="0"/>
              <a:t> </a:t>
            </a:r>
            <a:r>
              <a:rPr lang="en-CA" sz="1600" dirty="0" smtClean="0"/>
              <a:t>              (294-310)</a:t>
            </a:r>
          </a:p>
          <a:p>
            <a:r>
              <a:rPr lang="en-CA" sz="1600" dirty="0"/>
              <a:t> </a:t>
            </a:r>
            <a:r>
              <a:rPr lang="en-CA" sz="1600" dirty="0" smtClean="0"/>
              <a:t>     UB-A (310-330)</a:t>
            </a:r>
          </a:p>
          <a:p>
            <a:r>
              <a:rPr lang="en-CA" sz="1600" dirty="0"/>
              <a:t> </a:t>
            </a:r>
            <a:r>
              <a:rPr lang="en-CA" sz="1600" dirty="0" smtClean="0"/>
              <a:t>              (330-400)</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16337767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90315" y="125760"/>
            <a:ext cx="5727725" cy="1143000"/>
          </a:xfrm>
          <a:prstGeom prst="rect">
            <a:avLst/>
          </a:prstGeom>
        </p:spPr>
        <p:txBody>
          <a:bodyPr/>
          <a:lstStyle>
            <a:lvl1pPr algn="l" rtl="0" eaLnBrk="1" fontAlgn="base" hangingPunct="1">
              <a:spcBef>
                <a:spcPct val="0"/>
              </a:spcBef>
              <a:spcAft>
                <a:spcPct val="0"/>
              </a:spcAft>
              <a:defRPr kumimoji="1" sz="3600" b="1">
                <a:solidFill>
                  <a:srgbClr val="3A601B"/>
                </a:solidFill>
                <a:latin typeface="+mj-lt"/>
                <a:ea typeface="+mj-ea"/>
                <a:cs typeface="+mj-cs"/>
              </a:defRPr>
            </a:lvl1pPr>
            <a:lvl2pPr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a:lstStyle>
          <a:p>
            <a:pPr algn="ctr"/>
            <a:r>
              <a:rPr lang="en-CA" kern="0" dirty="0" smtClean="0"/>
              <a:t>GEM MACH </a:t>
            </a:r>
            <a:r>
              <a:rPr lang="en-CA" dirty="0" smtClean="0"/>
              <a:t>Global </a:t>
            </a:r>
          </a:p>
          <a:p>
            <a:pPr algn="ctr"/>
            <a:r>
              <a:rPr lang="en-CA" sz="3200" dirty="0" smtClean="0"/>
              <a:t>comparison</a:t>
            </a:r>
            <a:r>
              <a:rPr lang="en-CA" sz="3200" kern="0" dirty="0" smtClean="0"/>
              <a:t> with MACC-II</a:t>
            </a:r>
            <a:endParaRPr lang="en-US" sz="3200" kern="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28800"/>
            <a:ext cx="4429259" cy="4437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5451" y="1574676"/>
            <a:ext cx="4229037" cy="4590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677596" y="1268760"/>
            <a:ext cx="1505540" cy="369332"/>
          </a:xfrm>
          <a:prstGeom prst="rect">
            <a:avLst/>
          </a:prstGeom>
          <a:noFill/>
        </p:spPr>
        <p:txBody>
          <a:bodyPr wrap="none" rtlCol="0">
            <a:spAutoFit/>
          </a:bodyPr>
          <a:lstStyle/>
          <a:p>
            <a:r>
              <a:rPr lang="en-CA" dirty="0" smtClean="0"/>
              <a:t>Column NOx</a:t>
            </a:r>
            <a:endParaRPr lang="en-US" dirty="0"/>
          </a:p>
        </p:txBody>
      </p:sp>
      <p:sp>
        <p:nvSpPr>
          <p:cNvPr id="6" name="TextBox 5"/>
          <p:cNvSpPr txBox="1"/>
          <p:nvPr/>
        </p:nvSpPr>
        <p:spPr>
          <a:xfrm>
            <a:off x="6090796" y="1268760"/>
            <a:ext cx="1505540" cy="369332"/>
          </a:xfrm>
          <a:prstGeom prst="rect">
            <a:avLst/>
          </a:prstGeom>
          <a:noFill/>
        </p:spPr>
        <p:txBody>
          <a:bodyPr wrap="none" rtlCol="0">
            <a:spAutoFit/>
          </a:bodyPr>
          <a:lstStyle/>
          <a:p>
            <a:r>
              <a:rPr lang="en-CA" dirty="0" smtClean="0"/>
              <a:t>Surface NOx</a:t>
            </a:r>
            <a:endParaRPr lang="en-US" dirty="0"/>
          </a:p>
        </p:txBody>
      </p:sp>
    </p:spTree>
    <p:extLst>
      <p:ext uri="{BB962C8B-B14F-4D97-AF65-F5344CB8AC3E}">
        <p14:creationId xmlns:p14="http://schemas.microsoft.com/office/powerpoint/2010/main" val="623851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331640" y="3560812"/>
            <a:ext cx="7704856" cy="1740396"/>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2" name="Title 1"/>
          <p:cNvSpPr>
            <a:spLocks noGrp="1"/>
          </p:cNvSpPr>
          <p:nvPr>
            <p:ph type="title"/>
          </p:nvPr>
        </p:nvSpPr>
        <p:spPr>
          <a:xfrm>
            <a:off x="899592" y="188640"/>
            <a:ext cx="7698432" cy="1143000"/>
          </a:xfrm>
        </p:spPr>
        <p:txBody>
          <a:bodyPr/>
          <a:lstStyle/>
          <a:p>
            <a:r>
              <a:rPr lang="en-CA" sz="2800" dirty="0" smtClean="0"/>
              <a:t>Modeling and assimilation approach</a:t>
            </a:r>
            <a:br>
              <a:rPr lang="en-CA" sz="2800" dirty="0" smtClean="0"/>
            </a:br>
            <a:r>
              <a:rPr lang="en-CA" sz="2800" dirty="0"/>
              <a:t> </a:t>
            </a:r>
            <a:r>
              <a:rPr lang="en-CA" sz="2800" dirty="0" smtClean="0"/>
              <a:t>   used in Canada</a:t>
            </a:r>
            <a:endParaRPr lang="en-US" sz="2800" dirty="0"/>
          </a:p>
        </p:txBody>
      </p:sp>
      <p:sp>
        <p:nvSpPr>
          <p:cNvPr id="3" name="Content Placeholder 2"/>
          <p:cNvSpPr>
            <a:spLocks noGrp="1"/>
          </p:cNvSpPr>
          <p:nvPr>
            <p:ph idx="1"/>
          </p:nvPr>
        </p:nvSpPr>
        <p:spPr>
          <a:xfrm>
            <a:off x="726504" y="1301080"/>
            <a:ext cx="8382000" cy="4648200"/>
          </a:xfrm>
        </p:spPr>
        <p:txBody>
          <a:bodyPr/>
          <a:lstStyle/>
          <a:p>
            <a:r>
              <a:rPr lang="en-CA" sz="2000" dirty="0"/>
              <a:t>U</a:t>
            </a:r>
            <a:r>
              <a:rPr lang="en-CA" sz="2000" dirty="0" smtClean="0"/>
              <a:t>se an integrated / unified modeling and assimilation approach for meteorology and chemistry</a:t>
            </a:r>
          </a:p>
          <a:p>
            <a:r>
              <a:rPr lang="en-CA" sz="2000" dirty="0" smtClean="0"/>
              <a:t>Same model that is used for meteorology and chemistry</a:t>
            </a:r>
          </a:p>
          <a:p>
            <a:r>
              <a:rPr lang="en-CA" sz="2000" dirty="0" smtClean="0"/>
              <a:t>Same model that is used for global and regional applications</a:t>
            </a:r>
          </a:p>
          <a:p>
            <a:r>
              <a:rPr lang="en-CA" sz="2000" dirty="0"/>
              <a:t>T</a:t>
            </a:r>
            <a:r>
              <a:rPr lang="en-CA" sz="2000" dirty="0" smtClean="0"/>
              <a:t>he assimilation system (</a:t>
            </a:r>
            <a:r>
              <a:rPr lang="en-CA" sz="2000" dirty="0" err="1" smtClean="0"/>
              <a:t>EnVar</a:t>
            </a:r>
            <a:r>
              <a:rPr lang="en-CA" sz="2000" dirty="0" smtClean="0"/>
              <a:t>: hybrid) used for </a:t>
            </a:r>
          </a:p>
          <a:p>
            <a:pPr marL="0" indent="0">
              <a:buNone/>
            </a:pPr>
            <a:r>
              <a:rPr lang="en-CA" sz="2000" dirty="0"/>
              <a:t> </a:t>
            </a:r>
            <a:r>
              <a:rPr lang="en-CA" sz="2000" dirty="0" smtClean="0"/>
              <a:t>      meteorology and for chemistry is similar</a:t>
            </a:r>
          </a:p>
          <a:p>
            <a:pPr marL="0" indent="0">
              <a:buNone/>
            </a:pPr>
            <a:r>
              <a:rPr lang="en-CA" dirty="0"/>
              <a:t> </a:t>
            </a:r>
            <a:r>
              <a:rPr lang="en-CA" dirty="0" smtClean="0"/>
              <a:t>      </a:t>
            </a:r>
            <a:r>
              <a:rPr lang="en-CA" sz="1800" dirty="0" smtClean="0"/>
              <a:t>Present</a:t>
            </a:r>
            <a:r>
              <a:rPr lang="en-CA" sz="2000" dirty="0" smtClean="0"/>
              <a:t> : </a:t>
            </a:r>
            <a:r>
              <a:rPr lang="en-CA" sz="1800" dirty="0" smtClean="0"/>
              <a:t> Chemistry: static </a:t>
            </a:r>
            <a:r>
              <a:rPr lang="en-CA" sz="1800" dirty="0" err="1" smtClean="0"/>
              <a:t>covariances</a:t>
            </a:r>
            <a:endParaRPr lang="en-CA" sz="1800" dirty="0" smtClean="0"/>
          </a:p>
          <a:p>
            <a:pPr marL="957262" lvl="2" indent="0">
              <a:buNone/>
            </a:pPr>
            <a:r>
              <a:rPr lang="en-CA" dirty="0" smtClean="0"/>
              <a:t>           Meteorology : hybrid (static + </a:t>
            </a:r>
            <a:r>
              <a:rPr lang="en-CA" dirty="0" err="1" smtClean="0"/>
              <a:t>EnKF</a:t>
            </a:r>
            <a:r>
              <a:rPr lang="en-CA" dirty="0"/>
              <a:t> </a:t>
            </a:r>
            <a:r>
              <a:rPr lang="en-CA" dirty="0" smtClean="0"/>
              <a:t>256 members      512</a:t>
            </a:r>
          </a:p>
          <a:p>
            <a:pPr marL="582612" lvl="1" indent="0">
              <a:buNone/>
            </a:pPr>
            <a:r>
              <a:rPr lang="en-CA" sz="1800" dirty="0" smtClean="0">
                <a:solidFill>
                  <a:srgbClr val="666633"/>
                </a:solidFill>
              </a:rPr>
              <a:t>Future </a:t>
            </a:r>
            <a:r>
              <a:rPr lang="en-CA" sz="1800" dirty="0" smtClean="0">
                <a:solidFill>
                  <a:srgbClr val="666633"/>
                </a:solidFill>
              </a:rPr>
              <a:t>(4 </a:t>
            </a:r>
            <a:r>
              <a:rPr lang="en-CA" sz="1800" dirty="0" smtClean="0">
                <a:solidFill>
                  <a:srgbClr val="666633"/>
                </a:solidFill>
              </a:rPr>
              <a:t>years) : </a:t>
            </a:r>
          </a:p>
          <a:p>
            <a:pPr marL="582612" lvl="1" indent="0">
              <a:buNone/>
            </a:pPr>
            <a:r>
              <a:rPr lang="en-CA" sz="1800" dirty="0">
                <a:solidFill>
                  <a:srgbClr val="666633"/>
                </a:solidFill>
              </a:rPr>
              <a:t> </a:t>
            </a:r>
            <a:r>
              <a:rPr lang="en-CA" sz="1800" dirty="0" smtClean="0">
                <a:solidFill>
                  <a:srgbClr val="666633"/>
                </a:solidFill>
              </a:rPr>
              <a:t> Chemistry long-lived (CO2, linearized chemistry) : hybrid (static + </a:t>
            </a:r>
            <a:r>
              <a:rPr lang="en-CA" sz="1800" dirty="0" err="1" smtClean="0">
                <a:solidFill>
                  <a:srgbClr val="666633"/>
                </a:solidFill>
              </a:rPr>
              <a:t>EnKF</a:t>
            </a:r>
            <a:r>
              <a:rPr lang="en-CA" sz="1800" dirty="0" smtClean="0">
                <a:solidFill>
                  <a:srgbClr val="666633"/>
                </a:solidFill>
              </a:rPr>
              <a:t>)</a:t>
            </a:r>
            <a:r>
              <a:rPr lang="en-CA" dirty="0" smtClean="0">
                <a:solidFill>
                  <a:srgbClr val="666633"/>
                </a:solidFill>
              </a:rPr>
              <a:t>  </a:t>
            </a:r>
          </a:p>
          <a:p>
            <a:pPr marL="582612" lvl="1" indent="0">
              <a:buNone/>
            </a:pPr>
            <a:r>
              <a:rPr lang="en-CA" dirty="0" smtClean="0">
                <a:solidFill>
                  <a:srgbClr val="666633"/>
                </a:solidFill>
              </a:rPr>
              <a:t>  </a:t>
            </a:r>
            <a:r>
              <a:rPr lang="en-CA" sz="1800" dirty="0" smtClean="0">
                <a:solidFill>
                  <a:srgbClr val="666633"/>
                </a:solidFill>
              </a:rPr>
              <a:t>Chemistry short-lived: hybrid  (static + climatological ensembles)</a:t>
            </a:r>
          </a:p>
          <a:p>
            <a:pPr marL="582612" lvl="1" indent="0">
              <a:buNone/>
            </a:pPr>
            <a:endParaRPr lang="en-CA" sz="800" dirty="0">
              <a:solidFill>
                <a:srgbClr val="666633"/>
              </a:solidFill>
            </a:endParaRPr>
          </a:p>
          <a:p>
            <a:pPr marL="390525" indent="-285750"/>
            <a:r>
              <a:rPr lang="en-CA" sz="2000" dirty="0"/>
              <a:t>H</a:t>
            </a:r>
            <a:r>
              <a:rPr lang="en-CA" sz="2000" dirty="0" smtClean="0"/>
              <a:t>armonize </a:t>
            </a:r>
            <a:r>
              <a:rPr lang="en-CA" sz="2000" dirty="0" smtClean="0"/>
              <a:t>the remote sensing with our modeling and assimilation components (e.g. AMF from GEM-MACH)</a:t>
            </a:r>
            <a:endParaRPr lang="en-US" sz="2000" dirty="0"/>
          </a:p>
        </p:txBody>
      </p:sp>
      <p:cxnSp>
        <p:nvCxnSpPr>
          <p:cNvPr id="5" name="Straight Arrow Connector 4"/>
          <p:cNvCxnSpPr/>
          <p:nvPr/>
        </p:nvCxnSpPr>
        <p:spPr bwMode="auto">
          <a:xfrm>
            <a:off x="7632340" y="4077072"/>
            <a:ext cx="216024"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532286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27584" y="476672"/>
            <a:ext cx="6912768" cy="864096"/>
          </a:xfrm>
          <a:prstGeom prst="rect">
            <a:avLst/>
          </a:prstGeom>
        </p:spPr>
        <p:txBody>
          <a:bodyPr/>
          <a:lstStyle>
            <a:lvl1pPr algn="l" rtl="0" eaLnBrk="1" fontAlgn="base" hangingPunct="1">
              <a:spcBef>
                <a:spcPct val="0"/>
              </a:spcBef>
              <a:spcAft>
                <a:spcPct val="0"/>
              </a:spcAft>
              <a:defRPr kumimoji="1" sz="3600" b="1">
                <a:solidFill>
                  <a:srgbClr val="3A601B"/>
                </a:solidFill>
                <a:latin typeface="+mj-lt"/>
                <a:ea typeface="+mj-ea"/>
                <a:cs typeface="+mj-cs"/>
              </a:defRPr>
            </a:lvl1pPr>
            <a:lvl2pPr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a:lstStyle>
          <a:p>
            <a:r>
              <a:rPr lang="en-CA" kern="0" dirty="0" smtClean="0"/>
              <a:t>Where we are heading for 2020</a:t>
            </a:r>
            <a:endParaRPr lang="en-US" kern="0" dirty="0"/>
          </a:p>
        </p:txBody>
      </p:sp>
      <p:sp>
        <p:nvSpPr>
          <p:cNvPr id="3" name="Content Placeholder 2"/>
          <p:cNvSpPr txBox="1">
            <a:spLocks/>
          </p:cNvSpPr>
          <p:nvPr/>
        </p:nvSpPr>
        <p:spPr>
          <a:xfrm>
            <a:off x="683568" y="1268760"/>
            <a:ext cx="7848872" cy="4968552"/>
          </a:xfrm>
          <a:prstGeom prst="rect">
            <a:avLst/>
          </a:prstGeom>
        </p:spPr>
        <p:txBody>
          <a:bodyPr/>
          <a:lstStyle>
            <a:lvl1pPr marL="287338" indent="-287338" algn="l" rtl="0" eaLnBrk="1" fontAlgn="base" hangingPunct="1">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1" fontAlgn="base" hangingPunct="1">
              <a:spcBef>
                <a:spcPct val="20000"/>
              </a:spcBef>
              <a:spcAft>
                <a:spcPct val="0"/>
              </a:spcAft>
              <a:buClr>
                <a:srgbClr val="3A601B"/>
              </a:buClr>
              <a:buFont typeface="Arial" pitchFamily="34" charset="0"/>
              <a:buChar char="–"/>
              <a:defRPr kumimoji="1" sz="2000">
                <a:solidFill>
                  <a:schemeClr val="tx1"/>
                </a:solidFill>
                <a:latin typeface="+mn-lt"/>
                <a:ea typeface="+mn-ea"/>
                <a:cs typeface="+mn-cs"/>
              </a:defRPr>
            </a:lvl2pPr>
            <a:lvl3pPr marL="1139825" indent="-182563" algn="l" rtl="0" eaLnBrk="1" fontAlgn="base" hangingPunct="1">
              <a:spcBef>
                <a:spcPct val="20000"/>
              </a:spcBef>
              <a:spcAft>
                <a:spcPct val="0"/>
              </a:spcAft>
              <a:buClr>
                <a:srgbClr val="C8A200"/>
              </a:buClr>
              <a:buFont typeface="Arial" pitchFamily="34" charset="0"/>
              <a:buChar char="▪"/>
              <a:defRPr kumimoji="1">
                <a:solidFill>
                  <a:schemeClr val="tx1"/>
                </a:solidFill>
                <a:latin typeface="+mn-lt"/>
                <a:ea typeface="+mn-ea"/>
                <a:cs typeface="+mn-cs"/>
              </a:defRPr>
            </a:lvl3pPr>
            <a:lvl4pPr marL="1617663" indent="-287338" algn="l" rtl="0" eaLnBrk="1" fontAlgn="base" hangingPunct="1">
              <a:spcBef>
                <a:spcPct val="20000"/>
              </a:spcBef>
              <a:spcAft>
                <a:spcPct val="0"/>
              </a:spcAft>
              <a:buChar char="–"/>
              <a:defRPr kumimoji="1" sz="1600">
                <a:solidFill>
                  <a:schemeClr val="tx1"/>
                </a:solidFill>
                <a:latin typeface="+mn-lt"/>
                <a:ea typeface="+mn-ea"/>
                <a:cs typeface="+mn-cs"/>
              </a:defRPr>
            </a:lvl4pPr>
            <a:lvl5pPr marL="2000250" indent="-190500" algn="l" rtl="0" eaLnBrk="1" fontAlgn="base" hangingPunct="1">
              <a:spcBef>
                <a:spcPct val="20000"/>
              </a:spcBef>
              <a:spcAft>
                <a:spcPct val="0"/>
              </a:spcAft>
              <a:buChar char="»"/>
              <a:defRPr kumimoji="1" sz="1400">
                <a:solidFill>
                  <a:schemeClr val="tx1"/>
                </a:solidFill>
                <a:latin typeface="+mn-lt"/>
                <a:ea typeface="+mn-ea"/>
                <a:cs typeface="+mn-cs"/>
              </a:defRPr>
            </a:lvl5pPr>
            <a:lvl6pPr marL="2457450" indent="-190500" algn="l" rtl="0" eaLnBrk="1" fontAlgn="base" hangingPunct="1">
              <a:spcBef>
                <a:spcPct val="20000"/>
              </a:spcBef>
              <a:spcAft>
                <a:spcPct val="0"/>
              </a:spcAft>
              <a:buChar char="»"/>
              <a:defRPr kumimoji="1" sz="1400">
                <a:solidFill>
                  <a:schemeClr val="tx1"/>
                </a:solidFill>
                <a:latin typeface="+mn-lt"/>
                <a:ea typeface="+mn-ea"/>
                <a:cs typeface="+mn-cs"/>
              </a:defRPr>
            </a:lvl6pPr>
            <a:lvl7pPr marL="2914650" indent="-190500" algn="l" rtl="0" eaLnBrk="1" fontAlgn="base" hangingPunct="1">
              <a:spcBef>
                <a:spcPct val="20000"/>
              </a:spcBef>
              <a:spcAft>
                <a:spcPct val="0"/>
              </a:spcAft>
              <a:buChar char="»"/>
              <a:defRPr kumimoji="1" sz="1400">
                <a:solidFill>
                  <a:schemeClr val="tx1"/>
                </a:solidFill>
                <a:latin typeface="+mn-lt"/>
                <a:ea typeface="+mn-ea"/>
                <a:cs typeface="+mn-cs"/>
              </a:defRPr>
            </a:lvl7pPr>
            <a:lvl8pPr marL="3371850" indent="-190500" algn="l" rtl="0" eaLnBrk="1" fontAlgn="base" hangingPunct="1">
              <a:spcBef>
                <a:spcPct val="20000"/>
              </a:spcBef>
              <a:spcAft>
                <a:spcPct val="0"/>
              </a:spcAft>
              <a:buChar char="»"/>
              <a:defRPr kumimoji="1" sz="1400">
                <a:solidFill>
                  <a:schemeClr val="tx1"/>
                </a:solidFill>
                <a:latin typeface="+mn-lt"/>
                <a:ea typeface="+mn-ea"/>
                <a:cs typeface="+mn-cs"/>
              </a:defRPr>
            </a:lvl8pPr>
            <a:lvl9pPr marL="3829050" indent="-190500" algn="l" rtl="0" eaLnBrk="1" fontAlgn="base" hangingPunct="1">
              <a:spcBef>
                <a:spcPct val="20000"/>
              </a:spcBef>
              <a:spcAft>
                <a:spcPct val="0"/>
              </a:spcAft>
              <a:buChar char="»"/>
              <a:defRPr kumimoji="1" sz="1400">
                <a:solidFill>
                  <a:schemeClr val="tx1"/>
                </a:solidFill>
                <a:latin typeface="+mn-lt"/>
                <a:ea typeface="+mn-ea"/>
                <a:cs typeface="+mn-cs"/>
              </a:defRPr>
            </a:lvl9pPr>
          </a:lstStyle>
          <a:p>
            <a:r>
              <a:rPr lang="en-CA" sz="2000" kern="0" dirty="0" smtClean="0"/>
              <a:t>To consolidate the 3 main systems into an hybrid </a:t>
            </a:r>
            <a:r>
              <a:rPr lang="en-CA" sz="2000" kern="0" dirty="0" err="1" smtClean="0"/>
              <a:t>EnVar</a:t>
            </a:r>
            <a:r>
              <a:rPr lang="en-CA" sz="2000" kern="0" dirty="0" smtClean="0"/>
              <a:t> </a:t>
            </a:r>
          </a:p>
          <a:p>
            <a:pPr marL="0" indent="0">
              <a:buNone/>
            </a:pPr>
            <a:r>
              <a:rPr lang="en-CA" sz="2000" kern="0" dirty="0" smtClean="0"/>
              <a:t>    framework and port to operations</a:t>
            </a:r>
          </a:p>
          <a:p>
            <a:pPr lvl="1"/>
            <a:r>
              <a:rPr lang="en-CA" sz="1800" kern="0" dirty="0" smtClean="0"/>
              <a:t>AQ applications using an hybrid with climatological ensemble of model output</a:t>
            </a:r>
          </a:p>
          <a:p>
            <a:pPr lvl="1"/>
            <a:r>
              <a:rPr lang="en-CA" sz="1800" kern="0" dirty="0" smtClean="0"/>
              <a:t>NWP application using and hybrid with an Ensemble </a:t>
            </a:r>
            <a:r>
              <a:rPr lang="en-CA" sz="1800" kern="0" dirty="0" err="1" smtClean="0"/>
              <a:t>Kalman</a:t>
            </a:r>
            <a:r>
              <a:rPr lang="en-CA" sz="1800" kern="0" dirty="0" smtClean="0"/>
              <a:t> filter</a:t>
            </a:r>
            <a:endParaRPr lang="en-CA" sz="2000" kern="0" dirty="0" smtClean="0"/>
          </a:p>
          <a:p>
            <a:r>
              <a:rPr lang="en-CA" sz="2000" kern="0" dirty="0" smtClean="0"/>
              <a:t>The OI will be replaced by LAM spectral formulation for the static</a:t>
            </a:r>
          </a:p>
          <a:p>
            <a:r>
              <a:rPr lang="en-CA" sz="2000" kern="0" dirty="0" smtClean="0"/>
              <a:t>The global NWP model will be running at  10 km</a:t>
            </a:r>
          </a:p>
          <a:p>
            <a:r>
              <a:rPr lang="en-CA" sz="2000" kern="0" dirty="0" smtClean="0"/>
              <a:t>The global GEM-MACH will be running at 40 km with assimilation</a:t>
            </a:r>
          </a:p>
          <a:p>
            <a:pPr marL="0" indent="0">
              <a:buNone/>
            </a:pPr>
            <a:r>
              <a:rPr lang="en-CA" sz="2000" kern="0" dirty="0"/>
              <a:t> </a:t>
            </a:r>
            <a:r>
              <a:rPr lang="en-CA" sz="2000" kern="0" dirty="0" smtClean="0"/>
              <a:t>      of aerosols</a:t>
            </a:r>
          </a:p>
          <a:p>
            <a:r>
              <a:rPr lang="en-CA" sz="2000" kern="0" dirty="0" smtClean="0"/>
              <a:t>The regional AQ model will run at 10 km with 2.5 km windows</a:t>
            </a:r>
          </a:p>
          <a:p>
            <a:pPr marL="0" indent="0">
              <a:buNone/>
            </a:pPr>
            <a:r>
              <a:rPr lang="en-CA" sz="2000" kern="0" dirty="0"/>
              <a:t> </a:t>
            </a:r>
            <a:r>
              <a:rPr lang="en-CA" sz="2000" kern="0" dirty="0" smtClean="0"/>
              <a:t>       over populated areas</a:t>
            </a:r>
          </a:p>
          <a:p>
            <a:r>
              <a:rPr lang="en-CA" sz="2000" kern="0" dirty="0"/>
              <a:t>C</a:t>
            </a:r>
            <a:r>
              <a:rPr lang="en-CA" sz="2000" kern="0" dirty="0" smtClean="0"/>
              <a:t>onduct an AQ reanalysis at 10 km resolution since 2001 </a:t>
            </a:r>
          </a:p>
          <a:p>
            <a:r>
              <a:rPr lang="en-CA" sz="2000" kern="0" dirty="0" smtClean="0"/>
              <a:t>Integrate the remote sensing for assimilation and for a correction on bottom-up emissions</a:t>
            </a:r>
          </a:p>
          <a:p>
            <a:pPr lvl="1"/>
            <a:endParaRPr lang="en-CA" sz="1800" kern="0" dirty="0" smtClean="0"/>
          </a:p>
        </p:txBody>
      </p:sp>
    </p:spTree>
    <p:extLst>
      <p:ext uri="{BB962C8B-B14F-4D97-AF65-F5344CB8AC3E}">
        <p14:creationId xmlns:p14="http://schemas.microsoft.com/office/powerpoint/2010/main" val="27762286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76672"/>
            <a:ext cx="8316416" cy="6365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259632" y="116632"/>
            <a:ext cx="5904180" cy="369332"/>
          </a:xfrm>
          <a:prstGeom prst="rect">
            <a:avLst/>
          </a:prstGeom>
          <a:noFill/>
        </p:spPr>
        <p:txBody>
          <a:bodyPr wrap="none" rtlCol="0">
            <a:spAutoFit/>
          </a:bodyPr>
          <a:lstStyle/>
          <a:p>
            <a:r>
              <a:rPr lang="en-CA" dirty="0" smtClean="0"/>
              <a:t>SO</a:t>
            </a:r>
            <a:r>
              <a:rPr lang="en-CA" baseline="-25000" dirty="0" smtClean="0"/>
              <a:t>2</a:t>
            </a:r>
            <a:r>
              <a:rPr lang="en-CA" dirty="0" smtClean="0"/>
              <a:t> emission retrieved from OMI (McLinden et al 2016)</a:t>
            </a:r>
            <a:endParaRPr lang="en-US" dirty="0"/>
          </a:p>
        </p:txBody>
      </p:sp>
    </p:spTree>
    <p:extLst>
      <p:ext uri="{BB962C8B-B14F-4D97-AF65-F5344CB8AC3E}">
        <p14:creationId xmlns:p14="http://schemas.microsoft.com/office/powerpoint/2010/main" val="1670553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79475" y="274638"/>
            <a:ext cx="8229600" cy="1143000"/>
          </a:xfrm>
        </p:spPr>
        <p:txBody>
          <a:bodyPr/>
          <a:lstStyle/>
          <a:p>
            <a:pPr eaLnBrk="1" hangingPunct="1"/>
            <a:r>
              <a:rPr lang="en-US" altLang="en-US" sz="2800" smtClean="0"/>
              <a:t>What do you want from TEMPO? – responses from Cdn forecasters / scientists</a:t>
            </a:r>
            <a:endParaRPr lang="en-CA" altLang="en-US" sz="2800" smtClean="0"/>
          </a:p>
        </p:txBody>
      </p:sp>
      <p:sp>
        <p:nvSpPr>
          <p:cNvPr id="3075" name="Rectangle 3"/>
          <p:cNvSpPr>
            <a:spLocks noGrp="1" noChangeArrowheads="1"/>
          </p:cNvSpPr>
          <p:nvPr>
            <p:ph type="body" idx="1"/>
          </p:nvPr>
        </p:nvSpPr>
        <p:spPr>
          <a:xfrm>
            <a:off x="879475" y="1495425"/>
            <a:ext cx="8229600" cy="4525963"/>
          </a:xfrm>
        </p:spPr>
        <p:txBody>
          <a:bodyPr/>
          <a:lstStyle/>
          <a:p>
            <a:r>
              <a:rPr lang="en-US" altLang="en-US" sz="1800" smtClean="0"/>
              <a:t>Surface concentrations, especially for O</a:t>
            </a:r>
            <a:r>
              <a:rPr lang="en-US" altLang="en-US" sz="1800" baseline="-25000" smtClean="0"/>
              <a:t>3</a:t>
            </a:r>
            <a:r>
              <a:rPr lang="en-US" altLang="en-US" sz="1800" smtClean="0"/>
              <a:t>, NO</a:t>
            </a:r>
            <a:r>
              <a:rPr lang="en-US" altLang="en-US" sz="1800" baseline="-25000" smtClean="0"/>
              <a:t>2</a:t>
            </a:r>
            <a:r>
              <a:rPr lang="en-US" altLang="en-US" sz="1800" smtClean="0"/>
              <a:t>, PM</a:t>
            </a:r>
            <a:r>
              <a:rPr lang="en-US" altLang="en-US" sz="1800" baseline="-25000" smtClean="0"/>
              <a:t>2.5</a:t>
            </a:r>
            <a:r>
              <a:rPr lang="en-US" altLang="en-US" sz="1800" smtClean="0"/>
              <a:t>, at highest spatial resolution possible</a:t>
            </a:r>
          </a:p>
          <a:p>
            <a:pPr lvl="1"/>
            <a:r>
              <a:rPr lang="en-US" altLang="en-US" sz="1400" smtClean="0"/>
              <a:t>Also VCD / AOD products, trop/strat components, O</a:t>
            </a:r>
            <a:r>
              <a:rPr lang="en-US" altLang="en-US" sz="1400" baseline="-25000" smtClean="0"/>
              <a:t>3</a:t>
            </a:r>
            <a:r>
              <a:rPr lang="en-US" altLang="en-US" sz="1400" smtClean="0"/>
              <a:t> profiles (also: uncertainties, averaging kernels, detection limits, cloud information</a:t>
            </a:r>
            <a:r>
              <a:rPr lang="en-CA" altLang="en-US" sz="1400" smtClean="0"/>
              <a:t>, dust, fine/coarse mode</a:t>
            </a:r>
            <a:r>
              <a:rPr lang="en-US" altLang="en-US" sz="1400" smtClean="0"/>
              <a:t>))</a:t>
            </a:r>
          </a:p>
          <a:p>
            <a:pPr lvl="1"/>
            <a:r>
              <a:rPr lang="en-US" altLang="en-US" sz="1400" smtClean="0"/>
              <a:t>Multiple temporal scales (hourly, daily mean, monthly mean, annual mean)</a:t>
            </a:r>
          </a:p>
          <a:p>
            <a:r>
              <a:rPr lang="en-US" altLang="en-US" sz="1800" smtClean="0"/>
              <a:t>NRT (&lt;3 hour preferred) access to level 1 data, level 2 products; available from ECCC servers</a:t>
            </a:r>
          </a:p>
          <a:p>
            <a:r>
              <a:rPr lang="en-US" altLang="en-US" sz="1800" smtClean="0"/>
              <a:t>Multiple data formats:  BUFR, netcdf, ascii, kml, GIS layers; ingestible by current ECCC tools; software to read/manipulate data</a:t>
            </a:r>
          </a:p>
          <a:p>
            <a:r>
              <a:rPr lang="en-US" altLang="en-US" sz="1800" smtClean="0"/>
              <a:t>Online visualization tools (e.g., </a:t>
            </a:r>
            <a:r>
              <a:rPr lang="en-US" altLang="en-US" sz="1800" u="sng" smtClean="0">
                <a:hlinkClick r:id="rId2"/>
              </a:rPr>
              <a:t>https://worldview.earthdata.nasa.gov/</a:t>
            </a:r>
            <a:r>
              <a:rPr lang="en-US" altLang="en-US" sz="1800" smtClean="0"/>
              <a:t>)</a:t>
            </a:r>
          </a:p>
          <a:p>
            <a:pPr lvl="1"/>
            <a:r>
              <a:rPr lang="en-US" altLang="en-US" sz="1400" smtClean="0"/>
              <a:t>Straightforward ways to present data so non-specialists can interpret</a:t>
            </a:r>
          </a:p>
          <a:p>
            <a:r>
              <a:rPr lang="en-US" altLang="en-US" sz="1800" smtClean="0"/>
              <a:t>Wild fire data, hotspots and plumes updated in real time</a:t>
            </a:r>
          </a:p>
          <a:p>
            <a:pPr lvl="1"/>
            <a:r>
              <a:rPr lang="en-US" altLang="en-US" sz="1400" smtClean="0"/>
              <a:t>plume heights</a:t>
            </a:r>
          </a:p>
          <a:p>
            <a:pPr lvl="1"/>
            <a:r>
              <a:rPr lang="en-US" altLang="en-US" sz="1400" smtClean="0"/>
              <a:t>merged with fire products from GOES-R</a:t>
            </a:r>
          </a:p>
          <a:p>
            <a:r>
              <a:rPr lang="en-US" altLang="en-US" sz="1800" smtClean="0"/>
              <a:t>Emissions at high spatial resolution</a:t>
            </a:r>
          </a:p>
          <a:p>
            <a:endParaRPr lang="en-US" altLang="en-US" sz="1800" smtClean="0"/>
          </a:p>
          <a:p>
            <a:endParaRPr lang="en-US" altLang="en-US" sz="1800" smtClean="0"/>
          </a:p>
        </p:txBody>
      </p:sp>
    </p:spTree>
    <p:extLst>
      <p:ext uri="{BB962C8B-B14F-4D97-AF65-F5344CB8AC3E}">
        <p14:creationId xmlns:p14="http://schemas.microsoft.com/office/powerpoint/2010/main" val="14976683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55776" y="3193812"/>
            <a:ext cx="4520789" cy="523220"/>
          </a:xfrm>
          <a:prstGeom prst="rect">
            <a:avLst/>
          </a:prstGeom>
          <a:noFill/>
        </p:spPr>
        <p:txBody>
          <a:bodyPr wrap="none" rtlCol="0">
            <a:spAutoFit/>
          </a:bodyPr>
          <a:lstStyle/>
          <a:p>
            <a:r>
              <a:rPr lang="en-CA" sz="2800" b="1" dirty="0" smtClean="0"/>
              <a:t>Thanks for your attention</a:t>
            </a:r>
            <a:endParaRPr lang="en-US" sz="2800" b="1" dirty="0"/>
          </a:p>
        </p:txBody>
      </p:sp>
    </p:spTree>
    <p:extLst>
      <p:ext uri="{BB962C8B-B14F-4D97-AF65-F5344CB8AC3E}">
        <p14:creationId xmlns:p14="http://schemas.microsoft.com/office/powerpoint/2010/main" val="2814990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0"/>
          <p:cNvSpPr txBox="1">
            <a:spLocks noChangeArrowheads="1"/>
          </p:cNvSpPr>
          <p:nvPr/>
        </p:nvSpPr>
        <p:spPr bwMode="auto">
          <a:xfrm>
            <a:off x="912813" y="766763"/>
            <a:ext cx="803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eaLnBrk="0" hangingPunct="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eaLnBrk="0" hangingPunct="0">
              <a:spcBef>
                <a:spcPct val="20000"/>
              </a:spcBef>
              <a:buClr>
                <a:srgbClr val="B895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eaLnBrk="0" hangingPunct="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eaLnBrk="0" hangingPunct="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eaLnBrk="1" hangingPunct="1">
              <a:spcBef>
                <a:spcPct val="0"/>
              </a:spcBef>
              <a:buClrTx/>
              <a:buSzTx/>
              <a:buFontTx/>
              <a:buNone/>
            </a:pPr>
            <a:r>
              <a:rPr lang="en-US" altLang="en-US" sz="1800"/>
              <a:t>**developed at AQRI &amp; CMC/CMDA by A. Robichaud, R. M</a:t>
            </a:r>
            <a:r>
              <a:rPr lang="fr-CA" altLang="en-US" sz="1800"/>
              <a:t>énard, Y. Zaitseva</a:t>
            </a:r>
            <a:endParaRPr lang="en-US" altLang="en-US" sz="1800"/>
          </a:p>
        </p:txBody>
      </p:sp>
      <p:sp>
        <p:nvSpPr>
          <p:cNvPr id="13315" name="Rectangle 2"/>
          <p:cNvSpPr>
            <a:spLocks noGrp="1" noChangeArrowheads="1"/>
          </p:cNvSpPr>
          <p:nvPr>
            <p:ph type="title"/>
          </p:nvPr>
        </p:nvSpPr>
        <p:spPr>
          <a:xfrm>
            <a:off x="762000" y="-115888"/>
            <a:ext cx="8153400" cy="1066801"/>
          </a:xfrm>
        </p:spPr>
        <p:txBody>
          <a:bodyPr/>
          <a:lstStyle/>
          <a:p>
            <a:pPr eaLnBrk="1" hangingPunct="1"/>
            <a:r>
              <a:rPr lang="en-US" altLang="zh-TW" sz="2800" smtClean="0"/>
              <a:t>Forecast Guidance – Objective Analysis</a:t>
            </a:r>
            <a:br>
              <a:rPr lang="en-US" altLang="zh-TW" sz="2800" smtClean="0"/>
            </a:br>
            <a:r>
              <a:rPr lang="en-US" altLang="zh-TW" sz="2800" smtClean="0"/>
              <a:t>http://aqhi.cmc.ec.gc.ca</a:t>
            </a:r>
            <a:endParaRPr lang="en-US" altLang="en-US" sz="2800" smtClean="0"/>
          </a:p>
        </p:txBody>
      </p:sp>
      <p:sp>
        <p:nvSpPr>
          <p:cNvPr id="13316" name="Rectangle 3"/>
          <p:cNvSpPr>
            <a:spLocks noGrp="1" noChangeArrowheads="1"/>
          </p:cNvSpPr>
          <p:nvPr>
            <p:ph type="body" idx="1"/>
          </p:nvPr>
        </p:nvSpPr>
        <p:spPr>
          <a:xfrm>
            <a:off x="762000" y="1270000"/>
            <a:ext cx="8153400" cy="4595813"/>
          </a:xfrm>
        </p:spPr>
        <p:txBody>
          <a:bodyPr/>
          <a:lstStyle/>
          <a:p>
            <a:pPr eaLnBrk="1" hangingPunct="1">
              <a:defRPr/>
            </a:pPr>
            <a:r>
              <a:rPr lang="fr-CA" altLang="en-US" dirty="0" err="1" smtClean="0"/>
              <a:t>Products</a:t>
            </a:r>
            <a:r>
              <a:rPr lang="fr-CA" altLang="en-US" dirty="0" smtClean="0"/>
              <a:t> are </a:t>
            </a:r>
            <a:r>
              <a:rPr lang="fr-CA" altLang="en-US" dirty="0" err="1" smtClean="0"/>
              <a:t>hourly</a:t>
            </a:r>
            <a:r>
              <a:rPr lang="fr-CA" altLang="en-US" dirty="0" smtClean="0"/>
              <a:t> surface analyses for O</a:t>
            </a:r>
            <a:r>
              <a:rPr lang="fr-CA" altLang="en-US" baseline="-25000" dirty="0" smtClean="0"/>
              <a:t>3</a:t>
            </a:r>
            <a:r>
              <a:rPr lang="fr-CA" altLang="en-US" dirty="0" smtClean="0"/>
              <a:t> and PM</a:t>
            </a:r>
            <a:r>
              <a:rPr lang="fr-CA" altLang="en-US" baseline="-25000" dirty="0" smtClean="0"/>
              <a:t>2.5</a:t>
            </a:r>
            <a:r>
              <a:rPr lang="en-US" altLang="en-US" dirty="0" smtClean="0"/>
              <a:t> (eventually NO</a:t>
            </a:r>
            <a:r>
              <a:rPr lang="en-US" altLang="en-US" baseline="-25000" dirty="0" smtClean="0"/>
              <a:t>2</a:t>
            </a:r>
            <a:r>
              <a:rPr lang="en-US" altLang="en-US" dirty="0" smtClean="0"/>
              <a:t>)</a:t>
            </a:r>
          </a:p>
          <a:p>
            <a:pPr eaLnBrk="1" hangingPunct="1">
              <a:defRPr/>
            </a:pPr>
            <a:r>
              <a:rPr lang="en-US" altLang="en-US" dirty="0" smtClean="0"/>
              <a:t>Generated using an improved optimum interpolation technique</a:t>
            </a:r>
          </a:p>
          <a:p>
            <a:pPr lvl="1" eaLnBrk="1" hangingPunct="1">
              <a:defRPr/>
            </a:pPr>
            <a:r>
              <a:rPr lang="fr-CA" altLang="en-US" dirty="0" smtClean="0"/>
              <a:t>Observations </a:t>
            </a:r>
            <a:r>
              <a:rPr lang="fr-CA" altLang="en-US" dirty="0" err="1" smtClean="0"/>
              <a:t>from</a:t>
            </a:r>
            <a:r>
              <a:rPr lang="fr-CA" altLang="en-US" dirty="0" smtClean="0"/>
              <a:t> Canadian networks (direct </a:t>
            </a:r>
            <a:r>
              <a:rPr lang="fr-CA" altLang="en-US" dirty="0" err="1" smtClean="0"/>
              <a:t>from</a:t>
            </a:r>
            <a:r>
              <a:rPr lang="fr-CA" altLang="en-US" dirty="0" smtClean="0"/>
              <a:t> providers) and U.S. networks (</a:t>
            </a:r>
            <a:r>
              <a:rPr lang="fr-CA" altLang="en-US" dirty="0" err="1" smtClean="0"/>
              <a:t>from</a:t>
            </a:r>
            <a:r>
              <a:rPr lang="fr-CA" altLang="en-US" dirty="0" smtClean="0"/>
              <a:t> EPA/</a:t>
            </a:r>
            <a:r>
              <a:rPr lang="fr-CA" altLang="en-US" dirty="0" err="1" smtClean="0"/>
              <a:t>AIRNow</a:t>
            </a:r>
            <a:r>
              <a:rPr lang="fr-CA" altLang="en-US" dirty="0" smtClean="0"/>
              <a:t>)</a:t>
            </a:r>
          </a:p>
          <a:p>
            <a:pPr lvl="1" eaLnBrk="1" hangingPunct="1">
              <a:defRPr/>
            </a:pPr>
            <a:r>
              <a:rPr lang="fr-CA" altLang="en-US" dirty="0" err="1" smtClean="0"/>
              <a:t>Forecasts</a:t>
            </a:r>
            <a:r>
              <a:rPr lang="fr-CA" altLang="en-US" dirty="0" smtClean="0"/>
              <a:t> </a:t>
            </a:r>
            <a:r>
              <a:rPr lang="fr-CA" altLang="en-US" dirty="0" err="1" smtClean="0"/>
              <a:t>from</a:t>
            </a:r>
            <a:r>
              <a:rPr lang="fr-CA" altLang="en-US" dirty="0" smtClean="0"/>
              <a:t> GEM-MACH10 as background</a:t>
            </a:r>
          </a:p>
          <a:p>
            <a:pPr eaLnBrk="1" hangingPunct="1">
              <a:defRPr/>
            </a:pPr>
            <a:endParaRPr lang="fr-CA" altLang="en-US" dirty="0"/>
          </a:p>
          <a:p>
            <a:pPr marL="0" indent="0" eaLnBrk="1" hangingPunct="1">
              <a:buFontTx/>
              <a:buNone/>
              <a:defRPr/>
            </a:pPr>
            <a:r>
              <a:rPr lang="fr-CA" altLang="en-US" dirty="0" smtClean="0"/>
              <a:t>=&gt; </a:t>
            </a:r>
            <a:r>
              <a:rPr lang="fr-CA" altLang="en-US" dirty="0" err="1" smtClean="0"/>
              <a:t>Combining</a:t>
            </a:r>
            <a:r>
              <a:rPr lang="fr-CA" altLang="en-US" dirty="0" smtClean="0"/>
              <a:t> </a:t>
            </a:r>
            <a:r>
              <a:rPr lang="fr-CA" altLang="en-US" dirty="0" err="1" smtClean="0"/>
              <a:t>together</a:t>
            </a:r>
            <a:r>
              <a:rPr lang="fr-CA" altLang="en-US" dirty="0" smtClean="0"/>
              <a:t> model </a:t>
            </a:r>
            <a:r>
              <a:rPr lang="fr-CA" altLang="en-US" dirty="0" err="1" smtClean="0"/>
              <a:t>forecasts</a:t>
            </a:r>
            <a:r>
              <a:rPr lang="fr-CA" altLang="en-US" dirty="0" smtClean="0"/>
              <a:t> and observations </a:t>
            </a:r>
            <a:r>
              <a:rPr lang="fr-CA" altLang="en-US" dirty="0" err="1" smtClean="0"/>
              <a:t>provide</a:t>
            </a:r>
            <a:r>
              <a:rPr lang="fr-CA" altLang="en-US" dirty="0" smtClean="0"/>
              <a:t> </a:t>
            </a:r>
            <a:r>
              <a:rPr lang="fr-CA" altLang="en-US" dirty="0" err="1" smtClean="0"/>
              <a:t>our</a:t>
            </a:r>
            <a:r>
              <a:rPr lang="fr-CA" altLang="en-US" dirty="0" smtClean="0"/>
              <a:t> best </a:t>
            </a:r>
            <a:r>
              <a:rPr lang="fr-CA" altLang="en-US" dirty="0" err="1" smtClean="0"/>
              <a:t>knowledge</a:t>
            </a:r>
            <a:r>
              <a:rPr lang="fr-CA" altLang="en-US" dirty="0" smtClean="0"/>
              <a:t> of the state of the </a:t>
            </a:r>
            <a:r>
              <a:rPr lang="fr-CA" altLang="en-US" dirty="0" err="1" smtClean="0"/>
              <a:t>atmosphere</a:t>
            </a:r>
            <a:r>
              <a:rPr lang="fr-CA" altLang="en-US" dirty="0" smtClean="0"/>
              <a:t>.</a:t>
            </a:r>
          </a:p>
          <a:p>
            <a:pPr marL="477837" lvl="1" indent="0" eaLnBrk="1" hangingPunct="1">
              <a:buFont typeface="Arial" charset="0"/>
              <a:buNone/>
              <a:defRPr/>
            </a:pPr>
            <a:endParaRPr lang="en-US" altLang="en-US" dirty="0" smtClean="0"/>
          </a:p>
        </p:txBody>
      </p:sp>
      <p:grpSp>
        <p:nvGrpSpPr>
          <p:cNvPr id="63496" name="Group 8"/>
          <p:cNvGrpSpPr>
            <a:grpSpLocks/>
          </p:cNvGrpSpPr>
          <p:nvPr/>
        </p:nvGrpSpPr>
        <p:grpSpPr bwMode="auto">
          <a:xfrm>
            <a:off x="0" y="781050"/>
            <a:ext cx="7408863" cy="5927725"/>
            <a:chOff x="0" y="0"/>
            <a:chExt cx="4667" cy="3734"/>
          </a:xfrm>
        </p:grpSpPr>
        <p:pic>
          <p:nvPicPr>
            <p:cNvPr id="13321" name="Picture 4" descr="OA4pan_O3_20110529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67" cy="373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322" name="Text Box 5"/>
            <p:cNvSpPr txBox="1">
              <a:spLocks noChangeArrowheads="1"/>
            </p:cNvSpPr>
            <p:nvPr/>
          </p:nvSpPr>
          <p:spPr bwMode="auto">
            <a:xfrm>
              <a:off x="3338" y="390"/>
              <a:ext cx="897" cy="3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eaLnBrk="0" hangingPunct="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eaLnBrk="0" hangingPunct="0">
                <a:spcBef>
                  <a:spcPct val="20000"/>
                </a:spcBef>
                <a:buClr>
                  <a:srgbClr val="B895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eaLnBrk="0" hangingPunct="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eaLnBrk="0" hangingPunct="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eaLnBrk="1" hangingPunct="1">
                <a:spcBef>
                  <a:spcPct val="0"/>
                </a:spcBef>
                <a:buClrTx/>
                <a:buSzTx/>
                <a:buFontTx/>
                <a:buNone/>
              </a:pPr>
              <a:r>
                <a:rPr lang="fr-CA" altLang="en-US" sz="3200" b="1">
                  <a:solidFill>
                    <a:srgbClr val="FF0000"/>
                  </a:solidFill>
                </a:rPr>
                <a:t>Ozone</a:t>
              </a:r>
              <a:endParaRPr lang="en-US" altLang="en-US" sz="3200" b="1">
                <a:solidFill>
                  <a:srgbClr val="FF0000"/>
                </a:solidFill>
              </a:endParaRPr>
            </a:p>
          </p:txBody>
        </p:sp>
      </p:grpSp>
      <p:grpSp>
        <p:nvGrpSpPr>
          <p:cNvPr id="63497" name="Group 9"/>
          <p:cNvGrpSpPr>
            <a:grpSpLocks/>
          </p:cNvGrpSpPr>
          <p:nvPr/>
        </p:nvGrpSpPr>
        <p:grpSpPr bwMode="auto">
          <a:xfrm>
            <a:off x="1541463" y="665163"/>
            <a:ext cx="7404100" cy="5922962"/>
            <a:chOff x="1533" y="556"/>
            <a:chExt cx="4664" cy="3731"/>
          </a:xfrm>
        </p:grpSpPr>
        <p:pic>
          <p:nvPicPr>
            <p:cNvPr id="13319" name="Picture 6" descr="OA4pan_AF_20110522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3" y="556"/>
              <a:ext cx="4664" cy="3731"/>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320" name="Text Box 7"/>
            <p:cNvSpPr txBox="1">
              <a:spLocks noChangeArrowheads="1"/>
            </p:cNvSpPr>
            <p:nvPr/>
          </p:nvSpPr>
          <p:spPr bwMode="auto">
            <a:xfrm>
              <a:off x="4976" y="949"/>
              <a:ext cx="855" cy="3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eaLnBrk="0" hangingPunct="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eaLnBrk="0" hangingPunct="0">
                <a:spcBef>
                  <a:spcPct val="20000"/>
                </a:spcBef>
                <a:buClr>
                  <a:srgbClr val="B895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eaLnBrk="0" hangingPunct="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eaLnBrk="0" hangingPunct="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eaLnBrk="1" hangingPunct="1">
                <a:spcBef>
                  <a:spcPct val="0"/>
                </a:spcBef>
                <a:buClrTx/>
                <a:buSzTx/>
                <a:buFontTx/>
                <a:buNone/>
              </a:pPr>
              <a:r>
                <a:rPr lang="fr-CA" altLang="en-US" sz="3200" b="1">
                  <a:solidFill>
                    <a:srgbClr val="FF0000"/>
                  </a:solidFill>
                </a:rPr>
                <a:t>PM2.5</a:t>
              </a:r>
              <a:endParaRPr lang="en-US" altLang="en-US" sz="3200" b="1">
                <a:solidFill>
                  <a:srgbClr val="FF0000"/>
                </a:solidFill>
              </a:endParaRPr>
            </a:p>
          </p:txBody>
        </p:sp>
      </p:grpSp>
    </p:spTree>
    <p:extLst>
      <p:ext uri="{BB962C8B-B14F-4D97-AF65-F5344CB8AC3E}">
        <p14:creationId xmlns:p14="http://schemas.microsoft.com/office/powerpoint/2010/main" val="154024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4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34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60964" y="476672"/>
            <a:ext cx="5891356" cy="369332"/>
          </a:xfrm>
          <a:prstGeom prst="rect">
            <a:avLst/>
          </a:prstGeom>
          <a:solidFill>
            <a:schemeClr val="accent1">
              <a:lumMod val="20000"/>
              <a:lumOff val="80000"/>
            </a:schemeClr>
          </a:solidFill>
        </p:spPr>
        <p:txBody>
          <a:bodyPr wrap="none" rtlCol="0">
            <a:spAutoFit/>
          </a:bodyPr>
          <a:lstStyle/>
          <a:p>
            <a:r>
              <a:rPr lang="en-CA" b="1" dirty="0" smtClean="0"/>
              <a:t>Comparison of annual mean NO</a:t>
            </a:r>
            <a:r>
              <a:rPr lang="en-CA" b="1" baseline="-25000" dirty="0" smtClean="0"/>
              <a:t>2</a:t>
            </a:r>
            <a:r>
              <a:rPr lang="en-CA" b="1" dirty="0" smtClean="0"/>
              <a:t> analyses with OMI</a:t>
            </a:r>
            <a:endParaRPr lang="en-US"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50" y="980728"/>
            <a:ext cx="9089154" cy="3895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574725" y="5589240"/>
            <a:ext cx="2029723" cy="276999"/>
          </a:xfrm>
          <a:prstGeom prst="rect">
            <a:avLst/>
          </a:prstGeom>
          <a:noFill/>
        </p:spPr>
        <p:txBody>
          <a:bodyPr wrap="none" rtlCol="0">
            <a:spAutoFit/>
          </a:bodyPr>
          <a:lstStyle/>
          <a:p>
            <a:r>
              <a:rPr lang="en-CA" sz="1200" dirty="0" smtClean="0">
                <a:solidFill>
                  <a:srgbClr val="FF0000"/>
                </a:solidFill>
              </a:rPr>
              <a:t>(From  </a:t>
            </a:r>
            <a:r>
              <a:rPr lang="en-CA" sz="1200" dirty="0" err="1" smtClean="0">
                <a:solidFill>
                  <a:srgbClr val="FF0000"/>
                </a:solidFill>
              </a:rPr>
              <a:t>Lamsal</a:t>
            </a:r>
            <a:r>
              <a:rPr lang="en-CA" sz="1200" dirty="0" smtClean="0">
                <a:solidFill>
                  <a:srgbClr val="FF0000"/>
                </a:solidFill>
              </a:rPr>
              <a:t> et al., 2010)</a:t>
            </a:r>
            <a:endParaRPr lang="en-CA" sz="1200" dirty="0">
              <a:solidFill>
                <a:srgbClr val="FF0000"/>
              </a:solidFill>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2976400686"/>
              </p:ext>
            </p:extLst>
          </p:nvPr>
        </p:nvGraphicFramePr>
        <p:xfrm>
          <a:off x="1239366" y="5407496"/>
          <a:ext cx="5276850" cy="685800"/>
        </p:xfrm>
        <a:graphic>
          <a:graphicData uri="http://schemas.openxmlformats.org/presentationml/2006/ole">
            <mc:AlternateContent xmlns:mc="http://schemas.openxmlformats.org/markup-compatibility/2006">
              <mc:Choice xmlns:v="urn:schemas-microsoft-com:vml" Requires="v">
                <p:oleObj spid="_x0000_s1091" name="Equation" r:id="rId4" imgW="3517560" imgH="457200" progId="Equation.3">
                  <p:embed/>
                </p:oleObj>
              </mc:Choice>
              <mc:Fallback>
                <p:oleObj name="Equation" r:id="rId4" imgW="3517560" imgH="457200" progId="Equation.3">
                  <p:embed/>
                  <p:pic>
                    <p:nvPicPr>
                      <p:cNvPr id="0" name=""/>
                      <p:cNvPicPr/>
                      <p:nvPr/>
                    </p:nvPicPr>
                    <p:blipFill>
                      <a:blip r:embed="rId5"/>
                      <a:stretch>
                        <a:fillRect/>
                      </a:stretch>
                    </p:blipFill>
                    <p:spPr>
                      <a:xfrm>
                        <a:off x="1239366" y="5407496"/>
                        <a:ext cx="5276850" cy="685800"/>
                      </a:xfrm>
                      <a:prstGeom prst="rect">
                        <a:avLst/>
                      </a:prstGeom>
                    </p:spPr>
                  </p:pic>
                </p:oleObj>
              </mc:Fallback>
            </mc:AlternateContent>
          </a:graphicData>
        </a:graphic>
      </p:graphicFrame>
      <p:sp>
        <p:nvSpPr>
          <p:cNvPr id="12" name="TextBox 11"/>
          <p:cNvSpPr txBox="1"/>
          <p:nvPr/>
        </p:nvSpPr>
        <p:spPr>
          <a:xfrm>
            <a:off x="1043608" y="5013176"/>
            <a:ext cx="6558206" cy="369332"/>
          </a:xfrm>
          <a:prstGeom prst="rect">
            <a:avLst/>
          </a:prstGeom>
          <a:noFill/>
        </p:spPr>
        <p:txBody>
          <a:bodyPr wrap="none" rtlCol="0">
            <a:spAutoFit/>
          </a:bodyPr>
          <a:lstStyle/>
          <a:p>
            <a:r>
              <a:rPr lang="en-CA" dirty="0" smtClean="0"/>
              <a:t>Need to correct for </a:t>
            </a:r>
            <a:r>
              <a:rPr lang="en-CA" dirty="0" err="1" smtClean="0"/>
              <a:t>NOz</a:t>
            </a:r>
            <a:r>
              <a:rPr lang="en-CA" dirty="0" smtClean="0"/>
              <a:t> interference in surface measurements</a:t>
            </a:r>
          </a:p>
        </p:txBody>
      </p:sp>
    </p:spTree>
    <p:extLst>
      <p:ext uri="{BB962C8B-B14F-4D97-AF65-F5344CB8AC3E}">
        <p14:creationId xmlns:p14="http://schemas.microsoft.com/office/powerpoint/2010/main" val="22267622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a:xfrm>
            <a:off x="1009650" y="230188"/>
            <a:ext cx="8078788" cy="1439862"/>
          </a:xfrm>
        </p:spPr>
        <p:txBody>
          <a:bodyPr/>
          <a:lstStyle/>
          <a:p>
            <a:pPr algn="ctr"/>
            <a:r>
              <a:rPr lang="en-CA" altLang="en-US" sz="3200" smtClean="0"/>
              <a:t>Objectives of the Canadian operational air quality forecast program</a:t>
            </a:r>
            <a:br>
              <a:rPr lang="en-CA" altLang="en-US" sz="3200" smtClean="0"/>
            </a:br>
            <a:endParaRPr lang="en-CA" altLang="en-US" sz="3200" smtClean="0"/>
          </a:p>
        </p:txBody>
      </p:sp>
      <p:sp>
        <p:nvSpPr>
          <p:cNvPr id="4" name="Rectangle 3"/>
          <p:cNvSpPr/>
          <p:nvPr/>
        </p:nvSpPr>
        <p:spPr>
          <a:xfrm>
            <a:off x="1009650" y="1412875"/>
            <a:ext cx="7921625" cy="4800600"/>
          </a:xfrm>
          <a:prstGeom prst="rect">
            <a:avLst/>
          </a:prstGeom>
        </p:spPr>
        <p:txBody>
          <a:bodyPr>
            <a:spAutoFit/>
          </a:bodyPr>
          <a:lstStyle/>
          <a:p>
            <a:pPr>
              <a:defRPr/>
            </a:pPr>
            <a:r>
              <a:rPr lang="en-US" dirty="0"/>
              <a:t>The </a:t>
            </a:r>
            <a:r>
              <a:rPr lang="en-US" b="1" dirty="0">
                <a:solidFill>
                  <a:srgbClr val="FF0000"/>
                </a:solidFill>
              </a:rPr>
              <a:t>Air Quality Health Index</a:t>
            </a:r>
            <a:r>
              <a:rPr lang="en-US" dirty="0">
                <a:solidFill>
                  <a:srgbClr val="FF0000"/>
                </a:solidFill>
              </a:rPr>
              <a:t> </a:t>
            </a:r>
            <a:r>
              <a:rPr lang="en-US" dirty="0"/>
              <a:t>or </a:t>
            </a:r>
            <a:r>
              <a:rPr lang="en-US" dirty="0">
                <a:solidFill>
                  <a:srgbClr val="FF0000"/>
                </a:solidFill>
              </a:rPr>
              <a:t>(</a:t>
            </a:r>
            <a:r>
              <a:rPr lang="en-US" b="1" dirty="0">
                <a:solidFill>
                  <a:srgbClr val="FF0000"/>
                </a:solidFill>
              </a:rPr>
              <a:t>AQHI</a:t>
            </a:r>
            <a:r>
              <a:rPr lang="en-US" dirty="0">
                <a:solidFill>
                  <a:srgbClr val="FF0000"/>
                </a:solidFill>
              </a:rPr>
              <a:t>) </a:t>
            </a:r>
            <a:r>
              <a:rPr lang="en-US" dirty="0"/>
              <a:t>is a scale designed in Canada to help understand the :</a:t>
            </a:r>
          </a:p>
          <a:p>
            <a:pPr>
              <a:defRPr/>
            </a:pPr>
            <a:endParaRPr lang="en-US" dirty="0"/>
          </a:p>
          <a:p>
            <a:pPr marL="342900" indent="-342900">
              <a:buFontTx/>
              <a:buAutoNum type="arabicParenR"/>
              <a:defRPr/>
            </a:pPr>
            <a:r>
              <a:rPr lang="en-US" dirty="0"/>
              <a:t>Impact of air quality on health.</a:t>
            </a:r>
          </a:p>
          <a:p>
            <a:pPr marL="342900" indent="-342900">
              <a:buFontTx/>
              <a:buAutoNum type="arabicParenR"/>
              <a:defRPr/>
            </a:pPr>
            <a:endParaRPr lang="en-US" dirty="0"/>
          </a:p>
          <a:p>
            <a:pPr marL="342900" indent="-342900">
              <a:buFontTx/>
              <a:buAutoNum type="arabicParenR"/>
              <a:defRPr/>
            </a:pPr>
            <a:r>
              <a:rPr lang="en-US" dirty="0"/>
              <a:t>It is a health protection tool used to make decisions to </a:t>
            </a:r>
            <a:r>
              <a:rPr lang="en-US" u="sng" dirty="0"/>
              <a:t>reduce short-term exposure to air pollution</a:t>
            </a:r>
            <a:r>
              <a:rPr lang="en-US" dirty="0"/>
              <a:t> by adjusting activity levels during increased levels of air pollution. </a:t>
            </a:r>
          </a:p>
          <a:p>
            <a:pPr marL="342900" indent="-342900">
              <a:buFontTx/>
              <a:buAutoNum type="arabicParenR"/>
              <a:defRPr/>
            </a:pPr>
            <a:endParaRPr lang="en-US" dirty="0"/>
          </a:p>
          <a:p>
            <a:pPr marL="342900" indent="-342900">
              <a:buFontTx/>
              <a:buAutoNum type="arabicParenR"/>
              <a:defRPr/>
            </a:pPr>
            <a:r>
              <a:rPr lang="en-US" dirty="0"/>
              <a:t>The Air Quality Health Index also provides advice on how to improve air quality by proposing </a:t>
            </a:r>
            <a:r>
              <a:rPr lang="en-US" u="sng" dirty="0"/>
              <a:t>behavioral change </a:t>
            </a:r>
            <a:r>
              <a:rPr lang="en-US" dirty="0"/>
              <a:t>to reduce the environmental footprint. </a:t>
            </a:r>
          </a:p>
          <a:p>
            <a:pPr marL="342900" indent="-342900">
              <a:buFontTx/>
              <a:buAutoNum type="arabicParenR"/>
              <a:defRPr/>
            </a:pPr>
            <a:endParaRPr lang="en-US" dirty="0"/>
          </a:p>
          <a:p>
            <a:pPr marL="342900" indent="-342900">
              <a:buFontTx/>
              <a:buAutoNum type="arabicParenR"/>
              <a:defRPr/>
            </a:pPr>
            <a:r>
              <a:rPr lang="en-US" dirty="0"/>
              <a:t>This index pays particular attention to </a:t>
            </a:r>
            <a:r>
              <a:rPr lang="en-US" u="sng" dirty="0"/>
              <a:t>people who are sensitive to air pollution</a:t>
            </a:r>
            <a:r>
              <a:rPr lang="en-US" dirty="0"/>
              <a:t>. It provides them with advice on how to protect their health during air quality levels associated with low, moderate, high and very high health risks.</a:t>
            </a:r>
          </a:p>
        </p:txBody>
      </p:sp>
    </p:spTree>
    <p:extLst>
      <p:ext uri="{BB962C8B-B14F-4D97-AF65-F5344CB8AC3E}">
        <p14:creationId xmlns:p14="http://schemas.microsoft.com/office/powerpoint/2010/main" val="9950737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042988" y="274638"/>
            <a:ext cx="7777162" cy="1066800"/>
          </a:xfrm>
        </p:spPr>
        <p:txBody>
          <a:bodyPr/>
          <a:lstStyle/>
          <a:p>
            <a:pPr eaLnBrk="1" hangingPunct="1"/>
            <a:r>
              <a:rPr lang="en-US" altLang="en-US" smtClean="0"/>
              <a:t>AQ Processes in GEM-MACH</a:t>
            </a:r>
          </a:p>
        </p:txBody>
      </p:sp>
      <p:sp>
        <p:nvSpPr>
          <p:cNvPr id="27651" name="Rectangle 3"/>
          <p:cNvSpPr>
            <a:spLocks noGrp="1" noChangeArrowheads="1"/>
          </p:cNvSpPr>
          <p:nvPr>
            <p:ph type="body" idx="1"/>
          </p:nvPr>
        </p:nvSpPr>
        <p:spPr>
          <a:xfrm>
            <a:off x="900113" y="1700213"/>
            <a:ext cx="8015287" cy="4595812"/>
          </a:xfrm>
          <a:noFill/>
        </p:spPr>
        <p:txBody>
          <a:bodyPr/>
          <a:lstStyle/>
          <a:p>
            <a:pPr eaLnBrk="1" hangingPunct="1">
              <a:lnSpc>
                <a:spcPct val="90000"/>
              </a:lnSpc>
              <a:spcAft>
                <a:spcPct val="5000"/>
              </a:spcAft>
              <a:buClr>
                <a:srgbClr val="008000"/>
              </a:buClr>
              <a:buSzPct val="175000"/>
            </a:pPr>
            <a:r>
              <a:rPr kumimoji="0" lang="en-US" altLang="en-US" u="sng" smtClean="0"/>
              <a:t>gas-phase chemistry (</a:t>
            </a:r>
            <a:r>
              <a:rPr kumimoji="0" lang="en-US" altLang="en-US" u="sng" smtClean="0">
                <a:solidFill>
                  <a:srgbClr val="C00000"/>
                </a:solidFill>
              </a:rPr>
              <a:t>ADOM-II mechanism</a:t>
            </a:r>
            <a:r>
              <a:rPr kumimoji="0" lang="en-US" altLang="en-US" u="sng" smtClean="0"/>
              <a:t>)</a:t>
            </a:r>
            <a:endParaRPr kumimoji="0" lang="en-US" altLang="en-US" smtClean="0"/>
          </a:p>
          <a:p>
            <a:pPr eaLnBrk="1" hangingPunct="1">
              <a:lnSpc>
                <a:spcPct val="90000"/>
              </a:lnSpc>
              <a:spcAft>
                <a:spcPct val="5000"/>
              </a:spcAft>
              <a:buClr>
                <a:srgbClr val="3A601B"/>
              </a:buClr>
              <a:buSzPct val="175000"/>
            </a:pPr>
            <a:r>
              <a:rPr kumimoji="0" lang="en-US" altLang="en-US" u="sng" smtClean="0"/>
              <a:t>Particles formation (</a:t>
            </a:r>
            <a:r>
              <a:rPr kumimoji="0" lang="en-US" altLang="en-US" u="sng" smtClean="0">
                <a:solidFill>
                  <a:srgbClr val="C00000"/>
                </a:solidFill>
              </a:rPr>
              <a:t>CAM</a:t>
            </a:r>
            <a:r>
              <a:rPr kumimoji="0" lang="en-US" altLang="en-US" u="sng" smtClean="0"/>
              <a:t>)</a:t>
            </a:r>
            <a:r>
              <a:rPr kumimoji="0" lang="en-US" altLang="en-US" smtClean="0"/>
              <a:t>: natural emissions, nucleation, condensation, coagulation, activation, dry deposition, wet deposition</a:t>
            </a:r>
          </a:p>
          <a:p>
            <a:pPr lvl="1" eaLnBrk="1" hangingPunct="1">
              <a:lnSpc>
                <a:spcPct val="90000"/>
              </a:lnSpc>
              <a:spcAft>
                <a:spcPct val="5000"/>
              </a:spcAft>
              <a:buSzPct val="175000"/>
            </a:pPr>
            <a:r>
              <a:rPr kumimoji="0" lang="en-US" altLang="en-US" smtClean="0"/>
              <a:t>2 size bin allowed for particle size </a:t>
            </a:r>
            <a:r>
              <a:rPr kumimoji="0" lang="fr-CA" altLang="en-US" smtClean="0"/>
              <a:t>(</a:t>
            </a:r>
            <a:r>
              <a:rPr kumimoji="0" lang="fr-CA" altLang="en-US" smtClean="0">
                <a:solidFill>
                  <a:srgbClr val="C00000"/>
                </a:solidFill>
              </a:rPr>
              <a:t>PM2.5 et PM10</a:t>
            </a:r>
            <a:r>
              <a:rPr kumimoji="0" lang="fr-CA" altLang="en-US" smtClean="0"/>
              <a:t>)</a:t>
            </a:r>
            <a:r>
              <a:rPr kumimoji="0" lang="en-US" altLang="en-US" smtClean="0">
                <a:solidFill>
                  <a:srgbClr val="C00000"/>
                </a:solidFill>
              </a:rPr>
              <a:t> </a:t>
            </a:r>
          </a:p>
          <a:p>
            <a:pPr eaLnBrk="1" hangingPunct="1">
              <a:lnSpc>
                <a:spcPct val="90000"/>
              </a:lnSpc>
              <a:spcAft>
                <a:spcPct val="5000"/>
              </a:spcAft>
              <a:buClr>
                <a:srgbClr val="008000"/>
              </a:buClr>
              <a:buSzPct val="175000"/>
            </a:pPr>
            <a:r>
              <a:rPr kumimoji="0" lang="en-US" altLang="en-US" u="sng" smtClean="0"/>
              <a:t>aqueous-phase chemistry (</a:t>
            </a:r>
            <a:r>
              <a:rPr kumimoji="0" lang="en-US" altLang="en-US" u="sng" smtClean="0">
                <a:solidFill>
                  <a:srgbClr val="C00000"/>
                </a:solidFill>
              </a:rPr>
              <a:t>chemistry in cloud droplets</a:t>
            </a:r>
            <a:r>
              <a:rPr kumimoji="0" lang="en-US" altLang="en-US" u="sng" smtClean="0"/>
              <a:t>)</a:t>
            </a:r>
            <a:endParaRPr kumimoji="0" lang="en-US" altLang="en-US" smtClean="0"/>
          </a:p>
          <a:p>
            <a:pPr eaLnBrk="1" hangingPunct="1">
              <a:lnSpc>
                <a:spcPct val="90000"/>
              </a:lnSpc>
              <a:spcAft>
                <a:spcPct val="5000"/>
              </a:spcAft>
              <a:buClr>
                <a:srgbClr val="3A601B"/>
              </a:buClr>
              <a:buSzPct val="175000"/>
            </a:pPr>
            <a:r>
              <a:rPr kumimoji="0" lang="en-US" altLang="en-US" u="sng" smtClean="0"/>
              <a:t>heterogeneous inorganic chemistry (</a:t>
            </a:r>
            <a:r>
              <a:rPr kumimoji="0" lang="en-US" altLang="en-US" u="sng" smtClean="0">
                <a:solidFill>
                  <a:srgbClr val="C00000"/>
                </a:solidFill>
              </a:rPr>
              <a:t>HETV</a:t>
            </a:r>
            <a:r>
              <a:rPr kumimoji="0" lang="en-US" altLang="en-US" u="sng" smtClean="0"/>
              <a:t>)</a:t>
            </a:r>
            <a:endParaRPr kumimoji="0" lang="en-US" altLang="en-US" smtClean="0"/>
          </a:p>
          <a:p>
            <a:pPr eaLnBrk="1" hangingPunct="1">
              <a:lnSpc>
                <a:spcPct val="90000"/>
              </a:lnSpc>
              <a:spcAft>
                <a:spcPct val="5000"/>
              </a:spcAft>
              <a:buClr>
                <a:srgbClr val="008000"/>
              </a:buClr>
              <a:buSzPct val="175000"/>
            </a:pPr>
            <a:r>
              <a:rPr kumimoji="0" lang="en-US" altLang="en-US" u="sng" smtClean="0"/>
              <a:t>secondary organic aerosol formation(</a:t>
            </a:r>
            <a:r>
              <a:rPr kumimoji="0" lang="en-US" altLang="en-US" u="sng" smtClean="0">
                <a:solidFill>
                  <a:srgbClr val="C00000"/>
                </a:solidFill>
              </a:rPr>
              <a:t>IAV</a:t>
            </a:r>
            <a:r>
              <a:rPr kumimoji="0" lang="en-US" altLang="en-US" u="sng" smtClean="0"/>
              <a:t>)</a:t>
            </a:r>
            <a:endParaRPr kumimoji="0" lang="en-US" altLang="en-US" smtClean="0"/>
          </a:p>
          <a:p>
            <a:pPr eaLnBrk="1" hangingPunct="1">
              <a:lnSpc>
                <a:spcPct val="90000"/>
              </a:lnSpc>
              <a:spcAft>
                <a:spcPct val="5000"/>
              </a:spcAft>
              <a:buClr>
                <a:srgbClr val="008000"/>
              </a:buClr>
              <a:buSzPct val="175000"/>
            </a:pPr>
            <a:r>
              <a:rPr kumimoji="0" lang="en-US" altLang="en-US" u="sng" smtClean="0"/>
              <a:t>dry and wet deposition</a:t>
            </a:r>
            <a:r>
              <a:rPr kumimoji="0" lang="en-US" altLang="en-US" smtClean="0"/>
              <a:t> of gaseous species and particles </a:t>
            </a:r>
          </a:p>
          <a:p>
            <a:pPr eaLnBrk="1" hangingPunct="1">
              <a:lnSpc>
                <a:spcPct val="90000"/>
              </a:lnSpc>
              <a:buClr>
                <a:srgbClr val="008000"/>
              </a:buClr>
              <a:buSzPct val="175000"/>
            </a:pPr>
            <a:r>
              <a:rPr kumimoji="0" lang="en-US" altLang="en-US" u="sng" smtClean="0"/>
              <a:t>vertical diffusion</a:t>
            </a:r>
            <a:r>
              <a:rPr kumimoji="0" lang="en-US" altLang="en-US" smtClean="0"/>
              <a:t> of chemical species </a:t>
            </a:r>
          </a:p>
        </p:txBody>
      </p:sp>
    </p:spTree>
    <p:extLst>
      <p:ext uri="{BB962C8B-B14F-4D97-AF65-F5344CB8AC3E}">
        <p14:creationId xmlns:p14="http://schemas.microsoft.com/office/powerpoint/2010/main" val="410125362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42988" y="274638"/>
            <a:ext cx="7777162" cy="1066800"/>
          </a:xfrm>
        </p:spPr>
        <p:txBody>
          <a:bodyPr/>
          <a:lstStyle/>
          <a:p>
            <a:pPr eaLnBrk="1" hangingPunct="1"/>
            <a:r>
              <a:rPr lang="en-US" altLang="en-US" smtClean="0"/>
              <a:t>AQ Processes in GEM-MACH</a:t>
            </a:r>
          </a:p>
        </p:txBody>
      </p:sp>
      <p:sp>
        <p:nvSpPr>
          <p:cNvPr id="28675" name="Rectangle 3"/>
          <p:cNvSpPr>
            <a:spLocks noGrp="1" noChangeArrowheads="1"/>
          </p:cNvSpPr>
          <p:nvPr>
            <p:ph type="body" idx="1"/>
          </p:nvPr>
        </p:nvSpPr>
        <p:spPr>
          <a:xfrm>
            <a:off x="908050" y="1557338"/>
            <a:ext cx="8015288" cy="4767262"/>
          </a:xfrm>
          <a:noFill/>
        </p:spPr>
        <p:txBody>
          <a:bodyPr/>
          <a:lstStyle/>
          <a:p>
            <a:pPr eaLnBrk="1" hangingPunct="1">
              <a:lnSpc>
                <a:spcPct val="90000"/>
              </a:lnSpc>
              <a:spcAft>
                <a:spcPct val="5000"/>
              </a:spcAft>
              <a:buClr>
                <a:srgbClr val="3A601B"/>
              </a:buClr>
              <a:buSzPct val="175000"/>
            </a:pPr>
            <a:endParaRPr kumimoji="0" lang="en-US" altLang="en-US" smtClean="0"/>
          </a:p>
          <a:p>
            <a:pPr eaLnBrk="1" hangingPunct="1">
              <a:lnSpc>
                <a:spcPct val="90000"/>
              </a:lnSpc>
              <a:spcAft>
                <a:spcPct val="5000"/>
              </a:spcAft>
              <a:buClr>
                <a:srgbClr val="3A601B"/>
              </a:buClr>
              <a:buSzPct val="175000"/>
            </a:pPr>
            <a:r>
              <a:rPr kumimoji="0" lang="en-US" altLang="en-US" smtClean="0"/>
              <a:t>input and injection of </a:t>
            </a:r>
            <a:r>
              <a:rPr kumimoji="0" lang="en-US" altLang="en-US" u="sng" smtClean="0"/>
              <a:t>anthropogenic</a:t>
            </a:r>
            <a:r>
              <a:rPr kumimoji="0" lang="en-US" altLang="en-US" smtClean="0"/>
              <a:t> surface emissions and elevated emissions (incl. </a:t>
            </a:r>
            <a:r>
              <a:rPr kumimoji="0" lang="en-US" altLang="en-US" smtClean="0">
                <a:solidFill>
                  <a:srgbClr val="CC3300"/>
                </a:solidFill>
              </a:rPr>
              <a:t>plume rise</a:t>
            </a:r>
            <a:r>
              <a:rPr kumimoji="0" lang="en-US" altLang="en-US" smtClean="0"/>
              <a:t>)</a:t>
            </a:r>
          </a:p>
          <a:p>
            <a:pPr eaLnBrk="1" hangingPunct="1">
              <a:lnSpc>
                <a:spcPct val="90000"/>
              </a:lnSpc>
              <a:spcAft>
                <a:spcPct val="5000"/>
              </a:spcAft>
              <a:buClr>
                <a:srgbClr val="3A601B"/>
              </a:buClr>
              <a:buSzPct val="175000"/>
            </a:pPr>
            <a:r>
              <a:rPr kumimoji="0" lang="en-US" altLang="en-US" smtClean="0"/>
              <a:t>calculation and injection of </a:t>
            </a:r>
            <a:r>
              <a:rPr kumimoji="0" lang="en-US" altLang="en-US" u="sng" smtClean="0"/>
              <a:t>biogenic emissions </a:t>
            </a:r>
            <a:r>
              <a:rPr kumimoji="0" lang="en-US" altLang="en-US" smtClean="0"/>
              <a:t>(</a:t>
            </a:r>
            <a:r>
              <a:rPr kumimoji="0" lang="en-US" altLang="en-US" smtClean="0">
                <a:solidFill>
                  <a:srgbClr val="CC3300"/>
                </a:solidFill>
              </a:rPr>
              <a:t>BEIS3</a:t>
            </a:r>
            <a:r>
              <a:rPr kumimoji="0" lang="en-US" altLang="en-US" smtClean="0"/>
              <a:t>)</a:t>
            </a:r>
          </a:p>
          <a:p>
            <a:pPr eaLnBrk="1" hangingPunct="1">
              <a:lnSpc>
                <a:spcPct val="90000"/>
              </a:lnSpc>
              <a:spcAft>
                <a:spcPct val="20000"/>
              </a:spcAft>
              <a:buClr>
                <a:srgbClr val="008000"/>
              </a:buClr>
              <a:buSzPct val="175000"/>
            </a:pPr>
            <a:r>
              <a:rPr kumimoji="0" lang="en-US" altLang="en-US" smtClean="0"/>
              <a:t>chemical lateral boundary conditions (for LAM)</a:t>
            </a:r>
          </a:p>
          <a:p>
            <a:pPr eaLnBrk="1" hangingPunct="1">
              <a:lnSpc>
                <a:spcPct val="90000"/>
              </a:lnSpc>
              <a:spcAft>
                <a:spcPct val="20000"/>
              </a:spcAft>
              <a:buClr>
                <a:srgbClr val="008000"/>
              </a:buClr>
              <a:buSzPct val="175000"/>
            </a:pPr>
            <a:r>
              <a:rPr kumimoji="0" lang="en-US" altLang="en-US" smtClean="0"/>
              <a:t>chemical upper boundary conditions (model top)</a:t>
            </a:r>
          </a:p>
          <a:p>
            <a:pPr eaLnBrk="1" hangingPunct="1">
              <a:lnSpc>
                <a:spcPct val="90000"/>
              </a:lnSpc>
              <a:spcAft>
                <a:spcPct val="20000"/>
              </a:spcAft>
              <a:buClr>
                <a:srgbClr val="008000"/>
              </a:buClr>
              <a:buSzPct val="175000"/>
            </a:pPr>
            <a:r>
              <a:rPr kumimoji="0" lang="en-US" altLang="en-US" smtClean="0"/>
              <a:t>initialization of chemical species (including cycling of chemical tracers from day to day)</a:t>
            </a:r>
          </a:p>
          <a:p>
            <a:pPr eaLnBrk="1" hangingPunct="1">
              <a:lnSpc>
                <a:spcPct val="90000"/>
              </a:lnSpc>
              <a:spcAft>
                <a:spcPct val="20000"/>
              </a:spcAft>
              <a:buClr>
                <a:srgbClr val="008000"/>
              </a:buClr>
              <a:buSzPct val="175000"/>
            </a:pPr>
            <a:endParaRPr kumimoji="0" lang="en-US" altLang="en-US" smtClean="0"/>
          </a:p>
        </p:txBody>
      </p:sp>
    </p:spTree>
    <p:extLst>
      <p:ext uri="{BB962C8B-B14F-4D97-AF65-F5344CB8AC3E}">
        <p14:creationId xmlns:p14="http://schemas.microsoft.com/office/powerpoint/2010/main" val="340564790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j3h9ai23_vs_y3h9an23_prog_O-P240_20090201-20090219_th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6472" y="44624"/>
            <a:ext cx="6019800" cy="550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ChangeArrowheads="1"/>
          </p:cNvSpPr>
          <p:nvPr/>
        </p:nvSpPr>
        <p:spPr bwMode="auto">
          <a:xfrm>
            <a:off x="722312" y="5383237"/>
            <a:ext cx="8458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0"/>
              </a:spcBef>
              <a:buFontTx/>
              <a:buNone/>
            </a:pPr>
            <a:r>
              <a:rPr lang="en-US" altLang="en-US" sz="1000" dirty="0"/>
              <a:t>Observation minus 240-hr forecast (O-F) global mean differences (solid) and standard deviations (dashed) against radiosondes for the period Jan 1st to Feb 28th 2009 for the zonal wind component (top left), meridional wind component (top right), geopotential height (bottom left), and temperature (bottom right).  Results from non-interactive (blue) and interactive (red) ensemble ozone forecasts have been launched from Y3H9CN13 analyses in which MLS std. ozone measurements have been assimilated.  The squares on the left and right axis indicate respectively the levels of significance for the differences of the means and standard deviations at the level of 90 % or more.</a:t>
            </a:r>
          </a:p>
        </p:txBody>
      </p:sp>
      <p:sp>
        <p:nvSpPr>
          <p:cNvPr id="20484" name="Text Box 4"/>
          <p:cNvSpPr txBox="1">
            <a:spLocks noChangeArrowheads="1"/>
          </p:cNvSpPr>
          <p:nvPr/>
        </p:nvSpPr>
        <p:spPr bwMode="auto">
          <a:xfrm>
            <a:off x="971600" y="425624"/>
            <a:ext cx="2209800" cy="189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dirty="0" smtClean="0">
                <a:solidFill>
                  <a:schemeClr val="accent2"/>
                </a:solidFill>
              </a:rPr>
              <a:t>Linearized </a:t>
            </a:r>
            <a:r>
              <a:rPr lang="en-US" altLang="en-US" sz="1800" dirty="0">
                <a:solidFill>
                  <a:schemeClr val="accent2"/>
                </a:solidFill>
              </a:rPr>
              <a:t>chemistry (LINOZ</a:t>
            </a:r>
            <a:r>
              <a:rPr lang="en-US" altLang="en-US" sz="1800" dirty="0" smtClean="0">
                <a:solidFill>
                  <a:schemeClr val="accent2"/>
                </a:solidFill>
              </a:rPr>
              <a:t>)</a:t>
            </a:r>
          </a:p>
          <a:p>
            <a:pPr eaLnBrk="1" hangingPunct="1">
              <a:spcBef>
                <a:spcPct val="50000"/>
              </a:spcBef>
              <a:buFontTx/>
              <a:buNone/>
            </a:pPr>
            <a:endParaRPr lang="en-US" altLang="en-US" sz="1800" dirty="0">
              <a:solidFill>
                <a:schemeClr val="accent2"/>
              </a:solidFill>
            </a:endParaRPr>
          </a:p>
          <a:p>
            <a:pPr eaLnBrk="1" hangingPunct="1">
              <a:spcBef>
                <a:spcPct val="50000"/>
              </a:spcBef>
              <a:buFontTx/>
              <a:buNone/>
            </a:pPr>
            <a:r>
              <a:rPr lang="en-US" altLang="en-US" sz="1800" dirty="0" smtClean="0">
                <a:solidFill>
                  <a:schemeClr val="accent2"/>
                </a:solidFill>
              </a:rPr>
              <a:t>800x600 (50 km)</a:t>
            </a:r>
            <a:endParaRPr lang="en-US" altLang="en-US" sz="1800" dirty="0">
              <a:solidFill>
                <a:schemeClr val="accent2"/>
              </a:solidFill>
            </a:endParaRPr>
          </a:p>
          <a:p>
            <a:pPr eaLnBrk="1" hangingPunct="1">
              <a:spcBef>
                <a:spcPct val="50000"/>
              </a:spcBef>
              <a:buFontTx/>
              <a:buNone/>
            </a:pPr>
            <a:r>
              <a:rPr lang="en-US" altLang="en-US" sz="1800" dirty="0">
                <a:solidFill>
                  <a:schemeClr val="accent2"/>
                </a:solidFill>
              </a:rPr>
              <a:t>Jan-Feb 2009</a:t>
            </a:r>
          </a:p>
        </p:txBody>
      </p:sp>
      <p:sp>
        <p:nvSpPr>
          <p:cNvPr id="20485" name="Text Box 5"/>
          <p:cNvSpPr txBox="1">
            <a:spLocks noChangeArrowheads="1"/>
          </p:cNvSpPr>
          <p:nvPr/>
        </p:nvSpPr>
        <p:spPr bwMode="auto">
          <a:xfrm>
            <a:off x="1124000" y="2711624"/>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a:t>Cooling (~.5</a:t>
            </a:r>
            <a:r>
              <a:rPr lang="en-US" altLang="en-US" sz="1800">
                <a:cs typeface="Arial" pitchFamily="34" charset="0"/>
              </a:rPr>
              <a:t>°) </a:t>
            </a:r>
          </a:p>
        </p:txBody>
      </p:sp>
      <p:sp>
        <p:nvSpPr>
          <p:cNvPr id="20486" name="Line 6"/>
          <p:cNvSpPr>
            <a:spLocks noChangeShapeType="1"/>
          </p:cNvSpPr>
          <p:nvPr/>
        </p:nvSpPr>
        <p:spPr bwMode="auto">
          <a:xfrm>
            <a:off x="1962200" y="3092624"/>
            <a:ext cx="53340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640880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755576" y="1052736"/>
            <a:ext cx="8928992"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5" name="TextBox 4"/>
          <p:cNvSpPr txBox="1"/>
          <p:nvPr/>
        </p:nvSpPr>
        <p:spPr>
          <a:xfrm>
            <a:off x="971600" y="539388"/>
            <a:ext cx="5993949" cy="369332"/>
          </a:xfrm>
          <a:prstGeom prst="rect">
            <a:avLst/>
          </a:prstGeom>
          <a:noFill/>
        </p:spPr>
        <p:txBody>
          <a:bodyPr wrap="none" rtlCol="0">
            <a:spAutoFit/>
          </a:bodyPr>
          <a:lstStyle/>
          <a:p>
            <a:r>
              <a:rPr lang="en-CA" dirty="0" smtClean="0"/>
              <a:t>Ensembles: transport of tracer  :  Correlation after 5 days</a:t>
            </a:r>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49290" t="17874" r="4679" b="19485"/>
          <a:stretch/>
        </p:blipFill>
        <p:spPr>
          <a:xfrm>
            <a:off x="1123200" y="1875602"/>
            <a:ext cx="7614000" cy="3626512"/>
          </a:xfrm>
          <a:prstGeom prst="rect">
            <a:avLst/>
          </a:prstGeom>
        </p:spPr>
      </p:pic>
      <p:sp>
        <p:nvSpPr>
          <p:cNvPr id="9" name="TextBox 8"/>
          <p:cNvSpPr txBox="1"/>
          <p:nvPr/>
        </p:nvSpPr>
        <p:spPr>
          <a:xfrm>
            <a:off x="3933049" y="1340768"/>
            <a:ext cx="870751" cy="369332"/>
          </a:xfrm>
          <a:prstGeom prst="rect">
            <a:avLst/>
          </a:prstGeom>
          <a:noFill/>
        </p:spPr>
        <p:txBody>
          <a:bodyPr wrap="none" rtlCol="0">
            <a:spAutoFit/>
          </a:bodyPr>
          <a:lstStyle/>
          <a:p>
            <a:r>
              <a:rPr lang="en-CA" b="1" i="1" dirty="0" smtClean="0"/>
              <a:t>N</a:t>
            </a:r>
            <a:r>
              <a:rPr lang="en-CA" b="1" dirty="0" smtClean="0"/>
              <a:t> = </a:t>
            </a:r>
            <a:r>
              <a:rPr lang="en-CA" b="1" dirty="0"/>
              <a:t>2</a:t>
            </a:r>
            <a:r>
              <a:rPr lang="en-CA" b="1" dirty="0" smtClean="0"/>
              <a:t>0</a:t>
            </a:r>
            <a:endParaRPr lang="en-US" b="1" dirty="0"/>
          </a:p>
        </p:txBody>
      </p:sp>
    </p:spTree>
    <p:extLst>
      <p:ext uri="{BB962C8B-B14F-4D97-AF65-F5344CB8AC3E}">
        <p14:creationId xmlns:p14="http://schemas.microsoft.com/office/powerpoint/2010/main" val="3381661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484784"/>
            <a:ext cx="7992888" cy="4524315"/>
          </a:xfrm>
          <a:prstGeom prst="rect">
            <a:avLst/>
          </a:prstGeom>
        </p:spPr>
        <p:txBody>
          <a:bodyPr wrap="square">
            <a:spAutoFit/>
          </a:bodyPr>
          <a:lstStyle/>
          <a:p>
            <a:r>
              <a:rPr lang="en-US" dirty="0"/>
              <a:t>October </a:t>
            </a:r>
            <a:r>
              <a:rPr lang="en-US" dirty="0" smtClean="0"/>
              <a:t>2020</a:t>
            </a:r>
          </a:p>
          <a:p>
            <a:pPr marL="285750" indent="-285750">
              <a:buFont typeface="Arial" panose="020B0604020202020204" pitchFamily="34" charset="0"/>
              <a:buChar char="•"/>
            </a:pPr>
            <a:r>
              <a:rPr lang="en-US" dirty="0" smtClean="0"/>
              <a:t>GEM-MACHv2</a:t>
            </a:r>
            <a:r>
              <a:rPr lang="en-US" dirty="0"/>
              <a:t>, 10km, 96hr forecast (pilot GDPS 10 km) with updated particulate matter (i.e., aerosol) module, chemical boundary conditions from a global air quality deterministic prediction system (GAQDPS</a:t>
            </a:r>
            <a:r>
              <a:rPr lang="en-US" dirty="0" smtClean="0"/>
              <a:t>)</a:t>
            </a:r>
          </a:p>
          <a:p>
            <a:pPr marL="285750" indent="-285750">
              <a:buFont typeface="Arial" panose="020B0604020202020204" pitchFamily="34" charset="0"/>
              <a:buChar char="•"/>
            </a:pPr>
            <a:r>
              <a:rPr lang="en-US" dirty="0" err="1" smtClean="0"/>
              <a:t>FireWork</a:t>
            </a:r>
            <a:r>
              <a:rPr lang="en-US" dirty="0"/>
              <a:t>, 10km, 72 </a:t>
            </a:r>
            <a:r>
              <a:rPr lang="en-US" dirty="0" err="1"/>
              <a:t>hr</a:t>
            </a:r>
            <a:r>
              <a:rPr lang="en-US" dirty="0"/>
              <a:t> - Regional air quality assimilation using the </a:t>
            </a:r>
            <a:r>
              <a:rPr lang="en-US" dirty="0" err="1"/>
              <a:t>EnVar</a:t>
            </a:r>
            <a:r>
              <a:rPr lang="en-US" dirty="0"/>
              <a:t> in 3D model; </a:t>
            </a:r>
            <a:endParaRPr lang="en-US" dirty="0" smtClean="0"/>
          </a:p>
          <a:p>
            <a:pPr marL="285750" indent="-285750">
              <a:buFont typeface="Arial" panose="020B0604020202020204" pitchFamily="34" charset="0"/>
              <a:buChar char="•"/>
            </a:pPr>
            <a:r>
              <a:rPr lang="en-US" dirty="0" smtClean="0"/>
              <a:t>Assimilation </a:t>
            </a:r>
            <a:r>
              <a:rPr lang="en-US" dirty="0"/>
              <a:t>of satellite and surface </a:t>
            </a:r>
            <a:r>
              <a:rPr lang="en-US" dirty="0" smtClean="0"/>
              <a:t>observations</a:t>
            </a:r>
          </a:p>
          <a:p>
            <a:pPr marL="285750" indent="-285750">
              <a:buFont typeface="Arial" panose="020B0604020202020204" pitchFamily="34" charset="0"/>
              <a:buChar char="•"/>
            </a:pPr>
            <a:r>
              <a:rPr lang="en-US" dirty="0" smtClean="0"/>
              <a:t>Global </a:t>
            </a:r>
            <a:r>
              <a:rPr lang="en-US" dirty="0"/>
              <a:t>Air Quality Deterministic Prediction System at 40 km based on GEM-MACH-Global with LINOZ - Global assimilation of aerosol optical depth, ozone, and NO2. </a:t>
            </a:r>
            <a:endParaRPr lang="en-US" dirty="0" smtClean="0"/>
          </a:p>
          <a:p>
            <a:pPr marL="285750" indent="-285750">
              <a:buFont typeface="Arial" panose="020B0604020202020204" pitchFamily="34" charset="0"/>
              <a:buChar char="•"/>
            </a:pPr>
            <a:r>
              <a:rPr lang="en-US" dirty="0" smtClean="0"/>
              <a:t>High-resolution </a:t>
            </a:r>
            <a:r>
              <a:rPr lang="en-US" dirty="0"/>
              <a:t>2.5km model, 24/36 hour forecast (pilot RAQDPS 10 km) - Objective analysis at 2.5 km - GEM-LINOZ as part of GEM version used for the GDPS and applied to ozone interactive forecasting; </a:t>
            </a:r>
            <a:endParaRPr lang="en-US" dirty="0" smtClean="0"/>
          </a:p>
          <a:p>
            <a:pPr marL="285750" indent="-285750">
              <a:buFont typeface="Arial" panose="020B0604020202020204" pitchFamily="34" charset="0"/>
              <a:buChar char="•"/>
            </a:pPr>
            <a:r>
              <a:rPr lang="en-US" dirty="0" smtClean="0"/>
              <a:t>Additional </a:t>
            </a:r>
            <a:r>
              <a:rPr lang="en-US" dirty="0"/>
              <a:t>forecasting of GHGs (CH4 and N2O) if not already done. - Assimilation of ozone and GHG satellite data as part of the GDPS assimilation system with chemical data assimilation in 3D mode</a:t>
            </a:r>
          </a:p>
        </p:txBody>
      </p:sp>
    </p:spTree>
    <p:extLst>
      <p:ext uri="{BB962C8B-B14F-4D97-AF65-F5344CB8AC3E}">
        <p14:creationId xmlns:p14="http://schemas.microsoft.com/office/powerpoint/2010/main" val="2488786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755576" y="1052736"/>
            <a:ext cx="8928992"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8993" t="17874" r="4082" b="18918"/>
          <a:stretch/>
        </p:blipFill>
        <p:spPr>
          <a:xfrm>
            <a:off x="1096976" y="1875989"/>
            <a:ext cx="7723496" cy="3641243"/>
          </a:xfrm>
          <a:prstGeom prst="rect">
            <a:avLst/>
          </a:prstGeom>
        </p:spPr>
      </p:pic>
      <p:sp>
        <p:nvSpPr>
          <p:cNvPr id="9" name="TextBox 8"/>
          <p:cNvSpPr txBox="1"/>
          <p:nvPr/>
        </p:nvSpPr>
        <p:spPr>
          <a:xfrm>
            <a:off x="971600" y="539388"/>
            <a:ext cx="5993949" cy="369332"/>
          </a:xfrm>
          <a:prstGeom prst="rect">
            <a:avLst/>
          </a:prstGeom>
          <a:noFill/>
        </p:spPr>
        <p:txBody>
          <a:bodyPr wrap="none" rtlCol="0">
            <a:spAutoFit/>
          </a:bodyPr>
          <a:lstStyle/>
          <a:p>
            <a:r>
              <a:rPr lang="en-CA" dirty="0" smtClean="0"/>
              <a:t>Ensembles: transport of tracer  :  Correlation after 5 days</a:t>
            </a:r>
            <a:endParaRPr lang="en-US" dirty="0"/>
          </a:p>
        </p:txBody>
      </p:sp>
      <p:sp>
        <p:nvSpPr>
          <p:cNvPr id="10" name="TextBox 9"/>
          <p:cNvSpPr txBox="1"/>
          <p:nvPr/>
        </p:nvSpPr>
        <p:spPr>
          <a:xfrm>
            <a:off x="3933049" y="1340768"/>
            <a:ext cx="998991" cy="369332"/>
          </a:xfrm>
          <a:prstGeom prst="rect">
            <a:avLst/>
          </a:prstGeom>
          <a:noFill/>
        </p:spPr>
        <p:txBody>
          <a:bodyPr wrap="none" rtlCol="0">
            <a:spAutoFit/>
          </a:bodyPr>
          <a:lstStyle/>
          <a:p>
            <a:r>
              <a:rPr lang="en-CA" b="1" i="1" dirty="0" smtClean="0"/>
              <a:t>N</a:t>
            </a:r>
            <a:r>
              <a:rPr lang="en-CA" b="1" dirty="0" smtClean="0"/>
              <a:t> = 100</a:t>
            </a:r>
            <a:endParaRPr lang="en-US" b="1" dirty="0"/>
          </a:p>
        </p:txBody>
      </p:sp>
    </p:spTree>
    <p:extLst>
      <p:ext uri="{BB962C8B-B14F-4D97-AF65-F5344CB8AC3E}">
        <p14:creationId xmlns:p14="http://schemas.microsoft.com/office/powerpoint/2010/main" val="3964592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755576" y="1052736"/>
            <a:ext cx="8928992"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48994" t="17874" r="4083" b="18918"/>
          <a:stretch/>
        </p:blipFill>
        <p:spPr>
          <a:xfrm>
            <a:off x="1097306" y="1875989"/>
            <a:ext cx="7723166" cy="3641243"/>
          </a:xfrm>
          <a:prstGeom prst="rect">
            <a:avLst/>
          </a:prstGeom>
        </p:spPr>
      </p:pic>
      <p:sp>
        <p:nvSpPr>
          <p:cNvPr id="9" name="TextBox 8"/>
          <p:cNvSpPr txBox="1"/>
          <p:nvPr/>
        </p:nvSpPr>
        <p:spPr>
          <a:xfrm>
            <a:off x="971600" y="539388"/>
            <a:ext cx="5993949" cy="369332"/>
          </a:xfrm>
          <a:prstGeom prst="rect">
            <a:avLst/>
          </a:prstGeom>
          <a:noFill/>
        </p:spPr>
        <p:txBody>
          <a:bodyPr wrap="none" rtlCol="0">
            <a:spAutoFit/>
          </a:bodyPr>
          <a:lstStyle/>
          <a:p>
            <a:r>
              <a:rPr lang="en-CA" dirty="0" smtClean="0"/>
              <a:t>Ensembles: transport of tracer  :  Correlation after 5 days</a:t>
            </a:r>
            <a:endParaRPr lang="en-US" dirty="0"/>
          </a:p>
        </p:txBody>
      </p:sp>
      <p:sp>
        <p:nvSpPr>
          <p:cNvPr id="10" name="TextBox 9"/>
          <p:cNvSpPr txBox="1"/>
          <p:nvPr/>
        </p:nvSpPr>
        <p:spPr>
          <a:xfrm>
            <a:off x="3933049" y="1340768"/>
            <a:ext cx="998991" cy="369332"/>
          </a:xfrm>
          <a:prstGeom prst="rect">
            <a:avLst/>
          </a:prstGeom>
          <a:noFill/>
        </p:spPr>
        <p:txBody>
          <a:bodyPr wrap="none" rtlCol="0">
            <a:spAutoFit/>
          </a:bodyPr>
          <a:lstStyle/>
          <a:p>
            <a:r>
              <a:rPr lang="en-CA" b="1" i="1" dirty="0" smtClean="0"/>
              <a:t>N</a:t>
            </a:r>
            <a:r>
              <a:rPr lang="en-CA" b="1" dirty="0" smtClean="0"/>
              <a:t> = 500</a:t>
            </a:r>
            <a:endParaRPr lang="en-US" b="1" dirty="0"/>
          </a:p>
        </p:txBody>
      </p:sp>
    </p:spTree>
    <p:extLst>
      <p:ext uri="{BB962C8B-B14F-4D97-AF65-F5344CB8AC3E}">
        <p14:creationId xmlns:p14="http://schemas.microsoft.com/office/powerpoint/2010/main" val="3964592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32040" y="1453911"/>
            <a:ext cx="3168352" cy="3306494"/>
          </a:xfrm>
        </p:spPr>
      </p:pic>
      <p:sp>
        <p:nvSpPr>
          <p:cNvPr id="34818" name="Rectangle 2"/>
          <p:cNvSpPr>
            <a:spLocks noGrp="1" noChangeArrowheads="1"/>
          </p:cNvSpPr>
          <p:nvPr>
            <p:ph type="title"/>
          </p:nvPr>
        </p:nvSpPr>
        <p:spPr>
          <a:xfrm>
            <a:off x="900113" y="115888"/>
            <a:ext cx="8015287" cy="1066800"/>
          </a:xfrm>
        </p:spPr>
        <p:txBody>
          <a:bodyPr/>
          <a:lstStyle/>
          <a:p>
            <a:pPr eaLnBrk="1" hangingPunct="1"/>
            <a:r>
              <a:rPr lang="fr-CA" altLang="en-US" dirty="0" smtClean="0"/>
              <a:t>GEM </a:t>
            </a:r>
            <a:r>
              <a:rPr lang="fr-CA" altLang="en-US" sz="2800" dirty="0" smtClean="0"/>
              <a:t>Canadian NWP model</a:t>
            </a:r>
            <a:r>
              <a:rPr lang="fr-CA" altLang="en-US" dirty="0" smtClean="0"/>
              <a:t/>
            </a:r>
            <a:br>
              <a:rPr lang="fr-CA" altLang="en-US" dirty="0" smtClean="0"/>
            </a:br>
            <a:r>
              <a:rPr lang="fr-CA" altLang="en-US" dirty="0" smtClean="0"/>
              <a:t>GEM-MACH </a:t>
            </a:r>
            <a:r>
              <a:rPr lang="fr-CA" altLang="en-US" sz="2800" dirty="0" smtClean="0"/>
              <a:t>GEM </a:t>
            </a:r>
            <a:r>
              <a:rPr lang="fr-CA" altLang="en-US" sz="2800" dirty="0" err="1" smtClean="0"/>
              <a:t>with</a:t>
            </a:r>
            <a:r>
              <a:rPr lang="fr-CA" altLang="en-US" sz="2800" dirty="0" smtClean="0"/>
              <a:t> online </a:t>
            </a:r>
            <a:r>
              <a:rPr lang="fr-CA" altLang="en-US" sz="2800" dirty="0" err="1" smtClean="0"/>
              <a:t>chemistry</a:t>
            </a:r>
            <a:endParaRPr lang="en-US" altLang="en-US" sz="2800" dirty="0" smtClean="0"/>
          </a:p>
        </p:txBody>
      </p:sp>
      <p:sp>
        <p:nvSpPr>
          <p:cNvPr id="34837" name="Text Box 58"/>
          <p:cNvSpPr txBox="1">
            <a:spLocks noChangeArrowheads="1"/>
          </p:cNvSpPr>
          <p:nvPr/>
        </p:nvSpPr>
        <p:spPr bwMode="auto">
          <a:xfrm>
            <a:off x="2627784" y="3798888"/>
            <a:ext cx="1620957"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algn="l" eaLnBrk="0" hangingPunct="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algn="l" eaLnBrk="0" hangingPunct="0">
              <a:spcBef>
                <a:spcPct val="20000"/>
              </a:spcBef>
              <a:buClr>
                <a:srgbClr val="B895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algn="l" eaLnBrk="0" hangingPunct="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algn="l" eaLnBrk="0" hangingPunct="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eaLnBrk="1" hangingPunct="1">
              <a:spcBef>
                <a:spcPct val="0"/>
              </a:spcBef>
              <a:buClr>
                <a:srgbClr val="000000"/>
              </a:buClr>
              <a:buSzPct val="100000"/>
              <a:buFontTx/>
              <a:buNone/>
            </a:pPr>
            <a:r>
              <a:rPr kumimoji="0" lang="en-US" altLang="en-US" sz="1800" b="0" dirty="0" smtClean="0">
                <a:solidFill>
                  <a:schemeClr val="bg1"/>
                </a:solidFill>
              </a:rPr>
              <a:t>SRPDQA-016</a:t>
            </a:r>
            <a:endParaRPr kumimoji="0" lang="en-US" altLang="en-US" sz="1800" b="0" dirty="0">
              <a:solidFill>
                <a:schemeClr val="bg1"/>
              </a:solidFill>
            </a:endParaRPr>
          </a:p>
        </p:txBody>
      </p:sp>
      <p:sp>
        <p:nvSpPr>
          <p:cNvPr id="34838" name="Text Box 59"/>
          <p:cNvSpPr txBox="1">
            <a:spLocks noChangeArrowheads="1"/>
          </p:cNvSpPr>
          <p:nvPr/>
        </p:nvSpPr>
        <p:spPr bwMode="auto">
          <a:xfrm>
            <a:off x="2195736" y="1670050"/>
            <a:ext cx="1698625" cy="3698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algn="l" eaLnBrk="0" hangingPunct="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algn="l" eaLnBrk="0" hangingPunct="0">
              <a:spcBef>
                <a:spcPct val="20000"/>
              </a:spcBef>
              <a:buClr>
                <a:srgbClr val="B895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algn="l" eaLnBrk="0" hangingPunct="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algn="l" eaLnBrk="0" hangingPunct="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eaLnBrk="1" hangingPunct="1">
              <a:spcBef>
                <a:spcPct val="0"/>
              </a:spcBef>
              <a:buClr>
                <a:srgbClr val="000000"/>
              </a:buClr>
              <a:buSzPct val="100000"/>
              <a:buFontTx/>
              <a:buNone/>
            </a:pPr>
            <a:r>
              <a:rPr kumimoji="0" lang="en-US" altLang="en-US" sz="1800" b="0" dirty="0">
                <a:solidFill>
                  <a:schemeClr val="bg1"/>
                </a:solidFill>
              </a:rPr>
              <a:t>GEM-Regional</a:t>
            </a:r>
          </a:p>
        </p:txBody>
      </p:sp>
      <p:pic>
        <p:nvPicPr>
          <p:cNvPr id="2050" name="Picture 2" descr="https://wiki.cmc.ec.gc.ca/images/b/b6/Yin-Yang_GEM_Gri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638092"/>
            <a:ext cx="3312368" cy="31908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54765" name="Group 77"/>
          <p:cNvGraphicFramePr>
            <a:graphicFrameLocks noGrp="1"/>
          </p:cNvGraphicFramePr>
          <p:nvPr>
            <p:extLst>
              <p:ext uri="{D42A27DB-BD31-4B8C-83A1-F6EECF244321}">
                <p14:modId xmlns:p14="http://schemas.microsoft.com/office/powerpoint/2010/main" val="2715173156"/>
              </p:ext>
            </p:extLst>
          </p:nvPr>
        </p:nvGraphicFramePr>
        <p:xfrm>
          <a:off x="2627784" y="4797152"/>
          <a:ext cx="6218237" cy="1219200"/>
        </p:xfrm>
        <a:graphic>
          <a:graphicData uri="http://schemas.openxmlformats.org/drawingml/2006/table">
            <a:tbl>
              <a:tblPr/>
              <a:tblGrid>
                <a:gridCol w="2544762"/>
                <a:gridCol w="3673475"/>
              </a:tblGrid>
              <a:tr h="284163">
                <a:tc>
                  <a:txBody>
                    <a:bodyPr/>
                    <a:lstStyle>
                      <a:lvl1pPr algn="l">
                        <a:spcBef>
                          <a:spcPct val="20000"/>
                        </a:spcBef>
                        <a:buClr>
                          <a:srgbClr val="FF0000"/>
                        </a:buClr>
                        <a:buSzPct val="120000"/>
                        <a:defRPr kumimoji="1" sz="2000">
                          <a:solidFill>
                            <a:schemeClr val="tx1"/>
                          </a:solidFill>
                          <a:latin typeface="Arial" pitchFamily="34" charset="0"/>
                          <a:ea typeface="Arial Unicode MS" pitchFamily="34" charset="-128"/>
                          <a:cs typeface="Arial Unicode MS" pitchFamily="34" charset="-128"/>
                        </a:defRPr>
                      </a:lvl1pPr>
                      <a:lvl2pPr marL="477838" algn="l">
                        <a:spcBef>
                          <a:spcPct val="20000"/>
                        </a:spcBef>
                        <a:buClr>
                          <a:srgbClr val="3A601B"/>
                        </a:buClr>
                        <a:buFont typeface="Arial" pitchFamily="34" charset="0"/>
                        <a:defRPr kumimoji="1">
                          <a:solidFill>
                            <a:schemeClr val="tx1"/>
                          </a:solidFill>
                          <a:latin typeface="Arial" pitchFamily="34" charset="0"/>
                          <a:ea typeface="Arial Unicode MS" pitchFamily="34" charset="-128"/>
                          <a:cs typeface="Arial Unicode MS" pitchFamily="34" charset="-128"/>
                        </a:defRPr>
                      </a:lvl2pPr>
                      <a:lvl3pPr marL="955675" algn="l">
                        <a:spcBef>
                          <a:spcPct val="20000"/>
                        </a:spcBef>
                        <a:buClr>
                          <a:srgbClr val="B89500"/>
                        </a:buClr>
                        <a:buFont typeface="Arial" pitchFamily="34" charset="0"/>
                        <a:defRPr kumimoji="1" sz="1600">
                          <a:solidFill>
                            <a:schemeClr val="tx1"/>
                          </a:solidFill>
                          <a:latin typeface="Arial" pitchFamily="34" charset="0"/>
                          <a:ea typeface="Arial Unicode MS" pitchFamily="34" charset="-128"/>
                          <a:cs typeface="Arial Unicode MS" pitchFamily="34" charset="-128"/>
                        </a:defRPr>
                      </a:lvl3pPr>
                      <a:lvl4pPr marL="1374775" algn="l">
                        <a:spcBef>
                          <a:spcPct val="20000"/>
                        </a:spcBef>
                        <a:defRPr kumimoji="1" sz="1400">
                          <a:solidFill>
                            <a:schemeClr val="tx1"/>
                          </a:solidFill>
                          <a:latin typeface="Arial" pitchFamily="34" charset="0"/>
                          <a:ea typeface="Arial Unicode MS" pitchFamily="34" charset="-128"/>
                          <a:cs typeface="Arial Unicode MS" pitchFamily="34" charset="-128"/>
                        </a:defRPr>
                      </a:lvl4pPr>
                      <a:lvl5pPr marL="1809750" algn="l">
                        <a:spcBef>
                          <a:spcPct val="20000"/>
                        </a:spcBef>
                        <a:defRPr kumimoji="1" sz="1200">
                          <a:solidFill>
                            <a:schemeClr val="tx1"/>
                          </a:solidFill>
                          <a:latin typeface="Arial" pitchFamily="34" charset="0"/>
                          <a:ea typeface="Arial Unicode MS" pitchFamily="34" charset="-128"/>
                          <a:cs typeface="Arial Unicode MS" pitchFamily="34" charset="-128"/>
                        </a:defRPr>
                      </a:lvl5pPr>
                      <a:lvl6pPr marL="2266950" fontAlgn="base">
                        <a:spcBef>
                          <a:spcPct val="20000"/>
                        </a:spcBef>
                        <a:spcAft>
                          <a:spcPct val="0"/>
                        </a:spcAft>
                        <a:defRPr kumimoji="1" sz="1200">
                          <a:solidFill>
                            <a:schemeClr val="tx1"/>
                          </a:solidFill>
                          <a:latin typeface="Arial" pitchFamily="34" charset="0"/>
                          <a:ea typeface="Arial Unicode MS" pitchFamily="34" charset="-128"/>
                          <a:cs typeface="Arial Unicode MS" pitchFamily="34" charset="-128"/>
                        </a:defRPr>
                      </a:lvl6pPr>
                      <a:lvl7pPr marL="2724150" fontAlgn="base">
                        <a:spcBef>
                          <a:spcPct val="20000"/>
                        </a:spcBef>
                        <a:spcAft>
                          <a:spcPct val="0"/>
                        </a:spcAft>
                        <a:defRPr kumimoji="1" sz="1200">
                          <a:solidFill>
                            <a:schemeClr val="tx1"/>
                          </a:solidFill>
                          <a:latin typeface="Arial" pitchFamily="34" charset="0"/>
                          <a:ea typeface="Arial Unicode MS" pitchFamily="34" charset="-128"/>
                          <a:cs typeface="Arial Unicode MS" pitchFamily="34" charset="-128"/>
                        </a:defRPr>
                      </a:lvl7pPr>
                      <a:lvl8pPr marL="3181350" fontAlgn="base">
                        <a:spcBef>
                          <a:spcPct val="20000"/>
                        </a:spcBef>
                        <a:spcAft>
                          <a:spcPct val="0"/>
                        </a:spcAft>
                        <a:defRPr kumimoji="1" sz="1200">
                          <a:solidFill>
                            <a:schemeClr val="tx1"/>
                          </a:solidFill>
                          <a:latin typeface="Arial" pitchFamily="34" charset="0"/>
                          <a:ea typeface="Arial Unicode MS" pitchFamily="34" charset="-128"/>
                          <a:cs typeface="Arial Unicode MS" pitchFamily="34" charset="-128"/>
                        </a:defRPr>
                      </a:lvl8pPr>
                      <a:lvl9pPr marL="3638550" fontAlgn="base">
                        <a:spcBef>
                          <a:spcPct val="20000"/>
                        </a:spcBef>
                        <a:spcAft>
                          <a:spcPct val="0"/>
                        </a:spcAft>
                        <a:defRPr kumimoji="1" sz="1200">
                          <a:solidFill>
                            <a:schemeClr val="tx1"/>
                          </a:solidFill>
                          <a:latin typeface="Arial" pitchFamily="34" charset="0"/>
                          <a:ea typeface="Arial Unicode MS" pitchFamily="34" charset="-128"/>
                          <a:cs typeface="Arial Unicode MS" pitchFamily="34" charset="-128"/>
                        </a:defRPr>
                      </a:lvl9pPr>
                    </a:lstStyle>
                    <a:p>
                      <a:pPr marL="0" marR="0" lvl="0" indent="0" algn="ctr" defTabSz="914400" rtl="0" eaLnBrk="1" fontAlgn="base" latinLnBrk="0" hangingPunct="1">
                        <a:lnSpc>
                          <a:spcPct val="100000"/>
                        </a:lnSpc>
                        <a:spcBef>
                          <a:spcPct val="20000"/>
                        </a:spcBef>
                        <a:spcAft>
                          <a:spcPct val="0"/>
                        </a:spcAft>
                        <a:buClr>
                          <a:srgbClr val="FF0000"/>
                        </a:buClr>
                        <a:buSzPct val="120000"/>
                        <a:buFontTx/>
                        <a:buNone/>
                        <a:tabLst/>
                      </a:pPr>
                      <a:r>
                        <a:rPr kumimoji="1" lang="en-US" altLang="en-US" sz="1400" b="1" i="0" u="none" strike="noStrike" cap="none" normalizeH="0" baseline="0" dirty="0" smtClean="0">
                          <a:ln>
                            <a:noFill/>
                          </a:ln>
                          <a:solidFill>
                            <a:srgbClr val="800000"/>
                          </a:solidFill>
                          <a:effectLst/>
                          <a:latin typeface="Arial" pitchFamily="34" charset="0"/>
                          <a:ea typeface="Arial Unicode MS" pitchFamily="34" charset="-128"/>
                          <a:cs typeface="Arial Unicode MS" pitchFamily="34" charset="-128"/>
                        </a:rPr>
                        <a:t>Grid projection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rgbClr val="FF0000"/>
                        </a:buClr>
                        <a:buSzPct val="120000"/>
                        <a:defRPr kumimoji="1" sz="2000">
                          <a:solidFill>
                            <a:schemeClr val="tx1"/>
                          </a:solidFill>
                          <a:latin typeface="Arial" pitchFamily="34" charset="0"/>
                          <a:ea typeface="Arial Unicode MS" pitchFamily="34" charset="-128"/>
                          <a:cs typeface="Arial Unicode MS" pitchFamily="34" charset="-128"/>
                        </a:defRPr>
                      </a:lvl1pPr>
                      <a:lvl2pPr marL="477838" algn="l">
                        <a:spcBef>
                          <a:spcPct val="20000"/>
                        </a:spcBef>
                        <a:buClr>
                          <a:srgbClr val="3A601B"/>
                        </a:buClr>
                        <a:buFont typeface="Arial" pitchFamily="34" charset="0"/>
                        <a:defRPr kumimoji="1">
                          <a:solidFill>
                            <a:schemeClr val="tx1"/>
                          </a:solidFill>
                          <a:latin typeface="Arial" pitchFamily="34" charset="0"/>
                          <a:ea typeface="Arial Unicode MS" pitchFamily="34" charset="-128"/>
                          <a:cs typeface="Arial Unicode MS" pitchFamily="34" charset="-128"/>
                        </a:defRPr>
                      </a:lvl2pPr>
                      <a:lvl3pPr marL="955675" algn="l">
                        <a:spcBef>
                          <a:spcPct val="20000"/>
                        </a:spcBef>
                        <a:buClr>
                          <a:srgbClr val="B89500"/>
                        </a:buClr>
                        <a:buFont typeface="Arial" pitchFamily="34" charset="0"/>
                        <a:defRPr kumimoji="1" sz="1600">
                          <a:solidFill>
                            <a:schemeClr val="tx1"/>
                          </a:solidFill>
                          <a:latin typeface="Arial" pitchFamily="34" charset="0"/>
                          <a:ea typeface="Arial Unicode MS" pitchFamily="34" charset="-128"/>
                          <a:cs typeface="Arial Unicode MS" pitchFamily="34" charset="-128"/>
                        </a:defRPr>
                      </a:lvl3pPr>
                      <a:lvl4pPr marL="1374775" algn="l">
                        <a:spcBef>
                          <a:spcPct val="20000"/>
                        </a:spcBef>
                        <a:defRPr kumimoji="1" sz="1400">
                          <a:solidFill>
                            <a:schemeClr val="tx1"/>
                          </a:solidFill>
                          <a:latin typeface="Arial" pitchFamily="34" charset="0"/>
                          <a:ea typeface="Arial Unicode MS" pitchFamily="34" charset="-128"/>
                          <a:cs typeface="Arial Unicode MS" pitchFamily="34" charset="-128"/>
                        </a:defRPr>
                      </a:lvl4pPr>
                      <a:lvl5pPr marL="1809750" algn="l">
                        <a:spcBef>
                          <a:spcPct val="20000"/>
                        </a:spcBef>
                        <a:defRPr kumimoji="1" sz="1200">
                          <a:solidFill>
                            <a:schemeClr val="tx1"/>
                          </a:solidFill>
                          <a:latin typeface="Arial" pitchFamily="34" charset="0"/>
                          <a:ea typeface="Arial Unicode MS" pitchFamily="34" charset="-128"/>
                          <a:cs typeface="Arial Unicode MS" pitchFamily="34" charset="-128"/>
                        </a:defRPr>
                      </a:lvl5pPr>
                      <a:lvl6pPr marL="2266950" fontAlgn="base">
                        <a:spcBef>
                          <a:spcPct val="20000"/>
                        </a:spcBef>
                        <a:spcAft>
                          <a:spcPct val="0"/>
                        </a:spcAft>
                        <a:defRPr kumimoji="1" sz="1200">
                          <a:solidFill>
                            <a:schemeClr val="tx1"/>
                          </a:solidFill>
                          <a:latin typeface="Arial" pitchFamily="34" charset="0"/>
                          <a:ea typeface="Arial Unicode MS" pitchFamily="34" charset="-128"/>
                          <a:cs typeface="Arial Unicode MS" pitchFamily="34" charset="-128"/>
                        </a:defRPr>
                      </a:lvl6pPr>
                      <a:lvl7pPr marL="2724150" fontAlgn="base">
                        <a:spcBef>
                          <a:spcPct val="20000"/>
                        </a:spcBef>
                        <a:spcAft>
                          <a:spcPct val="0"/>
                        </a:spcAft>
                        <a:defRPr kumimoji="1" sz="1200">
                          <a:solidFill>
                            <a:schemeClr val="tx1"/>
                          </a:solidFill>
                          <a:latin typeface="Arial" pitchFamily="34" charset="0"/>
                          <a:ea typeface="Arial Unicode MS" pitchFamily="34" charset="-128"/>
                          <a:cs typeface="Arial Unicode MS" pitchFamily="34" charset="-128"/>
                        </a:defRPr>
                      </a:lvl7pPr>
                      <a:lvl8pPr marL="3181350" fontAlgn="base">
                        <a:spcBef>
                          <a:spcPct val="20000"/>
                        </a:spcBef>
                        <a:spcAft>
                          <a:spcPct val="0"/>
                        </a:spcAft>
                        <a:defRPr kumimoji="1" sz="1200">
                          <a:solidFill>
                            <a:schemeClr val="tx1"/>
                          </a:solidFill>
                          <a:latin typeface="Arial" pitchFamily="34" charset="0"/>
                          <a:ea typeface="Arial Unicode MS" pitchFamily="34" charset="-128"/>
                          <a:cs typeface="Arial Unicode MS" pitchFamily="34" charset="-128"/>
                        </a:defRPr>
                      </a:lvl8pPr>
                      <a:lvl9pPr marL="3638550" fontAlgn="base">
                        <a:spcBef>
                          <a:spcPct val="20000"/>
                        </a:spcBef>
                        <a:spcAft>
                          <a:spcPct val="0"/>
                        </a:spcAft>
                        <a:defRPr kumimoji="1" sz="1200">
                          <a:solidFill>
                            <a:schemeClr val="tx1"/>
                          </a:solidFill>
                          <a:latin typeface="Arial" pitchFamily="34" charset="0"/>
                          <a:ea typeface="Arial Unicode MS" pitchFamily="34" charset="-128"/>
                          <a:cs typeface="Arial Unicode MS" pitchFamily="34" charset="-128"/>
                        </a:defRPr>
                      </a:lvl9pPr>
                    </a:lstStyle>
                    <a:p>
                      <a:pPr marL="0" marR="0" lvl="0" indent="0" algn="ctr" defTabSz="914400" rtl="0" eaLnBrk="1" fontAlgn="base" latinLnBrk="0" hangingPunct="1">
                        <a:lnSpc>
                          <a:spcPct val="100000"/>
                        </a:lnSpc>
                        <a:spcBef>
                          <a:spcPct val="20000"/>
                        </a:spcBef>
                        <a:spcAft>
                          <a:spcPct val="0"/>
                        </a:spcAft>
                        <a:buClr>
                          <a:srgbClr val="FF0000"/>
                        </a:buClr>
                        <a:buSzPct val="120000"/>
                        <a:buFontTx/>
                        <a:buNone/>
                        <a:tabLst/>
                      </a:pPr>
                      <a:r>
                        <a:rPr kumimoji="1" lang="en-US" altLang="en-US" sz="1400" b="0" i="0" u="none" strike="noStrike" cap="none" normalizeH="0" baseline="0" dirty="0" smtClean="0">
                          <a:ln>
                            <a:noFill/>
                          </a:ln>
                          <a:solidFill>
                            <a:schemeClr val="tx1"/>
                          </a:solidFill>
                          <a:effectLst/>
                          <a:latin typeface="Arial" pitchFamily="34" charset="0"/>
                          <a:ea typeface="Arial Unicode MS" pitchFamily="34" charset="-128"/>
                          <a:cs typeface="Arial Unicode MS" pitchFamily="34" charset="-128"/>
                        </a:rPr>
                        <a:t>Rotated </a:t>
                      </a:r>
                      <a:r>
                        <a:rPr kumimoji="1" lang="en-US" altLang="en-US" sz="1400" b="0" i="0" u="none" strike="noStrike" cap="none" normalizeH="0" baseline="0" dirty="0" err="1" smtClean="0">
                          <a:ln>
                            <a:noFill/>
                          </a:ln>
                          <a:solidFill>
                            <a:schemeClr val="tx1"/>
                          </a:solidFill>
                          <a:effectLst/>
                          <a:latin typeface="Arial" pitchFamily="34" charset="0"/>
                          <a:ea typeface="Arial Unicode MS" pitchFamily="34" charset="-128"/>
                          <a:cs typeface="Arial Unicode MS" pitchFamily="34" charset="-128"/>
                        </a:rPr>
                        <a:t>Lat</a:t>
                      </a:r>
                      <a:r>
                        <a:rPr kumimoji="1" lang="en-US" altLang="en-US" sz="1400" b="0" i="0" u="none" strike="noStrike" cap="none" normalizeH="0" baseline="0" dirty="0" smtClean="0">
                          <a:ln>
                            <a:noFill/>
                          </a:ln>
                          <a:solidFill>
                            <a:schemeClr val="tx1"/>
                          </a:solidFill>
                          <a:effectLst/>
                          <a:latin typeface="Arial" pitchFamily="34" charset="0"/>
                          <a:ea typeface="Arial Unicode MS" pitchFamily="34" charset="-128"/>
                          <a:cs typeface="Arial Unicode MS" pitchFamily="34" charset="-128"/>
                        </a:rPr>
                        <a:t>/Lon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925">
                <a:tc>
                  <a:txBody>
                    <a:bodyPr/>
                    <a:lstStyle>
                      <a:lvl1pPr algn="l">
                        <a:spcBef>
                          <a:spcPct val="20000"/>
                        </a:spcBef>
                        <a:buClr>
                          <a:srgbClr val="FF0000"/>
                        </a:buClr>
                        <a:buSzPct val="120000"/>
                        <a:defRPr kumimoji="1" sz="2000">
                          <a:solidFill>
                            <a:schemeClr val="tx1"/>
                          </a:solidFill>
                          <a:latin typeface="Arial" pitchFamily="34" charset="0"/>
                          <a:ea typeface="Arial Unicode MS" pitchFamily="34" charset="-128"/>
                          <a:cs typeface="Arial Unicode MS" pitchFamily="34" charset="-128"/>
                        </a:defRPr>
                      </a:lvl1pPr>
                      <a:lvl2pPr marL="477838" algn="l">
                        <a:spcBef>
                          <a:spcPct val="20000"/>
                        </a:spcBef>
                        <a:buClr>
                          <a:srgbClr val="3A601B"/>
                        </a:buClr>
                        <a:buFont typeface="Arial" pitchFamily="34" charset="0"/>
                        <a:defRPr kumimoji="1">
                          <a:solidFill>
                            <a:schemeClr val="tx1"/>
                          </a:solidFill>
                          <a:latin typeface="Arial" pitchFamily="34" charset="0"/>
                          <a:ea typeface="Arial Unicode MS" pitchFamily="34" charset="-128"/>
                          <a:cs typeface="Arial Unicode MS" pitchFamily="34" charset="-128"/>
                        </a:defRPr>
                      </a:lvl2pPr>
                      <a:lvl3pPr marL="955675" algn="l">
                        <a:spcBef>
                          <a:spcPct val="20000"/>
                        </a:spcBef>
                        <a:buClr>
                          <a:srgbClr val="B89500"/>
                        </a:buClr>
                        <a:buFont typeface="Arial" pitchFamily="34" charset="0"/>
                        <a:defRPr kumimoji="1" sz="1600">
                          <a:solidFill>
                            <a:schemeClr val="tx1"/>
                          </a:solidFill>
                          <a:latin typeface="Arial" pitchFamily="34" charset="0"/>
                          <a:ea typeface="Arial Unicode MS" pitchFamily="34" charset="-128"/>
                          <a:cs typeface="Arial Unicode MS" pitchFamily="34" charset="-128"/>
                        </a:defRPr>
                      </a:lvl3pPr>
                      <a:lvl4pPr marL="1374775" algn="l">
                        <a:spcBef>
                          <a:spcPct val="20000"/>
                        </a:spcBef>
                        <a:defRPr kumimoji="1" sz="1400">
                          <a:solidFill>
                            <a:schemeClr val="tx1"/>
                          </a:solidFill>
                          <a:latin typeface="Arial" pitchFamily="34" charset="0"/>
                          <a:ea typeface="Arial Unicode MS" pitchFamily="34" charset="-128"/>
                          <a:cs typeface="Arial Unicode MS" pitchFamily="34" charset="-128"/>
                        </a:defRPr>
                      </a:lvl4pPr>
                      <a:lvl5pPr marL="1809750" algn="l">
                        <a:spcBef>
                          <a:spcPct val="20000"/>
                        </a:spcBef>
                        <a:defRPr kumimoji="1" sz="1200">
                          <a:solidFill>
                            <a:schemeClr val="tx1"/>
                          </a:solidFill>
                          <a:latin typeface="Arial" pitchFamily="34" charset="0"/>
                          <a:ea typeface="Arial Unicode MS" pitchFamily="34" charset="-128"/>
                          <a:cs typeface="Arial Unicode MS" pitchFamily="34" charset="-128"/>
                        </a:defRPr>
                      </a:lvl5pPr>
                      <a:lvl6pPr marL="2266950" fontAlgn="base">
                        <a:spcBef>
                          <a:spcPct val="20000"/>
                        </a:spcBef>
                        <a:spcAft>
                          <a:spcPct val="0"/>
                        </a:spcAft>
                        <a:defRPr kumimoji="1" sz="1200">
                          <a:solidFill>
                            <a:schemeClr val="tx1"/>
                          </a:solidFill>
                          <a:latin typeface="Arial" pitchFamily="34" charset="0"/>
                          <a:ea typeface="Arial Unicode MS" pitchFamily="34" charset="-128"/>
                          <a:cs typeface="Arial Unicode MS" pitchFamily="34" charset="-128"/>
                        </a:defRPr>
                      </a:lvl6pPr>
                      <a:lvl7pPr marL="2724150" fontAlgn="base">
                        <a:spcBef>
                          <a:spcPct val="20000"/>
                        </a:spcBef>
                        <a:spcAft>
                          <a:spcPct val="0"/>
                        </a:spcAft>
                        <a:defRPr kumimoji="1" sz="1200">
                          <a:solidFill>
                            <a:schemeClr val="tx1"/>
                          </a:solidFill>
                          <a:latin typeface="Arial" pitchFamily="34" charset="0"/>
                          <a:ea typeface="Arial Unicode MS" pitchFamily="34" charset="-128"/>
                          <a:cs typeface="Arial Unicode MS" pitchFamily="34" charset="-128"/>
                        </a:defRPr>
                      </a:lvl7pPr>
                      <a:lvl8pPr marL="3181350" fontAlgn="base">
                        <a:spcBef>
                          <a:spcPct val="20000"/>
                        </a:spcBef>
                        <a:spcAft>
                          <a:spcPct val="0"/>
                        </a:spcAft>
                        <a:defRPr kumimoji="1" sz="1200">
                          <a:solidFill>
                            <a:schemeClr val="tx1"/>
                          </a:solidFill>
                          <a:latin typeface="Arial" pitchFamily="34" charset="0"/>
                          <a:ea typeface="Arial Unicode MS" pitchFamily="34" charset="-128"/>
                          <a:cs typeface="Arial Unicode MS" pitchFamily="34" charset="-128"/>
                        </a:defRPr>
                      </a:lvl8pPr>
                      <a:lvl9pPr marL="3638550" fontAlgn="base">
                        <a:spcBef>
                          <a:spcPct val="20000"/>
                        </a:spcBef>
                        <a:spcAft>
                          <a:spcPct val="0"/>
                        </a:spcAft>
                        <a:defRPr kumimoji="1" sz="1200">
                          <a:solidFill>
                            <a:schemeClr val="tx1"/>
                          </a:solidFill>
                          <a:latin typeface="Arial" pitchFamily="34" charset="0"/>
                          <a:ea typeface="Arial Unicode MS" pitchFamily="34" charset="-128"/>
                          <a:cs typeface="Arial Unicode MS" pitchFamily="34" charset="-128"/>
                        </a:defRPr>
                      </a:lvl9pPr>
                    </a:lstStyle>
                    <a:p>
                      <a:pPr marL="0" marR="0" lvl="0" indent="0" algn="ctr" defTabSz="914400" rtl="0" eaLnBrk="1" fontAlgn="base" latinLnBrk="0" hangingPunct="1">
                        <a:lnSpc>
                          <a:spcPct val="100000"/>
                        </a:lnSpc>
                        <a:spcBef>
                          <a:spcPct val="20000"/>
                        </a:spcBef>
                        <a:spcAft>
                          <a:spcPct val="0"/>
                        </a:spcAft>
                        <a:buClr>
                          <a:srgbClr val="FF0000"/>
                        </a:buClr>
                        <a:buSzPct val="120000"/>
                        <a:buFontTx/>
                        <a:buNone/>
                        <a:tabLst/>
                      </a:pPr>
                      <a:r>
                        <a:rPr kumimoji="1" lang="en-US" altLang="en-US" sz="1400" b="1" i="0" u="none" strike="noStrike" cap="none" normalizeH="0" baseline="0" dirty="0" smtClean="0">
                          <a:ln>
                            <a:noFill/>
                          </a:ln>
                          <a:solidFill>
                            <a:srgbClr val="800000"/>
                          </a:solidFill>
                          <a:effectLst/>
                          <a:latin typeface="Arial" pitchFamily="34" charset="0"/>
                          <a:ea typeface="Arial Unicode MS" pitchFamily="34" charset="-128"/>
                          <a:cs typeface="Arial Unicode MS" pitchFamily="34" charset="-128"/>
                        </a:rPr>
                        <a:t>Time step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rgbClr val="FF0000"/>
                        </a:buClr>
                        <a:buSzPct val="120000"/>
                        <a:defRPr kumimoji="1" sz="2000">
                          <a:solidFill>
                            <a:schemeClr val="tx1"/>
                          </a:solidFill>
                          <a:latin typeface="Arial" pitchFamily="34" charset="0"/>
                          <a:ea typeface="Arial Unicode MS" pitchFamily="34" charset="-128"/>
                          <a:cs typeface="Arial Unicode MS" pitchFamily="34" charset="-128"/>
                        </a:defRPr>
                      </a:lvl1pPr>
                      <a:lvl2pPr marL="477838" algn="l">
                        <a:spcBef>
                          <a:spcPct val="20000"/>
                        </a:spcBef>
                        <a:buClr>
                          <a:srgbClr val="3A601B"/>
                        </a:buClr>
                        <a:buFont typeface="Arial" pitchFamily="34" charset="0"/>
                        <a:defRPr kumimoji="1">
                          <a:solidFill>
                            <a:schemeClr val="tx1"/>
                          </a:solidFill>
                          <a:latin typeface="Arial" pitchFamily="34" charset="0"/>
                          <a:ea typeface="Arial Unicode MS" pitchFamily="34" charset="-128"/>
                          <a:cs typeface="Arial Unicode MS" pitchFamily="34" charset="-128"/>
                        </a:defRPr>
                      </a:lvl2pPr>
                      <a:lvl3pPr marL="955675" algn="l">
                        <a:spcBef>
                          <a:spcPct val="20000"/>
                        </a:spcBef>
                        <a:buClr>
                          <a:srgbClr val="B89500"/>
                        </a:buClr>
                        <a:buFont typeface="Arial" pitchFamily="34" charset="0"/>
                        <a:defRPr kumimoji="1" sz="1600">
                          <a:solidFill>
                            <a:schemeClr val="tx1"/>
                          </a:solidFill>
                          <a:latin typeface="Arial" pitchFamily="34" charset="0"/>
                          <a:ea typeface="Arial Unicode MS" pitchFamily="34" charset="-128"/>
                          <a:cs typeface="Arial Unicode MS" pitchFamily="34" charset="-128"/>
                        </a:defRPr>
                      </a:lvl3pPr>
                      <a:lvl4pPr marL="1374775" algn="l">
                        <a:spcBef>
                          <a:spcPct val="20000"/>
                        </a:spcBef>
                        <a:defRPr kumimoji="1" sz="1400">
                          <a:solidFill>
                            <a:schemeClr val="tx1"/>
                          </a:solidFill>
                          <a:latin typeface="Arial" pitchFamily="34" charset="0"/>
                          <a:ea typeface="Arial Unicode MS" pitchFamily="34" charset="-128"/>
                          <a:cs typeface="Arial Unicode MS" pitchFamily="34" charset="-128"/>
                        </a:defRPr>
                      </a:lvl4pPr>
                      <a:lvl5pPr marL="1809750" algn="l">
                        <a:spcBef>
                          <a:spcPct val="20000"/>
                        </a:spcBef>
                        <a:defRPr kumimoji="1" sz="1200">
                          <a:solidFill>
                            <a:schemeClr val="tx1"/>
                          </a:solidFill>
                          <a:latin typeface="Arial" pitchFamily="34" charset="0"/>
                          <a:ea typeface="Arial Unicode MS" pitchFamily="34" charset="-128"/>
                          <a:cs typeface="Arial Unicode MS" pitchFamily="34" charset="-128"/>
                        </a:defRPr>
                      </a:lvl5pPr>
                      <a:lvl6pPr marL="2266950" fontAlgn="base">
                        <a:spcBef>
                          <a:spcPct val="20000"/>
                        </a:spcBef>
                        <a:spcAft>
                          <a:spcPct val="0"/>
                        </a:spcAft>
                        <a:defRPr kumimoji="1" sz="1200">
                          <a:solidFill>
                            <a:schemeClr val="tx1"/>
                          </a:solidFill>
                          <a:latin typeface="Arial" pitchFamily="34" charset="0"/>
                          <a:ea typeface="Arial Unicode MS" pitchFamily="34" charset="-128"/>
                          <a:cs typeface="Arial Unicode MS" pitchFamily="34" charset="-128"/>
                        </a:defRPr>
                      </a:lvl6pPr>
                      <a:lvl7pPr marL="2724150" fontAlgn="base">
                        <a:spcBef>
                          <a:spcPct val="20000"/>
                        </a:spcBef>
                        <a:spcAft>
                          <a:spcPct val="0"/>
                        </a:spcAft>
                        <a:defRPr kumimoji="1" sz="1200">
                          <a:solidFill>
                            <a:schemeClr val="tx1"/>
                          </a:solidFill>
                          <a:latin typeface="Arial" pitchFamily="34" charset="0"/>
                          <a:ea typeface="Arial Unicode MS" pitchFamily="34" charset="-128"/>
                          <a:cs typeface="Arial Unicode MS" pitchFamily="34" charset="-128"/>
                        </a:defRPr>
                      </a:lvl7pPr>
                      <a:lvl8pPr marL="3181350" fontAlgn="base">
                        <a:spcBef>
                          <a:spcPct val="20000"/>
                        </a:spcBef>
                        <a:spcAft>
                          <a:spcPct val="0"/>
                        </a:spcAft>
                        <a:defRPr kumimoji="1" sz="1200">
                          <a:solidFill>
                            <a:schemeClr val="tx1"/>
                          </a:solidFill>
                          <a:latin typeface="Arial" pitchFamily="34" charset="0"/>
                          <a:ea typeface="Arial Unicode MS" pitchFamily="34" charset="-128"/>
                          <a:cs typeface="Arial Unicode MS" pitchFamily="34" charset="-128"/>
                        </a:defRPr>
                      </a:lvl8pPr>
                      <a:lvl9pPr marL="3638550" fontAlgn="base">
                        <a:spcBef>
                          <a:spcPct val="20000"/>
                        </a:spcBef>
                        <a:spcAft>
                          <a:spcPct val="0"/>
                        </a:spcAft>
                        <a:defRPr kumimoji="1" sz="1200">
                          <a:solidFill>
                            <a:schemeClr val="tx1"/>
                          </a:solidFill>
                          <a:latin typeface="Arial" pitchFamily="34" charset="0"/>
                          <a:ea typeface="Arial Unicode MS" pitchFamily="34" charset="-128"/>
                          <a:cs typeface="Arial Unicode MS" pitchFamily="34" charset="-128"/>
                        </a:defRPr>
                      </a:lvl9pPr>
                    </a:lstStyle>
                    <a:p>
                      <a:pPr marL="0" marR="0" lvl="0" indent="0" algn="ctr" defTabSz="914400" rtl="0" eaLnBrk="1" fontAlgn="base" latinLnBrk="0" hangingPunct="1">
                        <a:lnSpc>
                          <a:spcPct val="100000"/>
                        </a:lnSpc>
                        <a:spcBef>
                          <a:spcPct val="20000"/>
                        </a:spcBef>
                        <a:spcAft>
                          <a:spcPct val="0"/>
                        </a:spcAft>
                        <a:buClr>
                          <a:srgbClr val="FF0000"/>
                        </a:buClr>
                        <a:buSzPct val="120000"/>
                        <a:buFontTx/>
                        <a:buNone/>
                        <a:tabLst/>
                      </a:pPr>
                      <a:r>
                        <a:rPr kumimoji="1" lang="en-US" altLang="en-US" sz="1400" b="0" i="0" u="none" strike="noStrike" cap="none" normalizeH="0" baseline="0" smtClean="0">
                          <a:ln>
                            <a:noFill/>
                          </a:ln>
                          <a:solidFill>
                            <a:srgbClr val="000000"/>
                          </a:solidFill>
                          <a:effectLst/>
                          <a:latin typeface="Arial" pitchFamily="34" charset="0"/>
                          <a:ea typeface="Arial Unicode MS" pitchFamily="34" charset="-128"/>
                          <a:cs typeface="Arial Unicode MS" pitchFamily="34" charset="-128"/>
                        </a:rPr>
                        <a:t> </a:t>
                      </a:r>
                      <a:r>
                        <a:rPr kumimoji="1" lang="en-US" altLang="en-US" sz="1400" b="0" i="0" u="none" strike="noStrike" cap="none" normalizeH="0" baseline="0" smtClean="0">
                          <a:ln>
                            <a:noFill/>
                          </a:ln>
                          <a:solidFill>
                            <a:srgbClr val="3333FF"/>
                          </a:solidFill>
                          <a:effectLst/>
                          <a:latin typeface="Arial" pitchFamily="34" charset="0"/>
                          <a:ea typeface="Arial Unicode MS" pitchFamily="34" charset="-128"/>
                          <a:cs typeface="Arial Unicode MS" pitchFamily="34" charset="-128"/>
                        </a:rPr>
                        <a:t>300 s for meteorology; 900 s for chemistry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925">
                <a:tc>
                  <a:txBody>
                    <a:bodyPr/>
                    <a:lstStyle>
                      <a:lvl1pPr algn="l">
                        <a:spcBef>
                          <a:spcPct val="20000"/>
                        </a:spcBef>
                        <a:buClr>
                          <a:srgbClr val="FF0000"/>
                        </a:buClr>
                        <a:buSzPct val="120000"/>
                        <a:defRPr kumimoji="1" sz="2000">
                          <a:solidFill>
                            <a:schemeClr val="tx1"/>
                          </a:solidFill>
                          <a:latin typeface="Arial" pitchFamily="34" charset="0"/>
                          <a:ea typeface="Arial Unicode MS" pitchFamily="34" charset="-128"/>
                          <a:cs typeface="Arial Unicode MS" pitchFamily="34" charset="-128"/>
                        </a:defRPr>
                      </a:lvl1pPr>
                      <a:lvl2pPr marL="477838" algn="l">
                        <a:spcBef>
                          <a:spcPct val="20000"/>
                        </a:spcBef>
                        <a:buClr>
                          <a:srgbClr val="3A601B"/>
                        </a:buClr>
                        <a:buFont typeface="Arial" pitchFamily="34" charset="0"/>
                        <a:defRPr kumimoji="1">
                          <a:solidFill>
                            <a:schemeClr val="tx1"/>
                          </a:solidFill>
                          <a:latin typeface="Arial" pitchFamily="34" charset="0"/>
                          <a:ea typeface="Arial Unicode MS" pitchFamily="34" charset="-128"/>
                          <a:cs typeface="Arial Unicode MS" pitchFamily="34" charset="-128"/>
                        </a:defRPr>
                      </a:lvl2pPr>
                      <a:lvl3pPr marL="955675" algn="l">
                        <a:spcBef>
                          <a:spcPct val="20000"/>
                        </a:spcBef>
                        <a:buClr>
                          <a:srgbClr val="B89500"/>
                        </a:buClr>
                        <a:buFont typeface="Arial" pitchFamily="34" charset="0"/>
                        <a:defRPr kumimoji="1" sz="1600">
                          <a:solidFill>
                            <a:schemeClr val="tx1"/>
                          </a:solidFill>
                          <a:latin typeface="Arial" pitchFamily="34" charset="0"/>
                          <a:ea typeface="Arial Unicode MS" pitchFamily="34" charset="-128"/>
                          <a:cs typeface="Arial Unicode MS" pitchFamily="34" charset="-128"/>
                        </a:defRPr>
                      </a:lvl3pPr>
                      <a:lvl4pPr marL="1374775" algn="l">
                        <a:spcBef>
                          <a:spcPct val="20000"/>
                        </a:spcBef>
                        <a:defRPr kumimoji="1" sz="1400">
                          <a:solidFill>
                            <a:schemeClr val="tx1"/>
                          </a:solidFill>
                          <a:latin typeface="Arial" pitchFamily="34" charset="0"/>
                          <a:ea typeface="Arial Unicode MS" pitchFamily="34" charset="-128"/>
                          <a:cs typeface="Arial Unicode MS" pitchFamily="34" charset="-128"/>
                        </a:defRPr>
                      </a:lvl4pPr>
                      <a:lvl5pPr marL="1809750" algn="l">
                        <a:spcBef>
                          <a:spcPct val="20000"/>
                        </a:spcBef>
                        <a:defRPr kumimoji="1" sz="1200">
                          <a:solidFill>
                            <a:schemeClr val="tx1"/>
                          </a:solidFill>
                          <a:latin typeface="Arial" pitchFamily="34" charset="0"/>
                          <a:ea typeface="Arial Unicode MS" pitchFamily="34" charset="-128"/>
                          <a:cs typeface="Arial Unicode MS" pitchFamily="34" charset="-128"/>
                        </a:defRPr>
                      </a:lvl5pPr>
                      <a:lvl6pPr marL="2266950" fontAlgn="base">
                        <a:spcBef>
                          <a:spcPct val="20000"/>
                        </a:spcBef>
                        <a:spcAft>
                          <a:spcPct val="0"/>
                        </a:spcAft>
                        <a:defRPr kumimoji="1" sz="1200">
                          <a:solidFill>
                            <a:schemeClr val="tx1"/>
                          </a:solidFill>
                          <a:latin typeface="Arial" pitchFamily="34" charset="0"/>
                          <a:ea typeface="Arial Unicode MS" pitchFamily="34" charset="-128"/>
                          <a:cs typeface="Arial Unicode MS" pitchFamily="34" charset="-128"/>
                        </a:defRPr>
                      </a:lvl6pPr>
                      <a:lvl7pPr marL="2724150" fontAlgn="base">
                        <a:spcBef>
                          <a:spcPct val="20000"/>
                        </a:spcBef>
                        <a:spcAft>
                          <a:spcPct val="0"/>
                        </a:spcAft>
                        <a:defRPr kumimoji="1" sz="1200">
                          <a:solidFill>
                            <a:schemeClr val="tx1"/>
                          </a:solidFill>
                          <a:latin typeface="Arial" pitchFamily="34" charset="0"/>
                          <a:ea typeface="Arial Unicode MS" pitchFamily="34" charset="-128"/>
                          <a:cs typeface="Arial Unicode MS" pitchFamily="34" charset="-128"/>
                        </a:defRPr>
                      </a:lvl7pPr>
                      <a:lvl8pPr marL="3181350" fontAlgn="base">
                        <a:spcBef>
                          <a:spcPct val="20000"/>
                        </a:spcBef>
                        <a:spcAft>
                          <a:spcPct val="0"/>
                        </a:spcAft>
                        <a:defRPr kumimoji="1" sz="1200">
                          <a:solidFill>
                            <a:schemeClr val="tx1"/>
                          </a:solidFill>
                          <a:latin typeface="Arial" pitchFamily="34" charset="0"/>
                          <a:ea typeface="Arial Unicode MS" pitchFamily="34" charset="-128"/>
                          <a:cs typeface="Arial Unicode MS" pitchFamily="34" charset="-128"/>
                        </a:defRPr>
                      </a:lvl8pPr>
                      <a:lvl9pPr marL="3638550" fontAlgn="base">
                        <a:spcBef>
                          <a:spcPct val="20000"/>
                        </a:spcBef>
                        <a:spcAft>
                          <a:spcPct val="0"/>
                        </a:spcAft>
                        <a:defRPr kumimoji="1" sz="1200">
                          <a:solidFill>
                            <a:schemeClr val="tx1"/>
                          </a:solidFill>
                          <a:latin typeface="Arial" pitchFamily="34" charset="0"/>
                          <a:ea typeface="Arial Unicode MS" pitchFamily="34" charset="-128"/>
                          <a:cs typeface="Arial Unicode MS" pitchFamily="34" charset="-128"/>
                        </a:defRPr>
                      </a:lvl9pPr>
                    </a:lstStyle>
                    <a:p>
                      <a:pPr marL="0" marR="0" lvl="0" indent="0" algn="ctr" defTabSz="914400" rtl="0" eaLnBrk="1" fontAlgn="base" latinLnBrk="0" hangingPunct="1">
                        <a:lnSpc>
                          <a:spcPct val="100000"/>
                        </a:lnSpc>
                        <a:spcBef>
                          <a:spcPct val="20000"/>
                        </a:spcBef>
                        <a:spcAft>
                          <a:spcPct val="0"/>
                        </a:spcAft>
                        <a:buClr>
                          <a:srgbClr val="FF0000"/>
                        </a:buClr>
                        <a:buSzPct val="120000"/>
                        <a:buFontTx/>
                        <a:buNone/>
                        <a:tabLst/>
                      </a:pPr>
                      <a:r>
                        <a:rPr kumimoji="1" lang="en-US" altLang="en-US" sz="1400" b="1" i="0" u="none" strike="noStrike" cap="none" normalizeH="0" baseline="0" smtClean="0">
                          <a:ln>
                            <a:noFill/>
                          </a:ln>
                          <a:solidFill>
                            <a:srgbClr val="800000"/>
                          </a:solidFill>
                          <a:effectLst/>
                          <a:latin typeface="Arial" pitchFamily="34" charset="0"/>
                          <a:ea typeface="Arial Unicode MS" pitchFamily="34" charset="-128"/>
                          <a:cs typeface="Arial Unicode MS" pitchFamily="34" charset="-128"/>
                        </a:rPr>
                        <a:t>Horizontal grid-spacing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rgbClr val="FF0000"/>
                        </a:buClr>
                        <a:buSzPct val="120000"/>
                        <a:defRPr kumimoji="1" sz="2000">
                          <a:solidFill>
                            <a:schemeClr val="tx1"/>
                          </a:solidFill>
                          <a:latin typeface="Arial" pitchFamily="34" charset="0"/>
                          <a:ea typeface="Arial Unicode MS" pitchFamily="34" charset="-128"/>
                          <a:cs typeface="Arial Unicode MS" pitchFamily="34" charset="-128"/>
                        </a:defRPr>
                      </a:lvl1pPr>
                      <a:lvl2pPr marL="477838" algn="l">
                        <a:spcBef>
                          <a:spcPct val="20000"/>
                        </a:spcBef>
                        <a:buClr>
                          <a:srgbClr val="3A601B"/>
                        </a:buClr>
                        <a:buFont typeface="Arial" pitchFamily="34" charset="0"/>
                        <a:defRPr kumimoji="1">
                          <a:solidFill>
                            <a:schemeClr val="tx1"/>
                          </a:solidFill>
                          <a:latin typeface="Arial" pitchFamily="34" charset="0"/>
                          <a:ea typeface="Arial Unicode MS" pitchFamily="34" charset="-128"/>
                          <a:cs typeface="Arial Unicode MS" pitchFamily="34" charset="-128"/>
                        </a:defRPr>
                      </a:lvl2pPr>
                      <a:lvl3pPr marL="955675" algn="l">
                        <a:spcBef>
                          <a:spcPct val="20000"/>
                        </a:spcBef>
                        <a:buClr>
                          <a:srgbClr val="B89500"/>
                        </a:buClr>
                        <a:buFont typeface="Arial" pitchFamily="34" charset="0"/>
                        <a:defRPr kumimoji="1" sz="1600">
                          <a:solidFill>
                            <a:schemeClr val="tx1"/>
                          </a:solidFill>
                          <a:latin typeface="Arial" pitchFamily="34" charset="0"/>
                          <a:ea typeface="Arial Unicode MS" pitchFamily="34" charset="-128"/>
                          <a:cs typeface="Arial Unicode MS" pitchFamily="34" charset="-128"/>
                        </a:defRPr>
                      </a:lvl3pPr>
                      <a:lvl4pPr marL="1374775" algn="l">
                        <a:spcBef>
                          <a:spcPct val="20000"/>
                        </a:spcBef>
                        <a:defRPr kumimoji="1" sz="1400">
                          <a:solidFill>
                            <a:schemeClr val="tx1"/>
                          </a:solidFill>
                          <a:latin typeface="Arial" pitchFamily="34" charset="0"/>
                          <a:ea typeface="Arial Unicode MS" pitchFamily="34" charset="-128"/>
                          <a:cs typeface="Arial Unicode MS" pitchFamily="34" charset="-128"/>
                        </a:defRPr>
                      </a:lvl4pPr>
                      <a:lvl5pPr marL="1809750" algn="l">
                        <a:spcBef>
                          <a:spcPct val="20000"/>
                        </a:spcBef>
                        <a:defRPr kumimoji="1" sz="1200">
                          <a:solidFill>
                            <a:schemeClr val="tx1"/>
                          </a:solidFill>
                          <a:latin typeface="Arial" pitchFamily="34" charset="0"/>
                          <a:ea typeface="Arial Unicode MS" pitchFamily="34" charset="-128"/>
                          <a:cs typeface="Arial Unicode MS" pitchFamily="34" charset="-128"/>
                        </a:defRPr>
                      </a:lvl5pPr>
                      <a:lvl6pPr marL="2266950" fontAlgn="base">
                        <a:spcBef>
                          <a:spcPct val="20000"/>
                        </a:spcBef>
                        <a:spcAft>
                          <a:spcPct val="0"/>
                        </a:spcAft>
                        <a:defRPr kumimoji="1" sz="1200">
                          <a:solidFill>
                            <a:schemeClr val="tx1"/>
                          </a:solidFill>
                          <a:latin typeface="Arial" pitchFamily="34" charset="0"/>
                          <a:ea typeface="Arial Unicode MS" pitchFamily="34" charset="-128"/>
                          <a:cs typeface="Arial Unicode MS" pitchFamily="34" charset="-128"/>
                        </a:defRPr>
                      </a:lvl6pPr>
                      <a:lvl7pPr marL="2724150" fontAlgn="base">
                        <a:spcBef>
                          <a:spcPct val="20000"/>
                        </a:spcBef>
                        <a:spcAft>
                          <a:spcPct val="0"/>
                        </a:spcAft>
                        <a:defRPr kumimoji="1" sz="1200">
                          <a:solidFill>
                            <a:schemeClr val="tx1"/>
                          </a:solidFill>
                          <a:latin typeface="Arial" pitchFamily="34" charset="0"/>
                          <a:ea typeface="Arial Unicode MS" pitchFamily="34" charset="-128"/>
                          <a:cs typeface="Arial Unicode MS" pitchFamily="34" charset="-128"/>
                        </a:defRPr>
                      </a:lvl7pPr>
                      <a:lvl8pPr marL="3181350" fontAlgn="base">
                        <a:spcBef>
                          <a:spcPct val="20000"/>
                        </a:spcBef>
                        <a:spcAft>
                          <a:spcPct val="0"/>
                        </a:spcAft>
                        <a:defRPr kumimoji="1" sz="1200">
                          <a:solidFill>
                            <a:schemeClr val="tx1"/>
                          </a:solidFill>
                          <a:latin typeface="Arial" pitchFamily="34" charset="0"/>
                          <a:ea typeface="Arial Unicode MS" pitchFamily="34" charset="-128"/>
                          <a:cs typeface="Arial Unicode MS" pitchFamily="34" charset="-128"/>
                        </a:defRPr>
                      </a:lvl8pPr>
                      <a:lvl9pPr marL="3638550" fontAlgn="base">
                        <a:spcBef>
                          <a:spcPct val="20000"/>
                        </a:spcBef>
                        <a:spcAft>
                          <a:spcPct val="0"/>
                        </a:spcAft>
                        <a:defRPr kumimoji="1" sz="1200">
                          <a:solidFill>
                            <a:schemeClr val="tx1"/>
                          </a:solidFill>
                          <a:latin typeface="Arial" pitchFamily="34" charset="0"/>
                          <a:ea typeface="Arial Unicode MS" pitchFamily="34" charset="-128"/>
                          <a:cs typeface="Arial Unicode MS" pitchFamily="34" charset="-128"/>
                        </a:defRPr>
                      </a:lvl9pPr>
                    </a:lstStyle>
                    <a:p>
                      <a:pPr marL="0" marR="0" lvl="0" indent="0" algn="ctr" defTabSz="914400" rtl="0" eaLnBrk="1" fontAlgn="base" latinLnBrk="0" hangingPunct="1">
                        <a:lnSpc>
                          <a:spcPct val="100000"/>
                        </a:lnSpc>
                        <a:spcBef>
                          <a:spcPct val="20000"/>
                        </a:spcBef>
                        <a:spcAft>
                          <a:spcPct val="0"/>
                        </a:spcAft>
                        <a:buClr>
                          <a:srgbClr val="FF0000"/>
                        </a:buClr>
                        <a:buSzPct val="120000"/>
                        <a:buFontTx/>
                        <a:buNone/>
                        <a:tabLst/>
                      </a:pPr>
                      <a:r>
                        <a:rPr kumimoji="1" lang="el-GR" altLang="en-US" sz="1400" b="0" i="0" u="none" strike="noStrike" cap="none" normalizeH="0" baseline="0" dirty="0" smtClean="0">
                          <a:ln>
                            <a:noFill/>
                          </a:ln>
                          <a:solidFill>
                            <a:schemeClr val="tx1"/>
                          </a:solidFill>
                          <a:effectLst/>
                          <a:latin typeface="Arial" pitchFamily="34" charset="0"/>
                          <a:ea typeface="Arial Unicode MS" pitchFamily="34" charset="-128"/>
                          <a:cs typeface="Arial" pitchFamily="34" charset="0"/>
                          <a:sym typeface="Times New Roman" pitchFamily="18" charset="0"/>
                        </a:rPr>
                        <a:t>Δ</a:t>
                      </a:r>
                      <a:r>
                        <a:rPr kumimoji="1" lang="en-US" altLang="en-US" sz="1400" b="0" i="0" u="none" strike="noStrike" cap="none" normalizeH="0" baseline="0" dirty="0" smtClean="0">
                          <a:ln>
                            <a:noFill/>
                          </a:ln>
                          <a:solidFill>
                            <a:schemeClr val="tx1"/>
                          </a:solidFill>
                          <a:effectLst/>
                          <a:latin typeface="Arial" pitchFamily="34" charset="0"/>
                          <a:ea typeface="Arial Unicode MS" pitchFamily="34" charset="-128"/>
                          <a:cs typeface="Arial Unicode MS" pitchFamily="34" charset="-128"/>
                        </a:rPr>
                        <a:t>x=10 km (528x708)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7813">
                <a:tc>
                  <a:txBody>
                    <a:bodyPr/>
                    <a:lstStyle>
                      <a:lvl1pPr algn="l">
                        <a:spcBef>
                          <a:spcPct val="20000"/>
                        </a:spcBef>
                        <a:buClr>
                          <a:srgbClr val="FF0000"/>
                        </a:buClr>
                        <a:buSzPct val="120000"/>
                        <a:defRPr kumimoji="1" sz="2000">
                          <a:solidFill>
                            <a:schemeClr val="tx1"/>
                          </a:solidFill>
                          <a:latin typeface="Arial" pitchFamily="34" charset="0"/>
                          <a:ea typeface="Arial Unicode MS" pitchFamily="34" charset="-128"/>
                          <a:cs typeface="Arial Unicode MS" pitchFamily="34" charset="-128"/>
                        </a:defRPr>
                      </a:lvl1pPr>
                      <a:lvl2pPr marL="477838" algn="l">
                        <a:spcBef>
                          <a:spcPct val="20000"/>
                        </a:spcBef>
                        <a:buClr>
                          <a:srgbClr val="3A601B"/>
                        </a:buClr>
                        <a:buFont typeface="Arial" pitchFamily="34" charset="0"/>
                        <a:defRPr kumimoji="1">
                          <a:solidFill>
                            <a:schemeClr val="tx1"/>
                          </a:solidFill>
                          <a:latin typeface="Arial" pitchFamily="34" charset="0"/>
                          <a:ea typeface="Arial Unicode MS" pitchFamily="34" charset="-128"/>
                          <a:cs typeface="Arial Unicode MS" pitchFamily="34" charset="-128"/>
                        </a:defRPr>
                      </a:lvl2pPr>
                      <a:lvl3pPr marL="955675" algn="l">
                        <a:spcBef>
                          <a:spcPct val="20000"/>
                        </a:spcBef>
                        <a:buClr>
                          <a:srgbClr val="B89500"/>
                        </a:buClr>
                        <a:buFont typeface="Arial" pitchFamily="34" charset="0"/>
                        <a:defRPr kumimoji="1" sz="1600">
                          <a:solidFill>
                            <a:schemeClr val="tx1"/>
                          </a:solidFill>
                          <a:latin typeface="Arial" pitchFamily="34" charset="0"/>
                          <a:ea typeface="Arial Unicode MS" pitchFamily="34" charset="-128"/>
                          <a:cs typeface="Arial Unicode MS" pitchFamily="34" charset="-128"/>
                        </a:defRPr>
                      </a:lvl3pPr>
                      <a:lvl4pPr marL="1374775" algn="l">
                        <a:spcBef>
                          <a:spcPct val="20000"/>
                        </a:spcBef>
                        <a:defRPr kumimoji="1" sz="1400">
                          <a:solidFill>
                            <a:schemeClr val="tx1"/>
                          </a:solidFill>
                          <a:latin typeface="Arial" pitchFamily="34" charset="0"/>
                          <a:ea typeface="Arial Unicode MS" pitchFamily="34" charset="-128"/>
                          <a:cs typeface="Arial Unicode MS" pitchFamily="34" charset="-128"/>
                        </a:defRPr>
                      </a:lvl4pPr>
                      <a:lvl5pPr marL="1809750" algn="l">
                        <a:spcBef>
                          <a:spcPct val="20000"/>
                        </a:spcBef>
                        <a:defRPr kumimoji="1" sz="1200">
                          <a:solidFill>
                            <a:schemeClr val="tx1"/>
                          </a:solidFill>
                          <a:latin typeface="Arial" pitchFamily="34" charset="0"/>
                          <a:ea typeface="Arial Unicode MS" pitchFamily="34" charset="-128"/>
                          <a:cs typeface="Arial Unicode MS" pitchFamily="34" charset="-128"/>
                        </a:defRPr>
                      </a:lvl5pPr>
                      <a:lvl6pPr marL="2266950" fontAlgn="base">
                        <a:spcBef>
                          <a:spcPct val="20000"/>
                        </a:spcBef>
                        <a:spcAft>
                          <a:spcPct val="0"/>
                        </a:spcAft>
                        <a:defRPr kumimoji="1" sz="1200">
                          <a:solidFill>
                            <a:schemeClr val="tx1"/>
                          </a:solidFill>
                          <a:latin typeface="Arial" pitchFamily="34" charset="0"/>
                          <a:ea typeface="Arial Unicode MS" pitchFamily="34" charset="-128"/>
                          <a:cs typeface="Arial Unicode MS" pitchFamily="34" charset="-128"/>
                        </a:defRPr>
                      </a:lvl6pPr>
                      <a:lvl7pPr marL="2724150" fontAlgn="base">
                        <a:spcBef>
                          <a:spcPct val="20000"/>
                        </a:spcBef>
                        <a:spcAft>
                          <a:spcPct val="0"/>
                        </a:spcAft>
                        <a:defRPr kumimoji="1" sz="1200">
                          <a:solidFill>
                            <a:schemeClr val="tx1"/>
                          </a:solidFill>
                          <a:latin typeface="Arial" pitchFamily="34" charset="0"/>
                          <a:ea typeface="Arial Unicode MS" pitchFamily="34" charset="-128"/>
                          <a:cs typeface="Arial Unicode MS" pitchFamily="34" charset="-128"/>
                        </a:defRPr>
                      </a:lvl7pPr>
                      <a:lvl8pPr marL="3181350" fontAlgn="base">
                        <a:spcBef>
                          <a:spcPct val="20000"/>
                        </a:spcBef>
                        <a:spcAft>
                          <a:spcPct val="0"/>
                        </a:spcAft>
                        <a:defRPr kumimoji="1" sz="1200">
                          <a:solidFill>
                            <a:schemeClr val="tx1"/>
                          </a:solidFill>
                          <a:latin typeface="Arial" pitchFamily="34" charset="0"/>
                          <a:ea typeface="Arial Unicode MS" pitchFamily="34" charset="-128"/>
                          <a:cs typeface="Arial Unicode MS" pitchFamily="34" charset="-128"/>
                        </a:defRPr>
                      </a:lvl8pPr>
                      <a:lvl9pPr marL="3638550" fontAlgn="base">
                        <a:spcBef>
                          <a:spcPct val="20000"/>
                        </a:spcBef>
                        <a:spcAft>
                          <a:spcPct val="0"/>
                        </a:spcAft>
                        <a:defRPr kumimoji="1" sz="1200">
                          <a:solidFill>
                            <a:schemeClr val="tx1"/>
                          </a:solidFill>
                          <a:latin typeface="Arial" pitchFamily="34" charset="0"/>
                          <a:ea typeface="Arial Unicode MS" pitchFamily="34" charset="-128"/>
                          <a:cs typeface="Arial Unicode MS" pitchFamily="34" charset="-128"/>
                        </a:defRPr>
                      </a:lvl9pPr>
                    </a:lstStyle>
                    <a:p>
                      <a:pPr marL="0" marR="0" lvl="0" indent="0" algn="ctr" defTabSz="914400" rtl="0" eaLnBrk="1" fontAlgn="base" latinLnBrk="0" hangingPunct="1">
                        <a:lnSpc>
                          <a:spcPct val="100000"/>
                        </a:lnSpc>
                        <a:spcBef>
                          <a:spcPct val="20000"/>
                        </a:spcBef>
                        <a:spcAft>
                          <a:spcPct val="0"/>
                        </a:spcAft>
                        <a:buClr>
                          <a:srgbClr val="FF0000"/>
                        </a:buClr>
                        <a:buSzPct val="120000"/>
                        <a:buFontTx/>
                        <a:buNone/>
                        <a:tabLst/>
                      </a:pPr>
                      <a:r>
                        <a:rPr kumimoji="1" lang="en-US" altLang="en-US" sz="1400" b="1" i="0" u="none" strike="noStrike" cap="none" normalizeH="0" baseline="0" smtClean="0">
                          <a:ln>
                            <a:noFill/>
                          </a:ln>
                          <a:solidFill>
                            <a:srgbClr val="800000"/>
                          </a:solidFill>
                          <a:effectLst/>
                          <a:latin typeface="Arial" pitchFamily="34" charset="0"/>
                          <a:ea typeface="Arial Unicode MS" pitchFamily="34" charset="-128"/>
                          <a:cs typeface="Arial Unicode MS" pitchFamily="34" charset="-128"/>
                        </a:rPr>
                        <a:t>Model top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rgbClr val="FF0000"/>
                        </a:buClr>
                        <a:buSzPct val="120000"/>
                        <a:defRPr kumimoji="1" sz="2000">
                          <a:solidFill>
                            <a:schemeClr val="tx1"/>
                          </a:solidFill>
                          <a:latin typeface="Arial" pitchFamily="34" charset="0"/>
                          <a:ea typeface="Arial Unicode MS" pitchFamily="34" charset="-128"/>
                          <a:cs typeface="Arial Unicode MS" pitchFamily="34" charset="-128"/>
                        </a:defRPr>
                      </a:lvl1pPr>
                      <a:lvl2pPr marL="477838" algn="l">
                        <a:spcBef>
                          <a:spcPct val="20000"/>
                        </a:spcBef>
                        <a:buClr>
                          <a:srgbClr val="3A601B"/>
                        </a:buClr>
                        <a:buFont typeface="Arial" pitchFamily="34" charset="0"/>
                        <a:defRPr kumimoji="1">
                          <a:solidFill>
                            <a:schemeClr val="tx1"/>
                          </a:solidFill>
                          <a:latin typeface="Arial" pitchFamily="34" charset="0"/>
                          <a:ea typeface="Arial Unicode MS" pitchFamily="34" charset="-128"/>
                          <a:cs typeface="Arial Unicode MS" pitchFamily="34" charset="-128"/>
                        </a:defRPr>
                      </a:lvl2pPr>
                      <a:lvl3pPr marL="955675" algn="l">
                        <a:spcBef>
                          <a:spcPct val="20000"/>
                        </a:spcBef>
                        <a:buClr>
                          <a:srgbClr val="B89500"/>
                        </a:buClr>
                        <a:buFont typeface="Arial" pitchFamily="34" charset="0"/>
                        <a:defRPr kumimoji="1" sz="1600">
                          <a:solidFill>
                            <a:schemeClr val="tx1"/>
                          </a:solidFill>
                          <a:latin typeface="Arial" pitchFamily="34" charset="0"/>
                          <a:ea typeface="Arial Unicode MS" pitchFamily="34" charset="-128"/>
                          <a:cs typeface="Arial Unicode MS" pitchFamily="34" charset="-128"/>
                        </a:defRPr>
                      </a:lvl3pPr>
                      <a:lvl4pPr marL="1374775" algn="l">
                        <a:spcBef>
                          <a:spcPct val="20000"/>
                        </a:spcBef>
                        <a:defRPr kumimoji="1" sz="1400">
                          <a:solidFill>
                            <a:schemeClr val="tx1"/>
                          </a:solidFill>
                          <a:latin typeface="Arial" pitchFamily="34" charset="0"/>
                          <a:ea typeface="Arial Unicode MS" pitchFamily="34" charset="-128"/>
                          <a:cs typeface="Arial Unicode MS" pitchFamily="34" charset="-128"/>
                        </a:defRPr>
                      </a:lvl4pPr>
                      <a:lvl5pPr marL="1809750" algn="l">
                        <a:spcBef>
                          <a:spcPct val="20000"/>
                        </a:spcBef>
                        <a:defRPr kumimoji="1" sz="1200">
                          <a:solidFill>
                            <a:schemeClr val="tx1"/>
                          </a:solidFill>
                          <a:latin typeface="Arial" pitchFamily="34" charset="0"/>
                          <a:ea typeface="Arial Unicode MS" pitchFamily="34" charset="-128"/>
                          <a:cs typeface="Arial Unicode MS" pitchFamily="34" charset="-128"/>
                        </a:defRPr>
                      </a:lvl5pPr>
                      <a:lvl6pPr marL="2266950" fontAlgn="base">
                        <a:spcBef>
                          <a:spcPct val="20000"/>
                        </a:spcBef>
                        <a:spcAft>
                          <a:spcPct val="0"/>
                        </a:spcAft>
                        <a:defRPr kumimoji="1" sz="1200">
                          <a:solidFill>
                            <a:schemeClr val="tx1"/>
                          </a:solidFill>
                          <a:latin typeface="Arial" pitchFamily="34" charset="0"/>
                          <a:ea typeface="Arial Unicode MS" pitchFamily="34" charset="-128"/>
                          <a:cs typeface="Arial Unicode MS" pitchFamily="34" charset="-128"/>
                        </a:defRPr>
                      </a:lvl6pPr>
                      <a:lvl7pPr marL="2724150" fontAlgn="base">
                        <a:spcBef>
                          <a:spcPct val="20000"/>
                        </a:spcBef>
                        <a:spcAft>
                          <a:spcPct val="0"/>
                        </a:spcAft>
                        <a:defRPr kumimoji="1" sz="1200">
                          <a:solidFill>
                            <a:schemeClr val="tx1"/>
                          </a:solidFill>
                          <a:latin typeface="Arial" pitchFamily="34" charset="0"/>
                          <a:ea typeface="Arial Unicode MS" pitchFamily="34" charset="-128"/>
                          <a:cs typeface="Arial Unicode MS" pitchFamily="34" charset="-128"/>
                        </a:defRPr>
                      </a:lvl7pPr>
                      <a:lvl8pPr marL="3181350" fontAlgn="base">
                        <a:spcBef>
                          <a:spcPct val="20000"/>
                        </a:spcBef>
                        <a:spcAft>
                          <a:spcPct val="0"/>
                        </a:spcAft>
                        <a:defRPr kumimoji="1" sz="1200">
                          <a:solidFill>
                            <a:schemeClr val="tx1"/>
                          </a:solidFill>
                          <a:latin typeface="Arial" pitchFamily="34" charset="0"/>
                          <a:ea typeface="Arial Unicode MS" pitchFamily="34" charset="-128"/>
                          <a:cs typeface="Arial Unicode MS" pitchFamily="34" charset="-128"/>
                        </a:defRPr>
                      </a:lvl8pPr>
                      <a:lvl9pPr marL="3638550" fontAlgn="base">
                        <a:spcBef>
                          <a:spcPct val="20000"/>
                        </a:spcBef>
                        <a:spcAft>
                          <a:spcPct val="0"/>
                        </a:spcAft>
                        <a:defRPr kumimoji="1" sz="1200">
                          <a:solidFill>
                            <a:schemeClr val="tx1"/>
                          </a:solidFill>
                          <a:latin typeface="Arial" pitchFamily="34" charset="0"/>
                          <a:ea typeface="Arial Unicode MS" pitchFamily="34" charset="-128"/>
                          <a:cs typeface="Arial Unicode MS" pitchFamily="34" charset="-128"/>
                        </a:defRPr>
                      </a:lvl9pPr>
                    </a:lstStyle>
                    <a:p>
                      <a:pPr marL="0" marR="0" lvl="0" indent="0" algn="ctr" defTabSz="914400" rtl="0" eaLnBrk="1" fontAlgn="base" latinLnBrk="0" hangingPunct="1">
                        <a:lnSpc>
                          <a:spcPct val="100000"/>
                        </a:lnSpc>
                        <a:spcBef>
                          <a:spcPct val="20000"/>
                        </a:spcBef>
                        <a:spcAft>
                          <a:spcPct val="0"/>
                        </a:spcAft>
                        <a:buClr>
                          <a:srgbClr val="FF0000"/>
                        </a:buClr>
                        <a:buSzPct val="120000"/>
                        <a:buFontTx/>
                        <a:buNone/>
                        <a:tabLst/>
                      </a:pPr>
                      <a:r>
                        <a:rPr kumimoji="1" lang="en-US" altLang="en-US" sz="1400" b="0" i="0" u="none" strike="noStrike" cap="none" normalizeH="0" baseline="0" dirty="0" smtClean="0">
                          <a:ln>
                            <a:noFill/>
                          </a:ln>
                          <a:solidFill>
                            <a:schemeClr val="tx1"/>
                          </a:solidFill>
                          <a:effectLst/>
                          <a:latin typeface="Arial" pitchFamily="34" charset="0"/>
                          <a:ea typeface="Arial Unicode MS" pitchFamily="34" charset="-128"/>
                          <a:cs typeface="Arial Unicode MS" pitchFamily="34" charset="-128"/>
                        </a:rPr>
                        <a:t>80 vertical levels to 0.1 hPa (~60 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TextBox 1"/>
          <p:cNvSpPr txBox="1"/>
          <p:nvPr/>
        </p:nvSpPr>
        <p:spPr>
          <a:xfrm>
            <a:off x="1261666" y="1262410"/>
            <a:ext cx="3813865" cy="369332"/>
          </a:xfrm>
          <a:prstGeom prst="rect">
            <a:avLst/>
          </a:prstGeom>
          <a:noFill/>
        </p:spPr>
        <p:txBody>
          <a:bodyPr wrap="none" rtlCol="0">
            <a:spAutoFit/>
          </a:bodyPr>
          <a:lstStyle/>
          <a:p>
            <a:r>
              <a:rPr lang="en-CA" dirty="0" smtClean="0"/>
              <a:t>Meteorological model GEM (25 km)</a:t>
            </a:r>
            <a:endParaRPr lang="en-US" dirty="0"/>
          </a:p>
        </p:txBody>
      </p:sp>
      <p:sp>
        <p:nvSpPr>
          <p:cNvPr id="3" name="TextBox 2"/>
          <p:cNvSpPr txBox="1"/>
          <p:nvPr/>
        </p:nvSpPr>
        <p:spPr>
          <a:xfrm>
            <a:off x="7431315" y="1306860"/>
            <a:ext cx="1697901" cy="369332"/>
          </a:xfrm>
          <a:prstGeom prst="rect">
            <a:avLst/>
          </a:prstGeom>
          <a:noFill/>
        </p:spPr>
        <p:txBody>
          <a:bodyPr wrap="none" rtlCol="0">
            <a:spAutoFit/>
          </a:bodyPr>
          <a:lstStyle/>
          <a:p>
            <a:r>
              <a:rPr lang="en-CA" dirty="0"/>
              <a:t>r</a:t>
            </a:r>
            <a:r>
              <a:rPr lang="en-CA" dirty="0" smtClean="0"/>
              <a:t>egional 10 km</a:t>
            </a:r>
            <a:endParaRPr lang="en-US" dirty="0"/>
          </a:p>
        </p:txBody>
      </p:sp>
    </p:spTree>
    <p:extLst>
      <p:ext uri="{BB962C8B-B14F-4D97-AF65-F5344CB8AC3E}">
        <p14:creationId xmlns:p14="http://schemas.microsoft.com/office/powerpoint/2010/main" val="3807821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8640"/>
            <a:ext cx="8153400" cy="1143000"/>
          </a:xfrm>
        </p:spPr>
        <p:txBody>
          <a:bodyPr/>
          <a:lstStyle/>
          <a:p>
            <a:r>
              <a:rPr lang="fr-CA" dirty="0" err="1" smtClean="0"/>
              <a:t>Overview</a:t>
            </a:r>
            <a:r>
              <a:rPr lang="fr-CA" dirty="0" smtClean="0"/>
              <a:t> of </a:t>
            </a:r>
            <a:r>
              <a:rPr lang="fr-CA" dirty="0" err="1" smtClean="0"/>
              <a:t>current</a:t>
            </a:r>
            <a:r>
              <a:rPr lang="fr-CA" dirty="0" smtClean="0"/>
              <a:t> </a:t>
            </a:r>
            <a:r>
              <a:rPr lang="fr-CA" dirty="0" err="1" smtClean="0"/>
              <a:t>systems</a:t>
            </a:r>
            <a:endParaRPr lang="en-US" dirty="0"/>
          </a:p>
        </p:txBody>
      </p:sp>
      <p:sp>
        <p:nvSpPr>
          <p:cNvPr id="3" name="Content Placeholder 2"/>
          <p:cNvSpPr>
            <a:spLocks noGrp="1"/>
          </p:cNvSpPr>
          <p:nvPr>
            <p:ph idx="1"/>
          </p:nvPr>
        </p:nvSpPr>
        <p:spPr>
          <a:xfrm>
            <a:off x="762000" y="1268760"/>
            <a:ext cx="8490520" cy="4896544"/>
          </a:xfrm>
        </p:spPr>
        <p:txBody>
          <a:bodyPr/>
          <a:lstStyle/>
          <a:p>
            <a:r>
              <a:rPr lang="fr-CA" sz="2000" dirty="0" smtClean="0"/>
              <a:t>GEM-MACH </a:t>
            </a:r>
            <a:r>
              <a:rPr lang="fr-CA" sz="2000" dirty="0" err="1" smtClean="0"/>
              <a:t>Regional</a:t>
            </a:r>
            <a:r>
              <a:rPr lang="fr-CA" sz="2000" dirty="0" smtClean="0"/>
              <a:t> (10 km) - </a:t>
            </a:r>
            <a:r>
              <a:rPr lang="fr-CA" sz="2000" dirty="0" err="1" smtClean="0"/>
              <a:t>Operational</a:t>
            </a:r>
            <a:endParaRPr lang="fr-CA" sz="2000" dirty="0" smtClean="0"/>
          </a:p>
          <a:p>
            <a:pPr lvl="1"/>
            <a:r>
              <a:rPr lang="fr-CA" sz="1800" dirty="0" err="1" smtClean="0"/>
              <a:t>Operational</a:t>
            </a:r>
            <a:r>
              <a:rPr lang="fr-CA" sz="1800" dirty="0" smtClean="0"/>
              <a:t> AQ </a:t>
            </a:r>
            <a:r>
              <a:rPr lang="fr-CA" sz="1800" dirty="0" err="1" smtClean="0"/>
              <a:t>forecasting</a:t>
            </a:r>
            <a:endParaRPr lang="fr-CA" sz="1800" dirty="0" smtClean="0"/>
          </a:p>
          <a:p>
            <a:pPr lvl="1"/>
            <a:r>
              <a:rPr lang="fr-CA" sz="1800" dirty="0" err="1" smtClean="0"/>
              <a:t>Wildfire</a:t>
            </a:r>
            <a:r>
              <a:rPr lang="fr-CA" sz="1800" dirty="0" smtClean="0"/>
              <a:t> </a:t>
            </a:r>
            <a:r>
              <a:rPr lang="fr-CA" sz="1800" dirty="0" err="1" smtClean="0"/>
              <a:t>emissions</a:t>
            </a:r>
            <a:endParaRPr lang="fr-CA" sz="1800" dirty="0" smtClean="0"/>
          </a:p>
          <a:p>
            <a:pPr lvl="1"/>
            <a:r>
              <a:rPr lang="fr-CA" sz="1800" dirty="0" smtClean="0"/>
              <a:t>Air </a:t>
            </a:r>
            <a:r>
              <a:rPr lang="fr-CA" sz="1800" dirty="0" err="1" smtClean="0"/>
              <a:t>Quality</a:t>
            </a:r>
            <a:r>
              <a:rPr lang="fr-CA" sz="1800" dirty="0" smtClean="0"/>
              <a:t> </a:t>
            </a:r>
            <a:r>
              <a:rPr lang="fr-CA" sz="1800" dirty="0" err="1" smtClean="0"/>
              <a:t>Health</a:t>
            </a:r>
            <a:r>
              <a:rPr lang="fr-CA" sz="1800" dirty="0" smtClean="0"/>
              <a:t> Index (AQHI)</a:t>
            </a:r>
          </a:p>
          <a:p>
            <a:pPr lvl="1"/>
            <a:r>
              <a:rPr lang="fr-CA" sz="1800" dirty="0" smtClean="0"/>
              <a:t>Analyses </a:t>
            </a:r>
            <a:r>
              <a:rPr lang="fr-CA" sz="1800" dirty="0" err="1" smtClean="0"/>
              <a:t>using</a:t>
            </a:r>
            <a:r>
              <a:rPr lang="fr-CA" sz="1800" dirty="0" smtClean="0"/>
              <a:t> </a:t>
            </a:r>
            <a:r>
              <a:rPr lang="fr-CA" sz="1800" dirty="0" err="1" smtClean="0"/>
              <a:t>AirNow</a:t>
            </a:r>
            <a:r>
              <a:rPr lang="fr-CA" sz="1800" dirty="0" smtClean="0"/>
              <a:t> observations, </a:t>
            </a:r>
            <a:r>
              <a:rPr lang="fr-CA" sz="1800" dirty="0" err="1" smtClean="0"/>
              <a:t>derived</a:t>
            </a:r>
            <a:r>
              <a:rPr lang="fr-CA" sz="1800" dirty="0" smtClean="0"/>
              <a:t> AQHI </a:t>
            </a:r>
            <a:r>
              <a:rPr lang="fr-CA" sz="1800" dirty="0" err="1" smtClean="0"/>
              <a:t>maps</a:t>
            </a:r>
            <a:endParaRPr lang="fr-CA" sz="1800" dirty="0"/>
          </a:p>
          <a:p>
            <a:pPr lvl="1"/>
            <a:r>
              <a:rPr lang="fr-CA" sz="1800" dirty="0" smtClean="0"/>
              <a:t>Long-</a:t>
            </a:r>
            <a:r>
              <a:rPr lang="fr-CA" sz="1800" dirty="0" err="1" smtClean="0"/>
              <a:t>term</a:t>
            </a:r>
            <a:r>
              <a:rPr lang="fr-CA" sz="1800" dirty="0" smtClean="0"/>
              <a:t> </a:t>
            </a:r>
            <a:r>
              <a:rPr lang="fr-CA" sz="1800" dirty="0" err="1" smtClean="0"/>
              <a:t>analysis</a:t>
            </a:r>
            <a:r>
              <a:rPr lang="fr-CA" sz="1800" dirty="0" smtClean="0"/>
              <a:t> and </a:t>
            </a:r>
            <a:r>
              <a:rPr lang="fr-CA" sz="1800" dirty="0" err="1" smtClean="0"/>
              <a:t>its</a:t>
            </a:r>
            <a:r>
              <a:rPr lang="fr-CA" sz="1800" dirty="0" smtClean="0"/>
              <a:t> </a:t>
            </a:r>
            <a:r>
              <a:rPr lang="fr-CA" sz="1800" dirty="0" err="1" smtClean="0"/>
              <a:t>effect</a:t>
            </a:r>
            <a:r>
              <a:rPr lang="fr-CA" sz="1800" dirty="0" smtClean="0"/>
              <a:t> on </a:t>
            </a:r>
            <a:r>
              <a:rPr lang="fr-CA" sz="1800" dirty="0" err="1" smtClean="0"/>
              <a:t>human</a:t>
            </a:r>
            <a:r>
              <a:rPr lang="fr-CA" sz="1800" dirty="0" smtClean="0"/>
              <a:t> </a:t>
            </a:r>
            <a:r>
              <a:rPr lang="fr-CA" sz="1800" dirty="0" err="1" smtClean="0"/>
              <a:t>health</a:t>
            </a:r>
            <a:endParaRPr lang="fr-CA" sz="1800" dirty="0" smtClean="0"/>
          </a:p>
          <a:p>
            <a:pPr lvl="1"/>
            <a:r>
              <a:rPr lang="fr-CA" sz="1800" dirty="0" smtClean="0"/>
              <a:t>AQ Analyses at 2.5 km (</a:t>
            </a:r>
            <a:r>
              <a:rPr lang="fr-CA" sz="1800" dirty="0" err="1" smtClean="0"/>
              <a:t>operational</a:t>
            </a:r>
            <a:r>
              <a:rPr lang="fr-CA" sz="1800" dirty="0" smtClean="0"/>
              <a:t> for the </a:t>
            </a:r>
            <a:r>
              <a:rPr lang="fr-CA" sz="1800" dirty="0" err="1" smtClean="0"/>
              <a:t>PanAm</a:t>
            </a:r>
            <a:r>
              <a:rPr lang="fr-CA" sz="1800" dirty="0" smtClean="0"/>
              <a:t> </a:t>
            </a:r>
            <a:r>
              <a:rPr lang="fr-CA" sz="1800" dirty="0" err="1" smtClean="0"/>
              <a:t>games</a:t>
            </a:r>
            <a:r>
              <a:rPr lang="fr-CA" sz="1800" dirty="0" smtClean="0"/>
              <a:t>)</a:t>
            </a:r>
            <a:endParaRPr lang="fr-CA" sz="1800" dirty="0"/>
          </a:p>
          <a:p>
            <a:r>
              <a:rPr lang="fr-CA" sz="2200" dirty="0" smtClean="0"/>
              <a:t>GEM Global NWP </a:t>
            </a:r>
            <a:r>
              <a:rPr lang="fr-CA" sz="2000" dirty="0" smtClean="0"/>
              <a:t>(25 km) – </a:t>
            </a:r>
            <a:r>
              <a:rPr lang="fr-CA" sz="2000" dirty="0" err="1" smtClean="0"/>
              <a:t>Operational</a:t>
            </a:r>
            <a:r>
              <a:rPr lang="fr-CA" sz="2000" dirty="0" smtClean="0"/>
              <a:t> in 2017</a:t>
            </a:r>
            <a:endParaRPr lang="fr-CA" sz="2000" dirty="0"/>
          </a:p>
          <a:p>
            <a:pPr lvl="1"/>
            <a:r>
              <a:rPr lang="fr-CA" sz="1800" dirty="0" err="1" smtClean="0"/>
              <a:t>Linearized</a:t>
            </a:r>
            <a:r>
              <a:rPr lang="fr-CA" sz="1800" dirty="0" smtClean="0"/>
              <a:t> ozone </a:t>
            </a:r>
            <a:r>
              <a:rPr lang="fr-CA" sz="1800" dirty="0" err="1" smtClean="0"/>
              <a:t>chemistry</a:t>
            </a:r>
            <a:r>
              <a:rPr lang="fr-CA" sz="1800" dirty="0" smtClean="0"/>
              <a:t> </a:t>
            </a:r>
            <a:r>
              <a:rPr lang="fr-CA" sz="1800" dirty="0"/>
              <a:t>online (</a:t>
            </a:r>
            <a:r>
              <a:rPr lang="fr-CA" sz="1800" dirty="0" err="1"/>
              <a:t>strato</a:t>
            </a:r>
            <a:r>
              <a:rPr lang="fr-CA" sz="1800" dirty="0"/>
              <a:t> </a:t>
            </a:r>
            <a:r>
              <a:rPr lang="fr-CA" sz="1800" dirty="0" err="1"/>
              <a:t>only</a:t>
            </a:r>
            <a:r>
              <a:rPr lang="fr-CA" sz="1800" dirty="0"/>
              <a:t>) </a:t>
            </a:r>
            <a:r>
              <a:rPr lang="fr-CA" sz="1800" dirty="0" err="1"/>
              <a:t>with</a:t>
            </a:r>
            <a:r>
              <a:rPr lang="fr-CA" sz="1800" dirty="0"/>
              <a:t> NWP model.</a:t>
            </a:r>
          </a:p>
          <a:p>
            <a:pPr marL="477837" lvl="1" indent="0">
              <a:buNone/>
            </a:pPr>
            <a:r>
              <a:rPr lang="fr-CA" sz="1800" dirty="0"/>
              <a:t>       </a:t>
            </a:r>
            <a:r>
              <a:rPr lang="fr-CA" sz="1800" dirty="0" err="1"/>
              <a:t>with</a:t>
            </a:r>
            <a:r>
              <a:rPr lang="fr-CA" sz="1800" dirty="0"/>
              <a:t>/</a:t>
            </a:r>
            <a:r>
              <a:rPr lang="fr-CA" sz="1800" dirty="0" err="1"/>
              <a:t>without</a:t>
            </a:r>
            <a:r>
              <a:rPr lang="fr-CA" sz="1800" dirty="0"/>
              <a:t> radiative </a:t>
            </a:r>
            <a:r>
              <a:rPr lang="fr-CA" sz="1800" dirty="0" err="1" smtClean="0"/>
              <a:t>coupling</a:t>
            </a:r>
            <a:endParaRPr lang="fr-CA" sz="1800" dirty="0" smtClean="0"/>
          </a:p>
          <a:p>
            <a:pPr lvl="1"/>
            <a:r>
              <a:rPr lang="fr-CA" sz="1800" dirty="0" smtClean="0"/>
              <a:t>UV-Index </a:t>
            </a:r>
            <a:r>
              <a:rPr lang="fr-CA" sz="1800" dirty="0" err="1" smtClean="0"/>
              <a:t>forecasting</a:t>
            </a:r>
            <a:endParaRPr lang="fr-CA" sz="1800" dirty="0" smtClean="0"/>
          </a:p>
          <a:p>
            <a:r>
              <a:rPr lang="fr-CA" sz="2200" dirty="0" smtClean="0"/>
              <a:t>GEM-MACH  Global </a:t>
            </a:r>
            <a:r>
              <a:rPr lang="fr-CA" sz="2000" dirty="0" smtClean="0"/>
              <a:t>(100km) – In R&amp;D </a:t>
            </a:r>
          </a:p>
          <a:p>
            <a:pPr lvl="1"/>
            <a:r>
              <a:rPr lang="fr-CA" sz="1800" dirty="0" err="1" smtClean="0"/>
              <a:t>Tropo-strato</a:t>
            </a:r>
            <a:r>
              <a:rPr lang="fr-CA" sz="1800" dirty="0" smtClean="0"/>
              <a:t> version of the GEM-MACH </a:t>
            </a:r>
            <a:r>
              <a:rPr lang="fr-CA" sz="1800" dirty="0" err="1" smtClean="0"/>
              <a:t>regional</a:t>
            </a:r>
            <a:r>
              <a:rPr lang="fr-CA" sz="1800" dirty="0" smtClean="0"/>
              <a:t> but </a:t>
            </a:r>
            <a:r>
              <a:rPr lang="fr-CA" sz="1800" dirty="0" err="1" smtClean="0"/>
              <a:t>with</a:t>
            </a:r>
            <a:r>
              <a:rPr lang="fr-CA" sz="1800" dirty="0" smtClean="0"/>
              <a:t> </a:t>
            </a:r>
            <a:r>
              <a:rPr lang="fr-CA" sz="1800" dirty="0" err="1" smtClean="0"/>
              <a:t>linearized</a:t>
            </a:r>
            <a:r>
              <a:rPr lang="fr-CA" sz="1800" dirty="0" smtClean="0"/>
              <a:t> O3</a:t>
            </a:r>
          </a:p>
          <a:p>
            <a:pPr marL="477837" lvl="1" indent="0">
              <a:buNone/>
            </a:pPr>
            <a:r>
              <a:rPr lang="fr-CA" sz="1800" dirty="0" smtClean="0"/>
              <a:t>     </a:t>
            </a:r>
            <a:r>
              <a:rPr lang="fr-CA" sz="1800" dirty="0" err="1" smtClean="0"/>
              <a:t>chemistry</a:t>
            </a:r>
            <a:r>
              <a:rPr lang="fr-CA" sz="1800" dirty="0" smtClean="0"/>
              <a:t> in the </a:t>
            </a:r>
            <a:r>
              <a:rPr lang="fr-CA" sz="1800" dirty="0" err="1" smtClean="0"/>
              <a:t>stratosphere</a:t>
            </a:r>
            <a:endParaRPr lang="fr-CA" sz="1800" dirty="0" smtClean="0"/>
          </a:p>
          <a:p>
            <a:endParaRPr lang="fr-CA" sz="1600" dirty="0" smtClean="0"/>
          </a:p>
          <a:p>
            <a:pPr marL="0" indent="0">
              <a:buNone/>
            </a:pPr>
            <a:endParaRPr lang="en-US" sz="2000" dirty="0"/>
          </a:p>
        </p:txBody>
      </p:sp>
    </p:spTree>
    <p:extLst>
      <p:ext uri="{BB962C8B-B14F-4D97-AF65-F5344CB8AC3E}">
        <p14:creationId xmlns:p14="http://schemas.microsoft.com/office/powerpoint/2010/main" val="2225751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ctr" eaLnBrk="1" hangingPunct="1"/>
            <a:r>
              <a:rPr lang="en-US" altLang="en-US" dirty="0" smtClean="0"/>
              <a:t>GEM-MACH10 – Regional Air Quality Deterministic Prediction System </a:t>
            </a:r>
          </a:p>
        </p:txBody>
      </p:sp>
      <p:sp>
        <p:nvSpPr>
          <p:cNvPr id="36867" name="Rectangle 3"/>
          <p:cNvSpPr>
            <a:spLocks noChangeArrowheads="1"/>
          </p:cNvSpPr>
          <p:nvPr/>
        </p:nvSpPr>
        <p:spPr bwMode="auto">
          <a:xfrm>
            <a:off x="258763" y="1989138"/>
            <a:ext cx="2584450" cy="503237"/>
          </a:xfrm>
          <a:prstGeom prst="rect">
            <a:avLst/>
          </a:prstGeom>
          <a:solidFill>
            <a:schemeClr val="bg1"/>
          </a:solidFill>
          <a:ln w="19050" algn="ctr">
            <a:solidFill>
              <a:srgbClr val="CC3300"/>
            </a:solidFill>
            <a:miter lim="800000"/>
            <a:headEnd/>
            <a:tailEnd/>
          </a:ln>
          <a:effectLst>
            <a:outerShdw dist="35921" dir="2700000" algn="ctr" rotWithShape="0">
              <a:schemeClr val="bg2"/>
            </a:outerShdw>
          </a:effectLst>
        </p:spPr>
        <p:txBody>
          <a:bodyPr wrap="none" anchor="ctr"/>
          <a:lstStyle>
            <a:lvl1pPr algn="l" eaLnBrk="0" hangingPunct="0">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algn="l" eaLnBrk="0" hangingPunct="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algn="l" eaLnBrk="0" hangingPunct="0">
              <a:spcBef>
                <a:spcPct val="20000"/>
              </a:spcBef>
              <a:buClr>
                <a:srgbClr val="B895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algn="l" eaLnBrk="0" hangingPunct="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algn="l" eaLnBrk="0" hangingPunct="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algn="ctr" eaLnBrk="1" hangingPunct="1">
              <a:spcBef>
                <a:spcPct val="0"/>
              </a:spcBef>
              <a:buClrTx/>
              <a:buSzTx/>
              <a:buFontTx/>
              <a:buNone/>
            </a:pPr>
            <a:r>
              <a:rPr kumimoji="0" lang="en-US" altLang="en-US">
                <a:latin typeface="Helvetica" pitchFamily="34" charset="0"/>
              </a:rPr>
              <a:t> (GEM-regional)</a:t>
            </a:r>
          </a:p>
        </p:txBody>
      </p:sp>
      <p:sp>
        <p:nvSpPr>
          <p:cNvPr id="36868" name="Rectangle 4"/>
          <p:cNvSpPr>
            <a:spLocks noChangeArrowheads="1"/>
          </p:cNvSpPr>
          <p:nvPr/>
        </p:nvSpPr>
        <p:spPr bwMode="auto">
          <a:xfrm>
            <a:off x="250825" y="5589588"/>
            <a:ext cx="5616575" cy="515937"/>
          </a:xfrm>
          <a:prstGeom prst="rect">
            <a:avLst/>
          </a:prstGeom>
          <a:solidFill>
            <a:srgbClr val="99CCFF"/>
          </a:solidFill>
          <a:ln w="28575" algn="ctr">
            <a:solidFill>
              <a:srgbClr val="CC3300"/>
            </a:solidFill>
            <a:miter lim="800000"/>
            <a:headEnd/>
            <a:tailEnd/>
          </a:ln>
          <a:effectLst>
            <a:outerShdw dist="35921" dir="2700000" algn="ctr" rotWithShape="0">
              <a:schemeClr val="bg2"/>
            </a:outerShdw>
          </a:effectLst>
        </p:spPr>
        <p:txBody>
          <a:bodyPr wrap="none" anchor="ctr"/>
          <a:lstStyle>
            <a:lvl1pPr algn="l" eaLnBrk="0" hangingPunct="0">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algn="l" eaLnBrk="0" hangingPunct="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algn="l" eaLnBrk="0" hangingPunct="0">
              <a:spcBef>
                <a:spcPct val="20000"/>
              </a:spcBef>
              <a:buClr>
                <a:srgbClr val="B895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algn="l" eaLnBrk="0" hangingPunct="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algn="l" eaLnBrk="0" hangingPunct="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algn="ctr" eaLnBrk="1" hangingPunct="1">
              <a:spcBef>
                <a:spcPct val="0"/>
              </a:spcBef>
              <a:buClrTx/>
              <a:buSzTx/>
              <a:buFontTx/>
              <a:buNone/>
            </a:pPr>
            <a:r>
              <a:rPr kumimoji="0" lang="en-US" altLang="en-US">
                <a:solidFill>
                  <a:srgbClr val="0033CC"/>
                </a:solidFill>
                <a:latin typeface="Helvetica" pitchFamily="34" charset="0"/>
              </a:rPr>
              <a:t>GEM-MACH</a:t>
            </a:r>
          </a:p>
        </p:txBody>
      </p:sp>
      <p:sp>
        <p:nvSpPr>
          <p:cNvPr id="36869" name="Line 5"/>
          <p:cNvSpPr>
            <a:spLocks noChangeShapeType="1"/>
          </p:cNvSpPr>
          <p:nvPr/>
        </p:nvSpPr>
        <p:spPr bwMode="auto">
          <a:xfrm>
            <a:off x="1258888" y="2551113"/>
            <a:ext cx="0" cy="110331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6870" name="Line 7"/>
          <p:cNvSpPr>
            <a:spLocks noChangeShapeType="1"/>
          </p:cNvSpPr>
          <p:nvPr/>
        </p:nvSpPr>
        <p:spPr bwMode="auto">
          <a:xfrm>
            <a:off x="1258888" y="5084763"/>
            <a:ext cx="0" cy="355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6871" name="Text Box 8"/>
          <p:cNvSpPr txBox="1">
            <a:spLocks noChangeArrowheads="1"/>
          </p:cNvSpPr>
          <p:nvPr/>
        </p:nvSpPr>
        <p:spPr bwMode="auto">
          <a:xfrm>
            <a:off x="6883400" y="4035425"/>
            <a:ext cx="2047875" cy="2274888"/>
          </a:xfrm>
          <a:prstGeom prst="rect">
            <a:avLst/>
          </a:prstGeom>
          <a:solidFill>
            <a:srgbClr val="FFCC66"/>
          </a:solidFill>
          <a:ln w="19050" algn="ctr">
            <a:solidFill>
              <a:schemeClr val="tx1"/>
            </a:solidFill>
            <a:miter lim="800000"/>
            <a:headEnd/>
            <a:tailEnd/>
          </a:ln>
          <a:effectLst>
            <a:outerShdw dist="35921" dir="2700000" algn="ctr" rotWithShape="0">
              <a:schemeClr val="bg2"/>
            </a:outerShdw>
          </a:effectLst>
        </p:spPr>
        <p:txBody>
          <a:bodyPr>
            <a:spAutoFit/>
          </a:bodyPr>
          <a:lstStyle>
            <a:lvl1pPr algn="l" eaLnBrk="0" hangingPunct="0">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algn="l" eaLnBrk="0" hangingPunct="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algn="l" eaLnBrk="0" hangingPunct="0">
              <a:spcBef>
                <a:spcPct val="20000"/>
              </a:spcBef>
              <a:buClr>
                <a:srgbClr val="B895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algn="l" eaLnBrk="0" hangingPunct="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algn="l" eaLnBrk="0" hangingPunct="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algn="ctr" eaLnBrk="1" hangingPunct="1">
              <a:spcBef>
                <a:spcPct val="0"/>
              </a:spcBef>
              <a:buClrTx/>
              <a:buSzTx/>
              <a:buFontTx/>
              <a:buNone/>
            </a:pPr>
            <a:r>
              <a:rPr kumimoji="0" lang="en-US" altLang="en-US" sz="2000" u="sng">
                <a:latin typeface="Helvetica" pitchFamily="34" charset="0"/>
              </a:rPr>
              <a:t>Model Output:</a:t>
            </a:r>
          </a:p>
          <a:p>
            <a:pPr algn="ctr" eaLnBrk="1" hangingPunct="1">
              <a:spcBef>
                <a:spcPct val="0"/>
              </a:spcBef>
              <a:buClrTx/>
              <a:buSzTx/>
              <a:buFontTx/>
              <a:buNone/>
            </a:pPr>
            <a:r>
              <a:rPr kumimoji="0" lang="en-US" altLang="en-US" sz="1400">
                <a:latin typeface="Helvetica" pitchFamily="34" charset="0"/>
              </a:rPr>
              <a:t>48-h forecast</a:t>
            </a:r>
          </a:p>
          <a:p>
            <a:pPr algn="ctr" eaLnBrk="1" hangingPunct="1">
              <a:spcBef>
                <a:spcPct val="0"/>
              </a:spcBef>
              <a:buClrTx/>
              <a:buSzTx/>
              <a:buFontTx/>
              <a:buNone/>
            </a:pPr>
            <a:endParaRPr kumimoji="0" lang="en-US" altLang="en-US" sz="800" u="sng">
              <a:latin typeface="Helvetica" pitchFamily="34" charset="0"/>
            </a:endParaRPr>
          </a:p>
          <a:p>
            <a:pPr algn="ctr" eaLnBrk="1" hangingPunct="1">
              <a:spcBef>
                <a:spcPct val="0"/>
              </a:spcBef>
              <a:buClrTx/>
              <a:buSzTx/>
              <a:buFontTx/>
              <a:buNone/>
            </a:pPr>
            <a:r>
              <a:rPr kumimoji="0" lang="en-US" altLang="en-US" sz="2000" b="0">
                <a:latin typeface="Helvetica" pitchFamily="34" charset="0"/>
              </a:rPr>
              <a:t>O</a:t>
            </a:r>
            <a:r>
              <a:rPr kumimoji="0" lang="en-US" altLang="en-US" sz="2000" b="0" baseline="-25000">
                <a:latin typeface="Helvetica" pitchFamily="34" charset="0"/>
              </a:rPr>
              <a:t>3</a:t>
            </a:r>
            <a:r>
              <a:rPr kumimoji="0" lang="en-US" altLang="en-US" sz="2000" b="0">
                <a:latin typeface="Helvetica" pitchFamily="34" charset="0"/>
              </a:rPr>
              <a:t>, NO</a:t>
            </a:r>
            <a:r>
              <a:rPr kumimoji="0" lang="en-US" altLang="en-US" sz="2000" b="0" baseline="-25000">
                <a:latin typeface="Helvetica" pitchFamily="34" charset="0"/>
              </a:rPr>
              <a:t>2</a:t>
            </a:r>
            <a:r>
              <a:rPr kumimoji="0" lang="en-US" altLang="en-US" sz="2000" b="0">
                <a:latin typeface="Helvetica" pitchFamily="34" charset="0"/>
              </a:rPr>
              <a:t>, PM</a:t>
            </a:r>
            <a:r>
              <a:rPr kumimoji="0" lang="en-US" altLang="en-US" sz="2000" b="0" baseline="-25000">
                <a:latin typeface="Helvetica" pitchFamily="34" charset="0"/>
              </a:rPr>
              <a:t>2.5</a:t>
            </a:r>
            <a:r>
              <a:rPr kumimoji="0" lang="en-US" altLang="en-US" sz="2000">
                <a:latin typeface="Helvetica" pitchFamily="34" charset="0"/>
              </a:rPr>
              <a:t> </a:t>
            </a:r>
            <a:r>
              <a:rPr kumimoji="0" lang="en-US" altLang="en-US" sz="2000" b="0">
                <a:latin typeface="Helvetica" pitchFamily="34" charset="0"/>
              </a:rPr>
              <a:t>SO</a:t>
            </a:r>
            <a:r>
              <a:rPr kumimoji="0" lang="en-US" altLang="en-US" sz="2000" b="0" baseline="-25000">
                <a:latin typeface="Helvetica" pitchFamily="34" charset="0"/>
              </a:rPr>
              <a:t>2</a:t>
            </a:r>
            <a:r>
              <a:rPr kumimoji="0" lang="en-US" altLang="en-US" sz="2000" b="0">
                <a:latin typeface="Helvetica" pitchFamily="34" charset="0"/>
              </a:rPr>
              <a:t>, NO, PM</a:t>
            </a:r>
            <a:r>
              <a:rPr kumimoji="0" lang="en-US" altLang="en-US" sz="2000" b="0" baseline="-25000">
                <a:latin typeface="Helvetica" pitchFamily="34" charset="0"/>
              </a:rPr>
              <a:t>10</a:t>
            </a:r>
          </a:p>
          <a:p>
            <a:pPr algn="ctr" eaLnBrk="1" hangingPunct="1">
              <a:spcBef>
                <a:spcPct val="0"/>
              </a:spcBef>
              <a:buClrTx/>
              <a:buSzTx/>
              <a:buFontTx/>
              <a:buNone/>
            </a:pPr>
            <a:r>
              <a:rPr kumimoji="0" lang="en-US" altLang="en-US" sz="2000" b="0">
                <a:latin typeface="Helvetica" pitchFamily="34" charset="0"/>
              </a:rPr>
              <a:t>+</a:t>
            </a:r>
          </a:p>
          <a:p>
            <a:pPr algn="ctr" eaLnBrk="1" hangingPunct="1">
              <a:spcBef>
                <a:spcPct val="0"/>
              </a:spcBef>
              <a:buClrTx/>
              <a:buSzTx/>
              <a:buFontTx/>
              <a:buNone/>
            </a:pPr>
            <a:r>
              <a:rPr kumimoji="0" lang="en-US" altLang="en-US" sz="2000" b="0">
                <a:latin typeface="Helvetica" pitchFamily="34" charset="0"/>
              </a:rPr>
              <a:t>Meteorological</a:t>
            </a:r>
          </a:p>
          <a:p>
            <a:pPr algn="ctr" eaLnBrk="1" hangingPunct="1">
              <a:spcBef>
                <a:spcPct val="0"/>
              </a:spcBef>
              <a:buClrTx/>
              <a:buSzTx/>
              <a:buFontTx/>
              <a:buNone/>
            </a:pPr>
            <a:r>
              <a:rPr kumimoji="0" lang="en-US" altLang="en-US" sz="2000" b="0">
                <a:latin typeface="Helvetica" pitchFamily="34" charset="0"/>
              </a:rPr>
              <a:t>fields</a:t>
            </a:r>
          </a:p>
        </p:txBody>
      </p:sp>
      <p:sp>
        <p:nvSpPr>
          <p:cNvPr id="36872" name="Line 9"/>
          <p:cNvSpPr>
            <a:spLocks noChangeShapeType="1"/>
          </p:cNvSpPr>
          <p:nvPr/>
        </p:nvSpPr>
        <p:spPr bwMode="auto">
          <a:xfrm flipV="1">
            <a:off x="6221413" y="5734050"/>
            <a:ext cx="560387" cy="7938"/>
          </a:xfrm>
          <a:prstGeom prst="line">
            <a:avLst/>
          </a:prstGeom>
          <a:noFill/>
          <a:ln w="57150">
            <a:solidFill>
              <a:schemeClr val="tx1"/>
            </a:solidFill>
            <a:round/>
            <a:headEnd/>
            <a:tailEnd type="triangle" w="med" len="me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wrap="none" anchor="ctr"/>
          <a:lstStyle/>
          <a:p>
            <a:endParaRPr lang="en-CA"/>
          </a:p>
        </p:txBody>
      </p:sp>
      <p:sp>
        <p:nvSpPr>
          <p:cNvPr id="36873" name="Rectangle 10"/>
          <p:cNvSpPr>
            <a:spLocks noChangeArrowheads="1"/>
          </p:cNvSpPr>
          <p:nvPr/>
        </p:nvSpPr>
        <p:spPr bwMode="auto">
          <a:xfrm>
            <a:off x="152400" y="3429000"/>
            <a:ext cx="5932488" cy="2808288"/>
          </a:xfrm>
          <a:prstGeom prst="rect">
            <a:avLst/>
          </a:prstGeom>
          <a:noFill/>
          <a:ln w="19050" algn="ctr">
            <a:solidFill>
              <a:schemeClr val="tx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algn="l" eaLnBrk="0" hangingPunct="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algn="l" eaLnBrk="0" hangingPunct="0">
              <a:spcBef>
                <a:spcPct val="20000"/>
              </a:spcBef>
              <a:buClr>
                <a:srgbClr val="B895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algn="l" eaLnBrk="0" hangingPunct="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algn="l" eaLnBrk="0" hangingPunct="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algn="ctr" eaLnBrk="1" hangingPunct="1">
              <a:spcBef>
                <a:spcPct val="0"/>
              </a:spcBef>
              <a:buClrTx/>
              <a:buSzTx/>
              <a:buFontTx/>
              <a:buNone/>
            </a:pPr>
            <a:endParaRPr kumimoji="0" lang="en-US" altLang="en-US">
              <a:latin typeface="Helvetica" pitchFamily="34" charset="0"/>
            </a:endParaRPr>
          </a:p>
        </p:txBody>
      </p:sp>
      <p:sp>
        <p:nvSpPr>
          <p:cNvPr id="36874" name="Rectangle 11"/>
          <p:cNvSpPr>
            <a:spLocks noChangeArrowheads="1"/>
          </p:cNvSpPr>
          <p:nvPr/>
        </p:nvSpPr>
        <p:spPr bwMode="auto">
          <a:xfrm>
            <a:off x="152400" y="1773238"/>
            <a:ext cx="2835275" cy="863600"/>
          </a:xfrm>
          <a:prstGeom prst="rect">
            <a:avLst/>
          </a:prstGeom>
          <a:noFill/>
          <a:ln w="19050" algn="ctr">
            <a:solidFill>
              <a:schemeClr val="tx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algn="l" eaLnBrk="0" hangingPunct="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algn="l" eaLnBrk="0" hangingPunct="0">
              <a:spcBef>
                <a:spcPct val="20000"/>
              </a:spcBef>
              <a:buClr>
                <a:srgbClr val="B895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algn="l" eaLnBrk="0" hangingPunct="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algn="l" eaLnBrk="0" hangingPunct="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algn="ctr" eaLnBrk="1" hangingPunct="1">
              <a:spcBef>
                <a:spcPct val="0"/>
              </a:spcBef>
              <a:buClrTx/>
              <a:buSzTx/>
              <a:buFontTx/>
              <a:buNone/>
            </a:pPr>
            <a:endParaRPr kumimoji="0" lang="en-US" altLang="en-US">
              <a:latin typeface="Helvetica" pitchFamily="34" charset="0"/>
            </a:endParaRPr>
          </a:p>
        </p:txBody>
      </p:sp>
      <p:sp>
        <p:nvSpPr>
          <p:cNvPr id="36875" name="Text Box 12"/>
          <p:cNvSpPr txBox="1">
            <a:spLocks noChangeArrowheads="1"/>
          </p:cNvSpPr>
          <p:nvPr/>
        </p:nvSpPr>
        <p:spPr bwMode="auto">
          <a:xfrm>
            <a:off x="900113" y="1579563"/>
            <a:ext cx="1247775" cy="369887"/>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eaLnBrk="0" hangingPunct="0">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algn="l" eaLnBrk="0" hangingPunct="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algn="l" eaLnBrk="0" hangingPunct="0">
              <a:spcBef>
                <a:spcPct val="20000"/>
              </a:spcBef>
              <a:buClr>
                <a:srgbClr val="B895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algn="l" eaLnBrk="0" hangingPunct="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algn="l" eaLnBrk="0" hangingPunct="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algn="ctr" eaLnBrk="1" hangingPunct="1">
              <a:spcBef>
                <a:spcPct val="0"/>
              </a:spcBef>
              <a:buClrTx/>
              <a:buSzTx/>
              <a:buFontTx/>
              <a:buNone/>
            </a:pPr>
            <a:r>
              <a:rPr kumimoji="0" lang="en-US" altLang="en-US" sz="1800">
                <a:latin typeface="Helvetica" pitchFamily="34" charset="0"/>
              </a:rPr>
              <a:t>r100/r112</a:t>
            </a:r>
          </a:p>
        </p:txBody>
      </p:sp>
      <p:sp>
        <p:nvSpPr>
          <p:cNvPr id="36876" name="Rectangle 13"/>
          <p:cNvSpPr>
            <a:spLocks noChangeArrowheads="1"/>
          </p:cNvSpPr>
          <p:nvPr/>
        </p:nvSpPr>
        <p:spPr bwMode="auto">
          <a:xfrm>
            <a:off x="234950" y="3746500"/>
            <a:ext cx="1809750" cy="1096963"/>
          </a:xfrm>
          <a:prstGeom prst="rect">
            <a:avLst/>
          </a:prstGeom>
          <a:solidFill>
            <a:schemeClr val="bg1"/>
          </a:solidFill>
          <a:ln w="28575" algn="ctr">
            <a:solidFill>
              <a:srgbClr val="CC3300"/>
            </a:solidFill>
            <a:miter lim="800000"/>
            <a:headEnd/>
            <a:tailEnd/>
          </a:ln>
          <a:effectLst>
            <a:outerShdw dist="35921" dir="2700000" algn="ctr" rotWithShape="0">
              <a:schemeClr val="bg2"/>
            </a:outerShdw>
          </a:effectLst>
        </p:spPr>
        <p:txBody>
          <a:bodyPr wrap="none" anchor="ctr"/>
          <a:lstStyle>
            <a:lvl1pPr algn="l" eaLnBrk="0" hangingPunct="0">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algn="l" eaLnBrk="0" hangingPunct="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algn="l" eaLnBrk="0" hangingPunct="0">
              <a:spcBef>
                <a:spcPct val="20000"/>
              </a:spcBef>
              <a:buClr>
                <a:srgbClr val="B895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algn="l" eaLnBrk="0" hangingPunct="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algn="l" eaLnBrk="0" hangingPunct="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algn="ctr" eaLnBrk="1" hangingPunct="1">
              <a:spcBef>
                <a:spcPct val="0"/>
              </a:spcBef>
              <a:buClrTx/>
              <a:buSzTx/>
              <a:buFontTx/>
              <a:buNone/>
            </a:pPr>
            <a:r>
              <a:rPr kumimoji="0" lang="en-US" altLang="en-US" sz="2000" b="0">
                <a:latin typeface="Helvetica" pitchFamily="34" charset="0"/>
              </a:rPr>
              <a:t>Piloting fields</a:t>
            </a:r>
          </a:p>
          <a:p>
            <a:pPr algn="ctr" eaLnBrk="1" hangingPunct="1">
              <a:spcBef>
                <a:spcPct val="0"/>
              </a:spcBef>
              <a:buClrTx/>
              <a:buSzTx/>
              <a:buFontTx/>
              <a:buNone/>
            </a:pPr>
            <a:r>
              <a:rPr kumimoji="0" lang="en-US" altLang="en-US" sz="2000" b="0">
                <a:latin typeface="Helvetica" pitchFamily="34" charset="0"/>
              </a:rPr>
              <a:t>(meteorology)</a:t>
            </a:r>
            <a:endParaRPr kumimoji="0" lang="en-US" altLang="en-US" sz="2000" b="0">
              <a:solidFill>
                <a:schemeClr val="accent2"/>
              </a:solidFill>
              <a:latin typeface="Helvetica" pitchFamily="34" charset="0"/>
            </a:endParaRPr>
          </a:p>
        </p:txBody>
      </p:sp>
      <p:sp>
        <p:nvSpPr>
          <p:cNvPr id="36877" name="Rectangle 14"/>
          <p:cNvSpPr>
            <a:spLocks noChangeArrowheads="1"/>
          </p:cNvSpPr>
          <p:nvPr/>
        </p:nvSpPr>
        <p:spPr bwMode="auto">
          <a:xfrm>
            <a:off x="2244725" y="3746500"/>
            <a:ext cx="2022475" cy="1096963"/>
          </a:xfrm>
          <a:prstGeom prst="rect">
            <a:avLst/>
          </a:prstGeom>
          <a:solidFill>
            <a:schemeClr val="bg1"/>
          </a:solidFill>
          <a:ln w="28575" algn="ctr">
            <a:solidFill>
              <a:srgbClr val="3366CC"/>
            </a:solidFill>
            <a:miter lim="800000"/>
            <a:headEnd/>
            <a:tailEnd/>
          </a:ln>
          <a:effectLst>
            <a:outerShdw dist="35921" dir="2700000" algn="ctr" rotWithShape="0">
              <a:schemeClr val="bg2"/>
            </a:outerShdw>
          </a:effectLst>
        </p:spPr>
        <p:txBody>
          <a:bodyPr wrap="none" anchor="ctr"/>
          <a:lstStyle>
            <a:lvl1pPr algn="l" eaLnBrk="0" hangingPunct="0">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algn="l" eaLnBrk="0" hangingPunct="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algn="l" eaLnBrk="0" hangingPunct="0">
              <a:spcBef>
                <a:spcPct val="20000"/>
              </a:spcBef>
              <a:buClr>
                <a:srgbClr val="B895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algn="l" eaLnBrk="0" hangingPunct="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algn="l" eaLnBrk="0" hangingPunct="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algn="ctr" eaLnBrk="1" hangingPunct="1">
              <a:spcBef>
                <a:spcPct val="0"/>
              </a:spcBef>
              <a:buClrTx/>
              <a:buSzTx/>
              <a:buFontTx/>
              <a:buNone/>
            </a:pPr>
            <a:r>
              <a:rPr kumimoji="0" lang="en-US" altLang="en-US" sz="2000" b="0">
                <a:latin typeface="Helvetica" pitchFamily="34" charset="0"/>
              </a:rPr>
              <a:t>Chemical</a:t>
            </a:r>
            <a:br>
              <a:rPr kumimoji="0" lang="en-US" altLang="en-US" sz="2000" b="0">
                <a:latin typeface="Helvetica" pitchFamily="34" charset="0"/>
              </a:rPr>
            </a:br>
            <a:r>
              <a:rPr kumimoji="0" lang="en-US" altLang="en-US" sz="2000" b="0">
                <a:latin typeface="Helvetica" pitchFamily="34" charset="0"/>
              </a:rPr>
              <a:t>initial conditions</a:t>
            </a:r>
          </a:p>
          <a:p>
            <a:pPr algn="ctr" eaLnBrk="1" hangingPunct="1">
              <a:spcBef>
                <a:spcPct val="0"/>
              </a:spcBef>
              <a:buClrTx/>
              <a:buSzTx/>
              <a:buFontTx/>
              <a:buNone/>
            </a:pPr>
            <a:r>
              <a:rPr kumimoji="0" lang="en-US" altLang="en-US" sz="1800" b="0">
                <a:latin typeface="Helvetica" pitchFamily="34" charset="0"/>
              </a:rPr>
              <a:t>(from previous gm)</a:t>
            </a:r>
            <a:endParaRPr kumimoji="0" lang="en-US" altLang="en-US" sz="1800" b="0">
              <a:solidFill>
                <a:schemeClr val="accent2"/>
              </a:solidFill>
              <a:latin typeface="Helvetica" pitchFamily="34" charset="0"/>
            </a:endParaRPr>
          </a:p>
        </p:txBody>
      </p:sp>
      <p:sp>
        <p:nvSpPr>
          <p:cNvPr id="36878" name="Line 15"/>
          <p:cNvSpPr>
            <a:spLocks noChangeShapeType="1"/>
          </p:cNvSpPr>
          <p:nvPr/>
        </p:nvSpPr>
        <p:spPr bwMode="auto">
          <a:xfrm>
            <a:off x="3260725" y="5084763"/>
            <a:ext cx="0" cy="355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6879" name="Rectangle 16"/>
          <p:cNvSpPr>
            <a:spLocks noChangeArrowheads="1"/>
          </p:cNvSpPr>
          <p:nvPr/>
        </p:nvSpPr>
        <p:spPr bwMode="auto">
          <a:xfrm>
            <a:off x="3492500" y="1924050"/>
            <a:ext cx="2728913" cy="1087438"/>
          </a:xfrm>
          <a:prstGeom prst="rect">
            <a:avLst/>
          </a:prstGeom>
          <a:solidFill>
            <a:schemeClr val="bg1"/>
          </a:solidFill>
          <a:ln w="28575" algn="ctr">
            <a:solidFill>
              <a:srgbClr val="3366CC"/>
            </a:solidFill>
            <a:miter lim="800000"/>
            <a:headEnd/>
            <a:tailEnd/>
          </a:ln>
          <a:effectLst>
            <a:outerShdw dist="35921" dir="2700000" algn="ctr" rotWithShape="0">
              <a:schemeClr val="bg2"/>
            </a:outerShdw>
          </a:effectLst>
        </p:spPr>
        <p:txBody>
          <a:bodyPr wrap="none" anchor="ctr"/>
          <a:lstStyle>
            <a:lvl1pPr algn="l" eaLnBrk="0" hangingPunct="0">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algn="l" eaLnBrk="0" hangingPunct="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algn="l" eaLnBrk="0" hangingPunct="0">
              <a:spcBef>
                <a:spcPct val="20000"/>
              </a:spcBef>
              <a:buClr>
                <a:srgbClr val="B895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algn="l" eaLnBrk="0" hangingPunct="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algn="l" eaLnBrk="0" hangingPunct="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algn="ctr" eaLnBrk="1" hangingPunct="1">
              <a:spcBef>
                <a:spcPct val="0"/>
              </a:spcBef>
              <a:buClrTx/>
              <a:buSzTx/>
              <a:buFontTx/>
              <a:buNone/>
            </a:pPr>
            <a:r>
              <a:rPr kumimoji="0" lang="en-US" altLang="en-US">
                <a:solidFill>
                  <a:schemeClr val="accent2"/>
                </a:solidFill>
                <a:latin typeface="Helvetica" pitchFamily="34" charset="0"/>
              </a:rPr>
              <a:t>SMOKE</a:t>
            </a:r>
          </a:p>
          <a:p>
            <a:pPr algn="ctr" eaLnBrk="1" hangingPunct="1">
              <a:spcBef>
                <a:spcPct val="0"/>
              </a:spcBef>
              <a:buClrTx/>
              <a:buSzTx/>
              <a:buFontTx/>
              <a:buNone/>
            </a:pPr>
            <a:r>
              <a:rPr kumimoji="0" lang="en-US" altLang="en-US">
                <a:solidFill>
                  <a:schemeClr val="accent2"/>
                </a:solidFill>
                <a:latin typeface="Helvetica" pitchFamily="34" charset="0"/>
              </a:rPr>
              <a:t> (emission </a:t>
            </a:r>
          </a:p>
          <a:p>
            <a:pPr algn="ctr" eaLnBrk="1" hangingPunct="1">
              <a:spcBef>
                <a:spcPct val="0"/>
              </a:spcBef>
              <a:buClrTx/>
              <a:buSzTx/>
              <a:buFontTx/>
              <a:buNone/>
            </a:pPr>
            <a:r>
              <a:rPr kumimoji="0" lang="en-US" altLang="en-US">
                <a:solidFill>
                  <a:schemeClr val="accent2"/>
                </a:solidFill>
                <a:latin typeface="Helvetica" pitchFamily="34" charset="0"/>
              </a:rPr>
              <a:t>processing)</a:t>
            </a:r>
          </a:p>
        </p:txBody>
      </p:sp>
      <p:sp>
        <p:nvSpPr>
          <p:cNvPr id="36880" name="Rectangle 17"/>
          <p:cNvSpPr>
            <a:spLocks noChangeArrowheads="1"/>
          </p:cNvSpPr>
          <p:nvPr/>
        </p:nvSpPr>
        <p:spPr bwMode="auto">
          <a:xfrm>
            <a:off x="3348038" y="1773238"/>
            <a:ext cx="3016250" cy="1347787"/>
          </a:xfrm>
          <a:prstGeom prst="rect">
            <a:avLst/>
          </a:prstGeom>
          <a:noFill/>
          <a:ln w="19050" algn="ctr">
            <a:solidFill>
              <a:schemeClr val="tx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algn="l" eaLnBrk="0" hangingPunct="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algn="l" eaLnBrk="0" hangingPunct="0">
              <a:spcBef>
                <a:spcPct val="20000"/>
              </a:spcBef>
              <a:buClr>
                <a:srgbClr val="B895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algn="l" eaLnBrk="0" hangingPunct="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algn="l" eaLnBrk="0" hangingPunct="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algn="ctr" eaLnBrk="1" hangingPunct="1">
              <a:spcBef>
                <a:spcPct val="0"/>
              </a:spcBef>
              <a:buClrTx/>
              <a:buSzTx/>
              <a:buFontTx/>
              <a:buNone/>
            </a:pPr>
            <a:endParaRPr kumimoji="0" lang="en-US" altLang="en-US">
              <a:latin typeface="Helvetica" pitchFamily="34" charset="0"/>
            </a:endParaRPr>
          </a:p>
        </p:txBody>
      </p:sp>
      <p:sp>
        <p:nvSpPr>
          <p:cNvPr id="36881" name="Text Box 18"/>
          <p:cNvSpPr txBox="1">
            <a:spLocks noChangeArrowheads="1"/>
          </p:cNvSpPr>
          <p:nvPr/>
        </p:nvSpPr>
        <p:spPr bwMode="auto">
          <a:xfrm>
            <a:off x="3814763" y="1557338"/>
            <a:ext cx="1795462" cy="36671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eaLnBrk="0" hangingPunct="0">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algn="l" eaLnBrk="0" hangingPunct="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algn="l" eaLnBrk="0" hangingPunct="0">
              <a:spcBef>
                <a:spcPct val="20000"/>
              </a:spcBef>
              <a:buClr>
                <a:srgbClr val="B895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algn="l" eaLnBrk="0" hangingPunct="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algn="l" eaLnBrk="0" hangingPunct="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algn="ctr" eaLnBrk="1" hangingPunct="1">
              <a:spcBef>
                <a:spcPct val="0"/>
              </a:spcBef>
              <a:buClrTx/>
              <a:buSzTx/>
              <a:buFontTx/>
              <a:buNone/>
            </a:pPr>
            <a:r>
              <a:rPr kumimoji="0" lang="en-US" altLang="en-US" sz="1800"/>
              <a:t>Pre-calculated</a:t>
            </a:r>
            <a:endParaRPr kumimoji="0" lang="en-US" altLang="en-US" sz="1800">
              <a:latin typeface="Helvetica" pitchFamily="34" charset="0"/>
            </a:endParaRPr>
          </a:p>
        </p:txBody>
      </p:sp>
      <p:sp>
        <p:nvSpPr>
          <p:cNvPr id="36882" name="Rectangle 19"/>
          <p:cNvSpPr>
            <a:spLocks noChangeArrowheads="1"/>
          </p:cNvSpPr>
          <p:nvPr/>
        </p:nvSpPr>
        <p:spPr bwMode="auto">
          <a:xfrm>
            <a:off x="4427538" y="3748088"/>
            <a:ext cx="1439862" cy="1096962"/>
          </a:xfrm>
          <a:prstGeom prst="rect">
            <a:avLst/>
          </a:prstGeom>
          <a:solidFill>
            <a:schemeClr val="bg1"/>
          </a:solidFill>
          <a:ln w="28575" algn="ctr">
            <a:solidFill>
              <a:srgbClr val="3366CC"/>
            </a:solidFill>
            <a:miter lim="800000"/>
            <a:headEnd/>
            <a:tailEnd/>
          </a:ln>
          <a:effectLst>
            <a:outerShdw dist="35921" dir="2700000" algn="ctr" rotWithShape="0">
              <a:schemeClr val="bg2"/>
            </a:outerShdw>
          </a:effectLst>
        </p:spPr>
        <p:txBody>
          <a:bodyPr wrap="none" anchor="ctr"/>
          <a:lstStyle>
            <a:lvl1pPr algn="l" eaLnBrk="0" hangingPunct="0">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algn="l" eaLnBrk="0" hangingPunct="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algn="l" eaLnBrk="0" hangingPunct="0">
              <a:spcBef>
                <a:spcPct val="20000"/>
              </a:spcBef>
              <a:buClr>
                <a:srgbClr val="B895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algn="l" eaLnBrk="0" hangingPunct="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algn="l" eaLnBrk="0" hangingPunct="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algn="ctr" eaLnBrk="1" hangingPunct="1">
              <a:spcBef>
                <a:spcPct val="0"/>
              </a:spcBef>
              <a:buClrTx/>
              <a:buSzTx/>
              <a:buFontTx/>
              <a:buNone/>
            </a:pPr>
            <a:r>
              <a:rPr kumimoji="0" lang="en-US" altLang="en-US" sz="2000" b="0">
                <a:latin typeface="Helvetica" pitchFamily="34" charset="0"/>
              </a:rPr>
              <a:t>Emissions</a:t>
            </a:r>
          </a:p>
          <a:p>
            <a:pPr algn="ctr" eaLnBrk="1" hangingPunct="1">
              <a:spcBef>
                <a:spcPct val="0"/>
              </a:spcBef>
              <a:buClrTx/>
              <a:buSzTx/>
              <a:buFontTx/>
              <a:buNone/>
            </a:pPr>
            <a:r>
              <a:rPr kumimoji="0" lang="en-US" altLang="en-US" sz="2000" b="0">
                <a:latin typeface="Helvetica" pitchFamily="34" charset="0"/>
              </a:rPr>
              <a:t>database</a:t>
            </a:r>
            <a:endParaRPr kumimoji="0" lang="en-US" altLang="en-US" sz="2000" b="0">
              <a:solidFill>
                <a:schemeClr val="accent2"/>
              </a:solidFill>
              <a:latin typeface="Helvetica" pitchFamily="34" charset="0"/>
            </a:endParaRPr>
          </a:p>
        </p:txBody>
      </p:sp>
      <p:sp>
        <p:nvSpPr>
          <p:cNvPr id="36883" name="Line 20"/>
          <p:cNvSpPr>
            <a:spLocks noChangeShapeType="1"/>
          </p:cNvSpPr>
          <p:nvPr/>
        </p:nvSpPr>
        <p:spPr bwMode="auto">
          <a:xfrm>
            <a:off x="5076825" y="5084763"/>
            <a:ext cx="0" cy="355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6884" name="Text Box 21"/>
          <p:cNvSpPr txBox="1">
            <a:spLocks noChangeArrowheads="1"/>
          </p:cNvSpPr>
          <p:nvPr/>
        </p:nvSpPr>
        <p:spPr bwMode="auto">
          <a:xfrm>
            <a:off x="2520950" y="3211513"/>
            <a:ext cx="1463675" cy="369887"/>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eaLnBrk="0" hangingPunct="0">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algn="l" eaLnBrk="0" hangingPunct="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algn="l" eaLnBrk="0" hangingPunct="0">
              <a:spcBef>
                <a:spcPct val="20000"/>
              </a:spcBef>
              <a:buClr>
                <a:srgbClr val="B895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algn="l" eaLnBrk="0" hangingPunct="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algn="l" eaLnBrk="0" hangingPunct="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algn="ctr" eaLnBrk="1" hangingPunct="1">
              <a:spcBef>
                <a:spcPct val="0"/>
              </a:spcBef>
              <a:buClrTx/>
              <a:buSzTx/>
              <a:buFontTx/>
              <a:buNone/>
            </a:pPr>
            <a:r>
              <a:rPr kumimoji="0" lang="en-US" altLang="en-US" sz="1800">
                <a:latin typeface="Helvetica" pitchFamily="34" charset="0"/>
              </a:rPr>
              <a:t>gm00/gm12</a:t>
            </a:r>
          </a:p>
        </p:txBody>
      </p:sp>
      <p:sp>
        <p:nvSpPr>
          <p:cNvPr id="36885" name="Text Box 22"/>
          <p:cNvSpPr txBox="1">
            <a:spLocks noChangeArrowheads="1"/>
          </p:cNvSpPr>
          <p:nvPr/>
        </p:nvSpPr>
        <p:spPr bwMode="auto">
          <a:xfrm>
            <a:off x="6500813" y="1763713"/>
            <a:ext cx="2511425" cy="830262"/>
          </a:xfrm>
          <a:prstGeom prst="rect">
            <a:avLst/>
          </a:prstGeom>
          <a:solidFill>
            <a:srgbClr val="CCFF99"/>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algn="l" eaLnBrk="0" hangingPunct="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algn="l" eaLnBrk="0" hangingPunct="0">
              <a:spcBef>
                <a:spcPct val="20000"/>
              </a:spcBef>
              <a:buClr>
                <a:srgbClr val="B895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algn="l" eaLnBrk="0" hangingPunct="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algn="l" eaLnBrk="0" hangingPunct="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algn="ctr" eaLnBrk="1" hangingPunct="1">
              <a:spcBef>
                <a:spcPct val="0"/>
              </a:spcBef>
              <a:buClrTx/>
              <a:buSzTx/>
              <a:buFontTx/>
              <a:buNone/>
            </a:pPr>
            <a:r>
              <a:rPr lang="en-US" altLang="en-US"/>
              <a:t>Execution of 00, 12 UTC runs</a:t>
            </a:r>
          </a:p>
        </p:txBody>
      </p:sp>
      <p:sp>
        <p:nvSpPr>
          <p:cNvPr id="36886" name="Line 23"/>
          <p:cNvSpPr>
            <a:spLocks noChangeShapeType="1"/>
          </p:cNvSpPr>
          <p:nvPr/>
        </p:nvSpPr>
        <p:spPr bwMode="auto">
          <a:xfrm>
            <a:off x="5043488" y="3121819"/>
            <a:ext cx="0" cy="55165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extLst>
      <p:ext uri="{BB962C8B-B14F-4D97-AF65-F5344CB8AC3E}">
        <p14:creationId xmlns:p14="http://schemas.microsoft.com/office/powerpoint/2010/main" val="3190142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a:xfrm>
            <a:off x="1533004" y="116632"/>
            <a:ext cx="6325568" cy="1012974"/>
          </a:xfrm>
        </p:spPr>
        <p:txBody>
          <a:bodyPr/>
          <a:lstStyle/>
          <a:p>
            <a:r>
              <a:rPr lang="en-US" altLang="en-US" dirty="0" smtClean="0"/>
              <a:t>GEM-MACH Wildfire Project</a:t>
            </a:r>
            <a:endParaRPr lang="fr-CA" altLang="en-US" dirty="0" smtClean="0"/>
          </a:p>
        </p:txBody>
      </p:sp>
      <p:sp>
        <p:nvSpPr>
          <p:cNvPr id="9219" name="Espace réservé du contenu 2"/>
          <p:cNvSpPr>
            <a:spLocks noGrp="1"/>
          </p:cNvSpPr>
          <p:nvPr>
            <p:ph idx="1"/>
          </p:nvPr>
        </p:nvSpPr>
        <p:spPr>
          <a:xfrm>
            <a:off x="539750" y="1340321"/>
            <a:ext cx="8229600" cy="4525962"/>
          </a:xfrm>
        </p:spPr>
        <p:txBody>
          <a:bodyPr/>
          <a:lstStyle/>
          <a:p>
            <a:pPr marL="0" indent="0">
              <a:buNone/>
            </a:pPr>
            <a:r>
              <a:rPr lang="en-US" altLang="en-US" dirty="0"/>
              <a:t> </a:t>
            </a:r>
            <a:r>
              <a:rPr lang="en-US" altLang="en-US" dirty="0" smtClean="0"/>
              <a:t>     </a:t>
            </a:r>
            <a:r>
              <a:rPr lang="en-US" altLang="en-US" dirty="0" err="1" smtClean="0"/>
              <a:t>FireWork</a:t>
            </a:r>
            <a:r>
              <a:rPr lang="en-US" altLang="en-US" dirty="0" smtClean="0"/>
              <a:t> framework </a:t>
            </a:r>
            <a:r>
              <a:rPr lang="en-US" altLang="en-US" sz="1800" i="1" dirty="0" smtClean="0"/>
              <a:t>(</a:t>
            </a:r>
            <a:r>
              <a:rPr lang="en-US" altLang="en-US" sz="1800" i="1" dirty="0" err="1" smtClean="0"/>
              <a:t>Pavlovic</a:t>
            </a:r>
            <a:r>
              <a:rPr lang="en-US" altLang="en-US" sz="1800" i="1" dirty="0" smtClean="0"/>
              <a:t> et al. 2016, JA&amp;WMA)</a:t>
            </a:r>
          </a:p>
          <a:p>
            <a:endParaRPr lang="fr-CA" altLang="en-US" dirty="0" smtClean="0"/>
          </a:p>
        </p:txBody>
      </p:sp>
      <p:grpSp>
        <p:nvGrpSpPr>
          <p:cNvPr id="9220" name="Group 30"/>
          <p:cNvGrpSpPr>
            <a:grpSpLocks/>
          </p:cNvGrpSpPr>
          <p:nvPr/>
        </p:nvGrpSpPr>
        <p:grpSpPr bwMode="auto">
          <a:xfrm>
            <a:off x="1204913" y="1845146"/>
            <a:ext cx="7086600" cy="4248150"/>
            <a:chOff x="685800" y="2286000"/>
            <a:chExt cx="7772400" cy="3962400"/>
          </a:xfrm>
        </p:grpSpPr>
        <p:sp>
          <p:nvSpPr>
            <p:cNvPr id="5" name="Rectangle 3"/>
            <p:cNvSpPr txBox="1">
              <a:spLocks noChangeArrowheads="1"/>
            </p:cNvSpPr>
            <p:nvPr/>
          </p:nvSpPr>
          <p:spPr>
            <a:xfrm>
              <a:off x="685800" y="2286000"/>
              <a:ext cx="7772400" cy="3962400"/>
            </a:xfrm>
            <a:prstGeom prst="rect">
              <a:avLst/>
            </a:prstGeom>
          </p:spPr>
          <p:style>
            <a:lnRef idx="2">
              <a:schemeClr val="dk1"/>
            </a:lnRef>
            <a:fillRef idx="1">
              <a:schemeClr val="lt1"/>
            </a:fillRef>
            <a:effectRef idx="0">
              <a:schemeClr val="dk1"/>
            </a:effectRef>
            <a:fontRef idx="minor">
              <a:schemeClr val="dk1"/>
            </a:fontRef>
          </p:style>
          <p:txBody>
            <a:bodyPr>
              <a:normAutofit/>
            </a:bodyPr>
            <a:lstStyle/>
            <a:p>
              <a:pPr marL="1143000" lvl="2" indent="-228600" fontAlgn="auto">
                <a:spcBef>
                  <a:spcPct val="20000"/>
                </a:spcBef>
                <a:spcAft>
                  <a:spcPts val="0"/>
                </a:spcAft>
                <a:buFont typeface="Arial" charset="0"/>
                <a:buNone/>
                <a:defRPr/>
              </a:pPr>
              <a:r>
                <a:rPr lang="en-US" sz="900" b="0" dirty="0">
                  <a:solidFill>
                    <a:srgbClr val="000000"/>
                  </a:solidFill>
                </a:rPr>
                <a:t> </a:t>
              </a:r>
            </a:p>
          </p:txBody>
        </p:sp>
        <p:sp>
          <p:nvSpPr>
            <p:cNvPr id="9231" name="Text Box 5"/>
            <p:cNvSpPr txBox="1">
              <a:spLocks noChangeArrowheads="1"/>
            </p:cNvSpPr>
            <p:nvPr/>
          </p:nvSpPr>
          <p:spPr bwMode="auto">
            <a:xfrm>
              <a:off x="3431121" y="3600135"/>
              <a:ext cx="2305050" cy="602854"/>
            </a:xfrm>
            <a:prstGeom prst="rect">
              <a:avLst/>
            </a:prstGeom>
            <a:solidFill>
              <a:srgbClr val="CCECFF"/>
            </a:solidFill>
            <a:ln w="9525" algn="ctr">
              <a:solidFill>
                <a:schemeClr val="tx1"/>
              </a:solidFill>
              <a:miter lim="800000"/>
              <a:headEnd/>
              <a:tailEnd/>
            </a:ln>
          </p:spPr>
          <p:txBody>
            <a:bodyPr>
              <a:spAutoFit/>
            </a:bodyPr>
            <a:lstStyle>
              <a:lvl1pPr eaLnBrk="0" hangingPunct="0">
                <a:defRPr kumimoji="1">
                  <a:solidFill>
                    <a:schemeClr val="tx1"/>
                  </a:solidFill>
                  <a:latin typeface="Arial" charset="0"/>
                  <a:ea typeface="Arial Unicode MS" pitchFamily="34" charset="-128"/>
                  <a:cs typeface="Arial Unicode MS" pitchFamily="34" charset="-128"/>
                </a:defRPr>
              </a:lvl1pPr>
              <a:lvl2pPr marL="742950" indent="-285750" eaLnBrk="0" hangingPunct="0">
                <a:defRPr kumimoji="1">
                  <a:solidFill>
                    <a:schemeClr val="tx1"/>
                  </a:solidFill>
                  <a:latin typeface="Arial" charset="0"/>
                  <a:ea typeface="Arial Unicode MS" pitchFamily="34" charset="-128"/>
                  <a:cs typeface="Arial Unicode MS" pitchFamily="34" charset="-128"/>
                </a:defRPr>
              </a:lvl2pPr>
              <a:lvl3pPr marL="1143000" indent="-228600" eaLnBrk="0" hangingPunct="0">
                <a:defRPr kumimoji="1">
                  <a:solidFill>
                    <a:schemeClr val="tx1"/>
                  </a:solidFill>
                  <a:latin typeface="Arial" charset="0"/>
                  <a:ea typeface="Arial Unicode MS" pitchFamily="34" charset="-128"/>
                  <a:cs typeface="Arial Unicode MS" pitchFamily="34" charset="-128"/>
                </a:defRPr>
              </a:lvl3pPr>
              <a:lvl4pPr marL="1600200" indent="-228600" eaLnBrk="0" hangingPunct="0">
                <a:defRPr kumimoji="1">
                  <a:solidFill>
                    <a:schemeClr val="tx1"/>
                  </a:solidFill>
                  <a:latin typeface="Arial" charset="0"/>
                  <a:ea typeface="Arial Unicode MS" pitchFamily="34" charset="-128"/>
                  <a:cs typeface="Arial Unicode MS" pitchFamily="34" charset="-128"/>
                </a:defRPr>
              </a:lvl4pPr>
              <a:lvl5pPr marL="2057400" indent="-228600" eaLnBrk="0" hangingPunct="0">
                <a:defRPr kumimoji="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9pPr>
            </a:lstStyle>
            <a:p>
              <a:pPr algn="ctr" eaLnBrk="1" hangingPunct="1">
                <a:spcBef>
                  <a:spcPct val="50000"/>
                </a:spcBef>
              </a:pPr>
              <a:r>
                <a:rPr lang="en-US" altLang="en-US" sz="1800" b="0" dirty="0">
                  <a:solidFill>
                    <a:srgbClr val="000000"/>
                  </a:solidFill>
                </a:rPr>
                <a:t>Weather model output (GEM)</a:t>
              </a:r>
              <a:endParaRPr lang="en-CA" altLang="en-US" sz="1800" b="0" dirty="0">
                <a:solidFill>
                  <a:srgbClr val="000000"/>
                </a:solidFill>
              </a:endParaRPr>
            </a:p>
          </p:txBody>
        </p:sp>
        <p:sp>
          <p:nvSpPr>
            <p:cNvPr id="8" name="Text Box 6"/>
            <p:cNvSpPr txBox="1">
              <a:spLocks noChangeArrowheads="1"/>
            </p:cNvSpPr>
            <p:nvPr/>
          </p:nvSpPr>
          <p:spPr bwMode="auto">
            <a:xfrm>
              <a:off x="2325944" y="2370400"/>
              <a:ext cx="4580910" cy="383506"/>
            </a:xfrm>
            <a:prstGeom prst="rect">
              <a:avLst/>
            </a:prstGeom>
            <a:solidFill>
              <a:srgbClr val="FFC000"/>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1800" b="0" dirty="0" smtClean="0">
                  <a:solidFill>
                    <a:srgbClr val="000000"/>
                  </a:solidFill>
                </a:rPr>
                <a:t>Fire Information from AVHRR/MODIS</a:t>
              </a:r>
              <a:endParaRPr lang="en-CA" sz="1800" b="0" dirty="0" smtClean="0">
                <a:solidFill>
                  <a:srgbClr val="000000"/>
                </a:solidFill>
              </a:endParaRPr>
            </a:p>
          </p:txBody>
        </p:sp>
        <p:sp>
          <p:nvSpPr>
            <p:cNvPr id="9233" name="Text Box 9"/>
            <p:cNvSpPr txBox="1">
              <a:spLocks noChangeArrowheads="1"/>
            </p:cNvSpPr>
            <p:nvPr/>
          </p:nvSpPr>
          <p:spPr bwMode="auto">
            <a:xfrm>
              <a:off x="3581400" y="4876800"/>
              <a:ext cx="2036763" cy="650875"/>
            </a:xfrm>
            <a:prstGeom prst="rect">
              <a:avLst/>
            </a:prstGeom>
            <a:solidFill>
              <a:srgbClr val="FFCC99"/>
            </a:solidFill>
            <a:ln w="9525" algn="ctr">
              <a:solidFill>
                <a:schemeClr val="tx1"/>
              </a:solidFill>
              <a:miter lim="800000"/>
              <a:headEnd/>
              <a:tailEnd/>
            </a:ln>
          </p:spPr>
          <p:txBody>
            <a:bodyPr>
              <a:spAutoFit/>
            </a:bodyPr>
            <a:lstStyle>
              <a:lvl1pPr eaLnBrk="0" hangingPunct="0">
                <a:defRPr kumimoji="1">
                  <a:solidFill>
                    <a:schemeClr val="tx1"/>
                  </a:solidFill>
                  <a:latin typeface="Arial" charset="0"/>
                  <a:ea typeface="Arial Unicode MS" pitchFamily="34" charset="-128"/>
                  <a:cs typeface="Arial Unicode MS" pitchFamily="34" charset="-128"/>
                </a:defRPr>
              </a:lvl1pPr>
              <a:lvl2pPr marL="742950" indent="-285750" eaLnBrk="0" hangingPunct="0">
                <a:defRPr kumimoji="1">
                  <a:solidFill>
                    <a:schemeClr val="tx1"/>
                  </a:solidFill>
                  <a:latin typeface="Arial" charset="0"/>
                  <a:ea typeface="Arial Unicode MS" pitchFamily="34" charset="-128"/>
                  <a:cs typeface="Arial Unicode MS" pitchFamily="34" charset="-128"/>
                </a:defRPr>
              </a:lvl2pPr>
              <a:lvl3pPr marL="1143000" indent="-228600" eaLnBrk="0" hangingPunct="0">
                <a:defRPr kumimoji="1">
                  <a:solidFill>
                    <a:schemeClr val="tx1"/>
                  </a:solidFill>
                  <a:latin typeface="Arial" charset="0"/>
                  <a:ea typeface="Arial Unicode MS" pitchFamily="34" charset="-128"/>
                  <a:cs typeface="Arial Unicode MS" pitchFamily="34" charset="-128"/>
                </a:defRPr>
              </a:lvl3pPr>
              <a:lvl4pPr marL="1600200" indent="-228600" eaLnBrk="0" hangingPunct="0">
                <a:defRPr kumimoji="1">
                  <a:solidFill>
                    <a:schemeClr val="tx1"/>
                  </a:solidFill>
                  <a:latin typeface="Arial" charset="0"/>
                  <a:ea typeface="Arial Unicode MS" pitchFamily="34" charset="-128"/>
                  <a:cs typeface="Arial Unicode MS" pitchFamily="34" charset="-128"/>
                </a:defRPr>
              </a:lvl4pPr>
              <a:lvl5pPr marL="2057400" indent="-228600" eaLnBrk="0" hangingPunct="0">
                <a:defRPr kumimoji="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9pPr>
            </a:lstStyle>
            <a:p>
              <a:pPr algn="ctr" eaLnBrk="1" hangingPunct="1"/>
              <a:r>
                <a:rPr lang="en-US" altLang="en-US" sz="1800" b="0">
                  <a:solidFill>
                    <a:srgbClr val="000000"/>
                  </a:solidFill>
                </a:rPr>
                <a:t>Emissions</a:t>
              </a:r>
              <a:br>
                <a:rPr lang="en-US" altLang="en-US" sz="1800" b="0">
                  <a:solidFill>
                    <a:srgbClr val="000000"/>
                  </a:solidFill>
                </a:rPr>
              </a:br>
              <a:r>
                <a:rPr lang="en-US" altLang="en-US" sz="1800" b="0">
                  <a:solidFill>
                    <a:srgbClr val="000000"/>
                  </a:solidFill>
                </a:rPr>
                <a:t>(SMOKE)</a:t>
              </a:r>
              <a:endParaRPr lang="en-CA" altLang="en-US" sz="1800" b="0">
                <a:solidFill>
                  <a:srgbClr val="000000"/>
                </a:solidFill>
              </a:endParaRPr>
            </a:p>
          </p:txBody>
        </p:sp>
        <p:sp>
          <p:nvSpPr>
            <p:cNvPr id="12" name="Text Box 10"/>
            <p:cNvSpPr txBox="1">
              <a:spLocks noChangeArrowheads="1"/>
            </p:cNvSpPr>
            <p:nvPr/>
          </p:nvSpPr>
          <p:spPr bwMode="auto">
            <a:xfrm>
              <a:off x="3247000" y="5817511"/>
              <a:ext cx="2698750" cy="345008"/>
            </a:xfrm>
            <a:prstGeom prst="rect">
              <a:avLst/>
            </a:prstGeom>
            <a:solidFill>
              <a:schemeClr val="bg1"/>
            </a:solidFill>
            <a:ln>
              <a:solidFill>
                <a:schemeClr val="tx1"/>
              </a:solidFill>
              <a:headEnd/>
              <a:tailEnd/>
            </a:ln>
          </p:spPr>
          <p:style>
            <a:lnRef idx="3">
              <a:schemeClr val="lt1"/>
            </a:lnRef>
            <a:fillRef idx="1">
              <a:schemeClr val="accent5"/>
            </a:fillRef>
            <a:effectRef idx="1">
              <a:schemeClr val="accent5"/>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1800" dirty="0" smtClean="0">
                  <a:solidFill>
                    <a:srgbClr val="000000"/>
                  </a:solidFill>
                </a:rPr>
                <a:t>GEM-MACH</a:t>
              </a:r>
              <a:endParaRPr lang="en-CA" sz="1800" dirty="0" smtClean="0">
                <a:solidFill>
                  <a:srgbClr val="000000"/>
                </a:solidFill>
              </a:endParaRPr>
            </a:p>
          </p:txBody>
        </p:sp>
        <p:sp>
          <p:nvSpPr>
            <p:cNvPr id="10259" name="Rectangle 11"/>
            <p:cNvSpPr>
              <a:spLocks noChangeArrowheads="1"/>
            </p:cNvSpPr>
            <p:nvPr/>
          </p:nvSpPr>
          <p:spPr bwMode="auto">
            <a:xfrm>
              <a:off x="5952715" y="3146296"/>
              <a:ext cx="2340077" cy="1516255"/>
            </a:xfrm>
            <a:prstGeom prst="rect">
              <a:avLst/>
            </a:prstGeom>
            <a:solidFill>
              <a:srgbClr val="EAF5F6"/>
            </a:solidFill>
            <a:ln w="9525" algn="ctr">
              <a:solidFill>
                <a:schemeClr val="tx1"/>
              </a:solidFill>
              <a:miter lim="800000"/>
              <a:headEnd/>
              <a:tailEnd/>
            </a:ln>
          </p:spPr>
          <p:txBody>
            <a:bodyPr wrap="none"/>
            <a:lstStyle/>
            <a:p>
              <a:pPr algn="ctr">
                <a:defRPr/>
              </a:pPr>
              <a:endParaRPr lang="en-US" altLang="en-US" sz="1800" b="0" dirty="0">
                <a:solidFill>
                  <a:srgbClr val="000000"/>
                </a:solidFill>
              </a:endParaRPr>
            </a:p>
            <a:p>
              <a:pPr algn="ctr">
                <a:defRPr/>
              </a:pPr>
              <a:endParaRPr lang="en-US" altLang="en-US" sz="1800" b="0" dirty="0">
                <a:solidFill>
                  <a:srgbClr val="000000"/>
                </a:solidFill>
              </a:endParaRPr>
            </a:p>
            <a:p>
              <a:pPr algn="ctr">
                <a:defRPr/>
              </a:pPr>
              <a:r>
                <a:rPr lang="en-US" altLang="en-US" sz="1800" dirty="0" smtClean="0">
                  <a:solidFill>
                    <a:srgbClr val="000000"/>
                  </a:solidFill>
                </a:rPr>
                <a:t>CWFIS</a:t>
              </a:r>
            </a:p>
            <a:p>
              <a:pPr algn="ctr">
                <a:defRPr/>
              </a:pPr>
              <a:r>
                <a:rPr lang="en-CA" altLang="en-US" sz="1400" dirty="0">
                  <a:solidFill>
                    <a:srgbClr val="000000"/>
                  </a:solidFill>
                </a:rPr>
                <a:t>(</a:t>
              </a:r>
              <a:r>
                <a:rPr lang="en-CA" altLang="en-US" sz="1400" dirty="0" err="1">
                  <a:solidFill>
                    <a:srgbClr val="000000"/>
                  </a:solidFill>
                </a:rPr>
                <a:t>Cdn</a:t>
              </a:r>
              <a:r>
                <a:rPr lang="en-CA" altLang="en-US" sz="1400" dirty="0">
                  <a:solidFill>
                    <a:srgbClr val="000000"/>
                  </a:solidFill>
                </a:rPr>
                <a:t> </a:t>
              </a:r>
              <a:r>
                <a:rPr lang="en-CA" altLang="en-US" sz="1400" dirty="0" err="1">
                  <a:solidFill>
                    <a:srgbClr val="000000"/>
                  </a:solidFill>
                </a:rPr>
                <a:t>Wildland</a:t>
              </a:r>
              <a:r>
                <a:rPr lang="en-CA" altLang="en-US" sz="1400" dirty="0">
                  <a:solidFill>
                    <a:srgbClr val="000000"/>
                  </a:solidFill>
                </a:rPr>
                <a:t> </a:t>
              </a:r>
            </a:p>
            <a:p>
              <a:pPr algn="ctr">
                <a:defRPr/>
              </a:pPr>
              <a:r>
                <a:rPr lang="en-CA" altLang="en-US" sz="1400" dirty="0">
                  <a:solidFill>
                    <a:srgbClr val="000000"/>
                  </a:solidFill>
                </a:rPr>
                <a:t>Fire Information </a:t>
              </a:r>
            </a:p>
            <a:p>
              <a:pPr algn="ctr">
                <a:defRPr/>
              </a:pPr>
              <a:r>
                <a:rPr lang="en-CA" altLang="en-US" sz="1400" dirty="0">
                  <a:solidFill>
                    <a:srgbClr val="000000"/>
                  </a:solidFill>
                </a:rPr>
                <a:t>System)</a:t>
              </a:r>
            </a:p>
            <a:p>
              <a:pPr algn="ctr">
                <a:defRPr/>
              </a:pPr>
              <a:endParaRPr lang="en-CA" altLang="en-US" sz="1800" dirty="0">
                <a:solidFill>
                  <a:srgbClr val="000000"/>
                </a:solidFill>
                <a:effectLst>
                  <a:outerShdw blurRad="38100" dist="38100" dir="2700000" algn="tl">
                    <a:srgbClr val="000000">
                      <a:alpha val="43137"/>
                    </a:srgbClr>
                  </a:outerShdw>
                </a:effectLst>
              </a:endParaRPr>
            </a:p>
          </p:txBody>
        </p:sp>
        <p:cxnSp>
          <p:nvCxnSpPr>
            <p:cNvPr id="16" name="AutoShape 14"/>
            <p:cNvCxnSpPr>
              <a:cxnSpLocks noChangeShapeType="1"/>
              <a:stCxn id="8" idx="2"/>
              <a:endCxn id="10259" idx="0"/>
            </p:cNvCxnSpPr>
            <p:nvPr/>
          </p:nvCxnSpPr>
          <p:spPr bwMode="auto">
            <a:xfrm rot="16200000" flipH="1">
              <a:off x="5672945" y="1696489"/>
              <a:ext cx="392390" cy="2507226"/>
            </a:xfrm>
            <a:prstGeom prst="bentConnector3">
              <a:avLst>
                <a:gd name="adj1" fmla="val 50000"/>
              </a:avLst>
            </a:prstGeom>
            <a:ln>
              <a:headEnd/>
              <a:tailEnd type="triangle" w="med" len="med"/>
            </a:ln>
          </p:spPr>
          <p:style>
            <a:lnRef idx="2">
              <a:schemeClr val="accent4"/>
            </a:lnRef>
            <a:fillRef idx="0">
              <a:schemeClr val="accent4"/>
            </a:fillRef>
            <a:effectRef idx="1">
              <a:schemeClr val="accent4"/>
            </a:effectRef>
            <a:fontRef idx="minor">
              <a:schemeClr val="tx1"/>
            </a:fontRef>
          </p:style>
        </p:cxnSp>
        <p:cxnSp>
          <p:nvCxnSpPr>
            <p:cNvPr id="17" name="AutoShape 15"/>
            <p:cNvCxnSpPr>
              <a:cxnSpLocks noChangeShapeType="1"/>
              <a:stCxn id="8" idx="2"/>
            </p:cNvCxnSpPr>
            <p:nvPr/>
          </p:nvCxnSpPr>
          <p:spPr bwMode="auto">
            <a:xfrm rot="5400000">
              <a:off x="3096343" y="1600459"/>
              <a:ext cx="365737" cy="2672633"/>
            </a:xfrm>
            <a:prstGeom prst="bentConnector3">
              <a:avLst>
                <a:gd name="adj1" fmla="val 50000"/>
              </a:avLst>
            </a:prstGeom>
            <a:ln>
              <a:headEnd/>
              <a:tailEnd type="triangle" w="med" len="med"/>
            </a:ln>
          </p:spPr>
          <p:style>
            <a:lnRef idx="2">
              <a:schemeClr val="accent4"/>
            </a:lnRef>
            <a:fillRef idx="0">
              <a:schemeClr val="accent4"/>
            </a:fillRef>
            <a:effectRef idx="1">
              <a:schemeClr val="accent4"/>
            </a:effectRef>
            <a:fontRef idx="minor">
              <a:schemeClr val="tx1"/>
            </a:fontRef>
          </p:style>
        </p:cxnSp>
        <p:sp>
          <p:nvSpPr>
            <p:cNvPr id="7190" name="Text Box 16"/>
            <p:cNvSpPr txBox="1">
              <a:spLocks noChangeArrowheads="1"/>
            </p:cNvSpPr>
            <p:nvPr/>
          </p:nvSpPr>
          <p:spPr bwMode="auto">
            <a:xfrm>
              <a:off x="945020" y="2559048"/>
              <a:ext cx="737009" cy="344489"/>
            </a:xfrm>
            <a:prstGeom prst="rect">
              <a:avLst/>
            </a:prstGeom>
            <a:ln>
              <a:prstDash val="sysDot"/>
            </a:ln>
            <a:effectLst>
              <a:reflection blurRad="6350" stA="50000" endA="300" endPos="55000" dir="5400000" sy="-100000" algn="bl" rotWithShape="0"/>
            </a:effectLst>
          </p:spPr>
          <p:style>
            <a:lnRef idx="2">
              <a:schemeClr val="accent2"/>
            </a:lnRef>
            <a:fillRef idx="1">
              <a:schemeClr val="lt1"/>
            </a:fillRef>
            <a:effectRef idx="0">
              <a:schemeClr val="accent2"/>
            </a:effectRef>
            <a:fontRef idx="minor">
              <a:schemeClr val="dk1"/>
            </a:fontRef>
          </p:style>
          <p:txBody>
            <a:bodyPr wrap="none">
              <a:spAutoFit/>
            </a:bodyPr>
            <a:lstStyle>
              <a:lvl1pPr eaLnBrk="0" hangingPunct="0">
                <a:defRPr kumimoji="1">
                  <a:solidFill>
                    <a:schemeClr val="tx1"/>
                  </a:solidFill>
                  <a:latin typeface="Arial" pitchFamily="34" charset="0"/>
                  <a:ea typeface="Arial Unicode MS" pitchFamily="34" charset="-128"/>
                  <a:cs typeface="Arial Unicode MS" pitchFamily="34" charset="-128"/>
                </a:defRPr>
              </a:lvl1pPr>
              <a:lvl2pPr marL="742950" indent="-285750" eaLnBrk="0" hangingPunct="0">
                <a:defRPr kumimoji="1">
                  <a:solidFill>
                    <a:schemeClr val="tx1"/>
                  </a:solidFill>
                  <a:latin typeface="Arial" pitchFamily="34" charset="0"/>
                  <a:ea typeface="Arial Unicode MS" pitchFamily="34" charset="-128"/>
                  <a:cs typeface="Arial Unicode MS" pitchFamily="34" charset="-128"/>
                </a:defRPr>
              </a:lvl2pPr>
              <a:lvl3pPr marL="1143000" indent="-228600" eaLnBrk="0" hangingPunct="0">
                <a:defRPr kumimoji="1">
                  <a:solidFill>
                    <a:schemeClr val="tx1"/>
                  </a:solidFill>
                  <a:latin typeface="Arial" pitchFamily="34" charset="0"/>
                  <a:ea typeface="Arial Unicode MS" pitchFamily="34" charset="-128"/>
                  <a:cs typeface="Arial Unicode MS" pitchFamily="34" charset="-128"/>
                </a:defRPr>
              </a:lvl3pPr>
              <a:lvl4pPr marL="1600200" indent="-228600" eaLnBrk="0" hangingPunct="0">
                <a:defRPr kumimoji="1">
                  <a:solidFill>
                    <a:schemeClr val="tx1"/>
                  </a:solidFill>
                  <a:latin typeface="Arial" pitchFamily="34" charset="0"/>
                  <a:ea typeface="Arial Unicode MS" pitchFamily="34" charset="-128"/>
                  <a:cs typeface="Arial Unicode MS" pitchFamily="34" charset="-128"/>
                </a:defRPr>
              </a:lvl4pPr>
              <a:lvl5pPr marL="2057400" indent="-228600" eaLnBrk="0" hangingPunct="0">
                <a:defRPr kumimoji="1">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a:solidFill>
                    <a:schemeClr val="tx1"/>
                  </a:solidFill>
                  <a:latin typeface="Arial" pitchFamily="34" charset="0"/>
                  <a:ea typeface="Arial Unicode MS" pitchFamily="34" charset="-128"/>
                  <a:cs typeface="Arial Unicode MS" pitchFamily="34" charset="-128"/>
                </a:defRPr>
              </a:lvl9pPr>
            </a:lstStyle>
            <a:p>
              <a:pPr algn="ctr" eaLnBrk="1" hangingPunct="1">
                <a:defRPr/>
              </a:pPr>
              <a:r>
                <a:rPr lang="en-US" sz="1800" dirty="0" smtClean="0">
                  <a:solidFill>
                    <a:srgbClr val="000000"/>
                  </a:solidFill>
                </a:rPr>
                <a:t>USA</a:t>
              </a:r>
              <a:endParaRPr lang="en-CA" sz="1800" dirty="0" smtClean="0">
                <a:solidFill>
                  <a:srgbClr val="000000"/>
                </a:solidFill>
              </a:endParaRPr>
            </a:p>
          </p:txBody>
        </p:sp>
        <p:sp>
          <p:nvSpPr>
            <p:cNvPr id="7191" name="Text Box 17"/>
            <p:cNvSpPr txBox="1">
              <a:spLocks noChangeArrowheads="1"/>
            </p:cNvSpPr>
            <p:nvPr/>
          </p:nvSpPr>
          <p:spPr bwMode="auto">
            <a:xfrm>
              <a:off x="7189435" y="2559047"/>
              <a:ext cx="1116766" cy="344489"/>
            </a:xfrm>
            <a:prstGeom prst="rect">
              <a:avLst/>
            </a:prstGeom>
            <a:ln>
              <a:prstDash val="sysDot"/>
            </a:ln>
            <a:effectLst>
              <a:reflection blurRad="6350" stA="50000" endA="300" endPos="55000" dir="5400000" sy="-100000" algn="bl" rotWithShape="0"/>
            </a:effectLst>
          </p:spPr>
          <p:style>
            <a:lnRef idx="2">
              <a:schemeClr val="accent2"/>
            </a:lnRef>
            <a:fillRef idx="1">
              <a:schemeClr val="lt1"/>
            </a:fillRef>
            <a:effectRef idx="0">
              <a:schemeClr val="accent2"/>
            </a:effectRef>
            <a:fontRef idx="minor">
              <a:schemeClr val="dk1"/>
            </a:fontRef>
          </p:style>
          <p:txBody>
            <a:bodyPr wrap="none">
              <a:spAutoFit/>
            </a:bodyPr>
            <a:lstStyle>
              <a:lvl1pPr eaLnBrk="0" hangingPunct="0">
                <a:defRPr kumimoji="1">
                  <a:solidFill>
                    <a:schemeClr val="tx1"/>
                  </a:solidFill>
                  <a:latin typeface="Arial" pitchFamily="34" charset="0"/>
                  <a:ea typeface="Arial Unicode MS" pitchFamily="34" charset="-128"/>
                  <a:cs typeface="Arial Unicode MS" pitchFamily="34" charset="-128"/>
                </a:defRPr>
              </a:lvl1pPr>
              <a:lvl2pPr marL="742950" indent="-285750" eaLnBrk="0" hangingPunct="0">
                <a:defRPr kumimoji="1">
                  <a:solidFill>
                    <a:schemeClr val="tx1"/>
                  </a:solidFill>
                  <a:latin typeface="Arial" pitchFamily="34" charset="0"/>
                  <a:ea typeface="Arial Unicode MS" pitchFamily="34" charset="-128"/>
                  <a:cs typeface="Arial Unicode MS" pitchFamily="34" charset="-128"/>
                </a:defRPr>
              </a:lvl2pPr>
              <a:lvl3pPr marL="1143000" indent="-228600" eaLnBrk="0" hangingPunct="0">
                <a:defRPr kumimoji="1">
                  <a:solidFill>
                    <a:schemeClr val="tx1"/>
                  </a:solidFill>
                  <a:latin typeface="Arial" pitchFamily="34" charset="0"/>
                  <a:ea typeface="Arial Unicode MS" pitchFamily="34" charset="-128"/>
                  <a:cs typeface="Arial Unicode MS" pitchFamily="34" charset="-128"/>
                </a:defRPr>
              </a:lvl3pPr>
              <a:lvl4pPr marL="1600200" indent="-228600" eaLnBrk="0" hangingPunct="0">
                <a:defRPr kumimoji="1">
                  <a:solidFill>
                    <a:schemeClr val="tx1"/>
                  </a:solidFill>
                  <a:latin typeface="Arial" pitchFamily="34" charset="0"/>
                  <a:ea typeface="Arial Unicode MS" pitchFamily="34" charset="-128"/>
                  <a:cs typeface="Arial Unicode MS" pitchFamily="34" charset="-128"/>
                </a:defRPr>
              </a:lvl4pPr>
              <a:lvl5pPr marL="2057400" indent="-228600" eaLnBrk="0" hangingPunct="0">
                <a:defRPr kumimoji="1">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a:solidFill>
                    <a:schemeClr val="tx1"/>
                  </a:solidFill>
                  <a:latin typeface="Arial" pitchFamily="34" charset="0"/>
                  <a:ea typeface="Arial Unicode MS" pitchFamily="34" charset="-128"/>
                  <a:cs typeface="Arial Unicode MS" pitchFamily="34" charset="-128"/>
                </a:defRPr>
              </a:lvl9pPr>
            </a:lstStyle>
            <a:p>
              <a:pPr algn="ctr" eaLnBrk="1" hangingPunct="1">
                <a:defRPr/>
              </a:pPr>
              <a:r>
                <a:rPr lang="en-US" sz="1800" dirty="0" smtClean="0">
                  <a:solidFill>
                    <a:srgbClr val="000000"/>
                  </a:solidFill>
                </a:rPr>
                <a:t>Canada</a:t>
              </a:r>
              <a:endParaRPr lang="en-CA" sz="1800" dirty="0" smtClean="0">
                <a:solidFill>
                  <a:srgbClr val="000000"/>
                </a:solidFill>
              </a:endParaRPr>
            </a:p>
          </p:txBody>
        </p:sp>
        <p:cxnSp>
          <p:nvCxnSpPr>
            <p:cNvPr id="21" name="AutoShape 19"/>
            <p:cNvCxnSpPr>
              <a:cxnSpLocks noChangeShapeType="1"/>
              <a:stCxn id="9231" idx="3"/>
              <a:endCxn id="10259" idx="1"/>
            </p:cNvCxnSpPr>
            <p:nvPr/>
          </p:nvCxnSpPr>
          <p:spPr bwMode="auto">
            <a:xfrm>
              <a:off x="5736171" y="3901562"/>
              <a:ext cx="216544" cy="2862"/>
            </a:xfrm>
            <a:prstGeom prst="bentConnector3">
              <a:avLst>
                <a:gd name="adj1" fmla="val 50000"/>
              </a:avLst>
            </a:prstGeom>
            <a:ln>
              <a:headEnd/>
              <a:tailEnd type="triangle" w="med" len="med"/>
            </a:ln>
          </p:spPr>
          <p:style>
            <a:lnRef idx="2">
              <a:schemeClr val="accent4"/>
            </a:lnRef>
            <a:fillRef idx="0">
              <a:schemeClr val="accent4"/>
            </a:fillRef>
            <a:effectRef idx="1">
              <a:schemeClr val="accent4"/>
            </a:effectRef>
            <a:fontRef idx="minor">
              <a:schemeClr val="tx1"/>
            </a:fontRef>
          </p:style>
        </p:cxnSp>
        <p:cxnSp>
          <p:nvCxnSpPr>
            <p:cNvPr id="9241" name="AutoShape 20"/>
            <p:cNvCxnSpPr>
              <a:cxnSpLocks noChangeShapeType="1"/>
            </p:cNvCxnSpPr>
            <p:nvPr/>
          </p:nvCxnSpPr>
          <p:spPr bwMode="auto">
            <a:xfrm>
              <a:off x="3113088" y="4021137"/>
              <a:ext cx="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4" name="AutoShape 22"/>
            <p:cNvCxnSpPr>
              <a:cxnSpLocks noChangeShapeType="1"/>
              <a:stCxn id="10259" idx="2"/>
              <a:endCxn id="52" idx="0"/>
            </p:cNvCxnSpPr>
            <p:nvPr/>
          </p:nvCxnSpPr>
          <p:spPr bwMode="auto">
            <a:xfrm rot="5400000">
              <a:off x="6992016" y="4792420"/>
              <a:ext cx="260606" cy="870"/>
            </a:xfrm>
            <a:prstGeom prst="bentConnector3">
              <a:avLst>
                <a:gd name="adj1" fmla="val 50000"/>
              </a:avLst>
            </a:prstGeom>
            <a:ln>
              <a:headEnd/>
              <a:tailEnd type="triangle" w="med" len="med"/>
            </a:ln>
          </p:spPr>
          <p:style>
            <a:lnRef idx="2">
              <a:schemeClr val="accent4"/>
            </a:lnRef>
            <a:fillRef idx="0">
              <a:schemeClr val="accent4"/>
            </a:fillRef>
            <a:effectRef idx="1">
              <a:schemeClr val="accent4"/>
            </a:effectRef>
            <a:fontRef idx="minor">
              <a:schemeClr val="tx1"/>
            </a:fontRef>
          </p:style>
        </p:cxnSp>
        <p:cxnSp>
          <p:nvCxnSpPr>
            <p:cNvPr id="27" name="AutoShape 29"/>
            <p:cNvCxnSpPr>
              <a:cxnSpLocks noChangeShapeType="1"/>
              <a:stCxn id="9233" idx="2"/>
              <a:endCxn id="12" idx="0"/>
            </p:cNvCxnSpPr>
            <p:nvPr/>
          </p:nvCxnSpPr>
          <p:spPr bwMode="auto">
            <a:xfrm flipH="1">
              <a:off x="4596376" y="5527290"/>
              <a:ext cx="3482" cy="290221"/>
            </a:xfrm>
            <a:prstGeom prst="straightConnector1">
              <a:avLst/>
            </a:prstGeom>
            <a:ln>
              <a:headEnd/>
              <a:tailEnd type="triangle" w="med" len="med"/>
            </a:ln>
          </p:spPr>
          <p:style>
            <a:lnRef idx="2">
              <a:schemeClr val="accent4"/>
            </a:lnRef>
            <a:fillRef idx="0">
              <a:schemeClr val="accent4"/>
            </a:fillRef>
            <a:effectRef idx="1">
              <a:schemeClr val="accent4"/>
            </a:effectRef>
            <a:fontRef idx="minor">
              <a:schemeClr val="tx1"/>
            </a:fontRef>
          </p:style>
        </p:cxnSp>
      </p:grpSp>
      <p:sp>
        <p:nvSpPr>
          <p:cNvPr id="52" name="Rectangle 2"/>
          <p:cNvSpPr>
            <a:spLocks noChangeArrowheads="1"/>
          </p:cNvSpPr>
          <p:nvPr/>
        </p:nvSpPr>
        <p:spPr bwMode="auto">
          <a:xfrm>
            <a:off x="6283325" y="4672483"/>
            <a:ext cx="1579563" cy="608013"/>
          </a:xfrm>
          <a:prstGeom prst="rect">
            <a:avLst/>
          </a:prstGeom>
          <a:solidFill>
            <a:schemeClr val="bg1">
              <a:lumMod val="85000"/>
            </a:schemeClr>
          </a:solidFill>
          <a:ln>
            <a:headEnd/>
            <a:tailEnd/>
          </a:ln>
        </p:spPr>
        <p:style>
          <a:lnRef idx="1">
            <a:schemeClr val="accent5"/>
          </a:lnRef>
          <a:fillRef idx="2">
            <a:schemeClr val="accent5"/>
          </a:fillRef>
          <a:effectRef idx="1">
            <a:schemeClr val="accent5"/>
          </a:effectRef>
          <a:fontRef idx="minor">
            <a:schemeClr val="dk1"/>
          </a:fontRef>
        </p:style>
        <p:txBody>
          <a:bodyPr lIns="65837" tIns="32918" rIns="65837" bIns="32918"/>
          <a:lstStyle/>
          <a:p>
            <a:pPr algn="ctr">
              <a:spcAft>
                <a:spcPts val="1000"/>
              </a:spcAft>
              <a:defRPr/>
            </a:pPr>
            <a:r>
              <a:rPr lang="fr-CA" sz="1800" dirty="0" err="1" smtClean="0">
                <a:solidFill>
                  <a:srgbClr val="003399"/>
                </a:solidFill>
              </a:rPr>
              <a:t>BlueSky</a:t>
            </a:r>
            <a:r>
              <a:rPr lang="fr-CA" sz="1800" dirty="0" smtClean="0">
                <a:solidFill>
                  <a:srgbClr val="003399"/>
                </a:solidFill>
              </a:rPr>
              <a:t> </a:t>
            </a:r>
            <a:r>
              <a:rPr lang="fr-CA" sz="1800" b="0" dirty="0">
                <a:solidFill>
                  <a:srgbClr val="000000"/>
                </a:solidFill>
              </a:rPr>
              <a:t>FEPS </a:t>
            </a:r>
            <a:r>
              <a:rPr lang="fr-CA" sz="1800" b="0" dirty="0" err="1">
                <a:solidFill>
                  <a:srgbClr val="000000"/>
                </a:solidFill>
              </a:rPr>
              <a:t>only</a:t>
            </a:r>
            <a:endParaRPr lang="fr-FR" sz="1800" b="0" dirty="0">
              <a:solidFill>
                <a:srgbClr val="000000"/>
              </a:solidFill>
            </a:endParaRPr>
          </a:p>
        </p:txBody>
      </p:sp>
      <p:cxnSp>
        <p:nvCxnSpPr>
          <p:cNvPr id="71" name="Connecteur droit avec flèche 70"/>
          <p:cNvCxnSpPr>
            <a:stCxn id="52" idx="1"/>
            <a:endCxn id="9233" idx="3"/>
          </p:cNvCxnSpPr>
          <p:nvPr/>
        </p:nvCxnSpPr>
        <p:spPr bwMode="auto">
          <a:xfrm rot="10800000">
            <a:off x="5702300" y="4970933"/>
            <a:ext cx="581025" cy="4763"/>
          </a:xfrm>
          <a:prstGeom prst="bentConnector3">
            <a:avLst>
              <a:gd name="adj1" fmla="val 50000"/>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pic>
        <p:nvPicPr>
          <p:cNvPr id="31" name="Picture 369"/>
          <p:cNvPicPr>
            <a:picLocks noChangeAspect="1" noChangeArrowheads="1"/>
          </p:cNvPicPr>
          <p:nvPr/>
        </p:nvPicPr>
        <p:blipFill>
          <a:blip r:embed="rId2"/>
          <a:srcRect/>
          <a:stretch>
            <a:fillRect/>
          </a:stretch>
        </p:blipFill>
        <p:spPr bwMode="auto">
          <a:xfrm>
            <a:off x="6659563" y="2997671"/>
            <a:ext cx="1044575" cy="190500"/>
          </a:xfrm>
          <a:prstGeom prst="rect">
            <a:avLst/>
          </a:prstGeom>
          <a:ln w="3175" cap="sq">
            <a:solidFill>
              <a:schemeClr val="bg1"/>
            </a:solidFill>
            <a:prstDash val="solid"/>
            <a:miter lim="800000"/>
          </a:ln>
          <a:effectLst>
            <a:outerShdw blurRad="50800" dist="38100" dir="2700000" algn="tl" rotWithShape="0">
              <a:srgbClr val="000000">
                <a:alpha val="43000"/>
              </a:srgbClr>
            </a:outerShdw>
          </a:effectLst>
        </p:spPr>
      </p:pic>
      <p:sp>
        <p:nvSpPr>
          <p:cNvPr id="28" name="Rectangle 2"/>
          <p:cNvSpPr>
            <a:spLocks noChangeArrowheads="1"/>
          </p:cNvSpPr>
          <p:nvPr/>
        </p:nvSpPr>
        <p:spPr bwMode="auto">
          <a:xfrm>
            <a:off x="1692275" y="4653433"/>
            <a:ext cx="1579563" cy="608013"/>
          </a:xfrm>
          <a:prstGeom prst="rect">
            <a:avLst/>
          </a:prstGeom>
          <a:solidFill>
            <a:schemeClr val="bg1">
              <a:lumMod val="85000"/>
            </a:schemeClr>
          </a:solidFill>
          <a:ln>
            <a:headEnd/>
            <a:tailEnd/>
          </a:ln>
        </p:spPr>
        <p:style>
          <a:lnRef idx="1">
            <a:schemeClr val="accent5"/>
          </a:lnRef>
          <a:fillRef idx="2">
            <a:schemeClr val="accent5"/>
          </a:fillRef>
          <a:effectRef idx="1">
            <a:schemeClr val="accent5"/>
          </a:effectRef>
          <a:fontRef idx="minor">
            <a:schemeClr val="dk1"/>
          </a:fontRef>
        </p:style>
        <p:txBody>
          <a:bodyPr lIns="65837" tIns="32918" rIns="65837" bIns="32918"/>
          <a:lstStyle/>
          <a:p>
            <a:pPr algn="ctr">
              <a:spcAft>
                <a:spcPts val="1000"/>
              </a:spcAft>
              <a:defRPr/>
            </a:pPr>
            <a:r>
              <a:rPr lang="fr-CA" sz="1800" dirty="0" err="1" smtClean="0">
                <a:solidFill>
                  <a:srgbClr val="003399"/>
                </a:solidFill>
              </a:rPr>
              <a:t>BlueSky</a:t>
            </a:r>
            <a:r>
              <a:rPr lang="fr-CA" sz="1800" b="0" dirty="0" smtClean="0">
                <a:solidFill>
                  <a:srgbClr val="003399"/>
                </a:solidFill>
              </a:rPr>
              <a:t> </a:t>
            </a:r>
            <a:r>
              <a:rPr lang="fr-CA" sz="1800" b="0" dirty="0">
                <a:solidFill>
                  <a:srgbClr val="000000"/>
                </a:solidFill>
              </a:rPr>
              <a:t>FEPS </a:t>
            </a:r>
            <a:r>
              <a:rPr lang="fr-CA" sz="1800" b="0" dirty="0" err="1">
                <a:solidFill>
                  <a:srgbClr val="000000"/>
                </a:solidFill>
              </a:rPr>
              <a:t>only</a:t>
            </a:r>
            <a:endParaRPr lang="fr-FR" sz="1800" b="0" dirty="0">
              <a:solidFill>
                <a:srgbClr val="000000"/>
              </a:solidFill>
            </a:endParaRPr>
          </a:p>
        </p:txBody>
      </p:sp>
      <p:sp>
        <p:nvSpPr>
          <p:cNvPr id="10249" name="Rectangle 11"/>
          <p:cNvSpPr>
            <a:spLocks noChangeArrowheads="1"/>
          </p:cNvSpPr>
          <p:nvPr/>
        </p:nvSpPr>
        <p:spPr bwMode="auto">
          <a:xfrm>
            <a:off x="1403350" y="2708746"/>
            <a:ext cx="2135188" cy="1627187"/>
          </a:xfrm>
          <a:prstGeom prst="rect">
            <a:avLst/>
          </a:prstGeom>
          <a:solidFill>
            <a:srgbClr val="EAF5F6"/>
          </a:solidFill>
          <a:ln w="9525" algn="ctr">
            <a:solidFill>
              <a:schemeClr val="tx1"/>
            </a:solidFill>
            <a:miter lim="800000"/>
            <a:headEnd/>
            <a:tailEnd/>
          </a:ln>
        </p:spPr>
        <p:txBody>
          <a:bodyPr wrap="none"/>
          <a:lstStyle/>
          <a:p>
            <a:pPr algn="ctr">
              <a:defRPr/>
            </a:pPr>
            <a:endParaRPr lang="en-US" altLang="en-US" sz="1800" b="0" dirty="0">
              <a:solidFill>
                <a:srgbClr val="000000"/>
              </a:solidFill>
            </a:endParaRPr>
          </a:p>
          <a:p>
            <a:pPr algn="ctr">
              <a:defRPr/>
            </a:pPr>
            <a:endParaRPr lang="en-US" altLang="en-US" sz="1800" b="0" dirty="0">
              <a:solidFill>
                <a:srgbClr val="000000"/>
              </a:solidFill>
            </a:endParaRPr>
          </a:p>
          <a:p>
            <a:pPr algn="ctr">
              <a:defRPr/>
            </a:pPr>
            <a:r>
              <a:rPr lang="en-US" altLang="en-US" sz="1800" dirty="0" smtClean="0">
                <a:solidFill>
                  <a:srgbClr val="000000"/>
                </a:solidFill>
              </a:rPr>
              <a:t>CWFIS</a:t>
            </a:r>
          </a:p>
          <a:p>
            <a:pPr algn="ctr">
              <a:defRPr/>
            </a:pPr>
            <a:r>
              <a:rPr lang="en-CA" altLang="en-US" sz="1400" dirty="0" smtClean="0">
                <a:solidFill>
                  <a:srgbClr val="000000"/>
                </a:solidFill>
              </a:rPr>
              <a:t>(</a:t>
            </a:r>
            <a:r>
              <a:rPr lang="en-CA" altLang="en-US" sz="1400" dirty="0" err="1" smtClean="0">
                <a:solidFill>
                  <a:srgbClr val="000000"/>
                </a:solidFill>
              </a:rPr>
              <a:t>Cdn</a:t>
            </a:r>
            <a:r>
              <a:rPr lang="en-CA" altLang="en-US" sz="1400" dirty="0" smtClean="0">
                <a:solidFill>
                  <a:srgbClr val="000000"/>
                </a:solidFill>
              </a:rPr>
              <a:t> </a:t>
            </a:r>
            <a:r>
              <a:rPr lang="en-CA" altLang="en-US" sz="1400" dirty="0" err="1" smtClean="0">
                <a:solidFill>
                  <a:srgbClr val="000000"/>
                </a:solidFill>
              </a:rPr>
              <a:t>Wildland</a:t>
            </a:r>
            <a:r>
              <a:rPr lang="en-CA" altLang="en-US" sz="1400" dirty="0" smtClean="0">
                <a:solidFill>
                  <a:srgbClr val="000000"/>
                </a:solidFill>
              </a:rPr>
              <a:t> </a:t>
            </a:r>
          </a:p>
          <a:p>
            <a:pPr algn="ctr">
              <a:defRPr/>
            </a:pPr>
            <a:r>
              <a:rPr lang="en-CA" altLang="en-US" sz="1400" dirty="0" smtClean="0">
                <a:solidFill>
                  <a:srgbClr val="000000"/>
                </a:solidFill>
              </a:rPr>
              <a:t>Fire Information </a:t>
            </a:r>
          </a:p>
          <a:p>
            <a:pPr algn="ctr">
              <a:defRPr/>
            </a:pPr>
            <a:r>
              <a:rPr lang="en-CA" altLang="en-US" sz="1400" dirty="0" smtClean="0">
                <a:solidFill>
                  <a:srgbClr val="000000"/>
                </a:solidFill>
              </a:rPr>
              <a:t>System)</a:t>
            </a:r>
            <a:endParaRPr lang="en-CA" altLang="en-US" sz="1400" dirty="0">
              <a:solidFill>
                <a:srgbClr val="000000"/>
              </a:solidFill>
            </a:endParaRPr>
          </a:p>
        </p:txBody>
      </p:sp>
      <p:cxnSp>
        <p:nvCxnSpPr>
          <p:cNvPr id="34" name="AutoShape 22"/>
          <p:cNvCxnSpPr>
            <a:cxnSpLocks noChangeShapeType="1"/>
          </p:cNvCxnSpPr>
          <p:nvPr/>
        </p:nvCxnSpPr>
        <p:spPr bwMode="auto">
          <a:xfrm rot="5400000">
            <a:off x="2271713" y="4504208"/>
            <a:ext cx="279400" cy="0"/>
          </a:xfrm>
          <a:prstGeom prst="bentConnector3">
            <a:avLst>
              <a:gd name="adj1" fmla="val 13636"/>
            </a:avLst>
          </a:prstGeom>
          <a:ln>
            <a:headEnd/>
            <a:tailEnd type="triangle" w="med" len="med"/>
          </a:ln>
        </p:spPr>
        <p:style>
          <a:lnRef idx="2">
            <a:schemeClr val="accent4"/>
          </a:lnRef>
          <a:fillRef idx="0">
            <a:schemeClr val="accent4"/>
          </a:fillRef>
          <a:effectRef idx="1">
            <a:schemeClr val="accent4"/>
          </a:effectRef>
          <a:fontRef idx="minor">
            <a:schemeClr val="tx1"/>
          </a:fontRef>
        </p:style>
      </p:cxnSp>
      <p:cxnSp>
        <p:nvCxnSpPr>
          <p:cNvPr id="9227" name="Straight Arrow Connector 57"/>
          <p:cNvCxnSpPr>
            <a:cxnSpLocks noChangeShapeType="1"/>
          </p:cNvCxnSpPr>
          <p:nvPr/>
        </p:nvCxnSpPr>
        <p:spPr bwMode="auto">
          <a:xfrm>
            <a:off x="3276600" y="5085233"/>
            <a:ext cx="574675" cy="0"/>
          </a:xfrm>
          <a:prstGeom prst="straightConnector1">
            <a:avLst/>
          </a:prstGeom>
          <a:noFill/>
          <a:ln w="22225"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64" name="Picture 369"/>
          <p:cNvPicPr>
            <a:picLocks noChangeAspect="1" noChangeArrowheads="1"/>
          </p:cNvPicPr>
          <p:nvPr/>
        </p:nvPicPr>
        <p:blipFill>
          <a:blip r:embed="rId2"/>
          <a:srcRect/>
          <a:stretch>
            <a:fillRect/>
          </a:stretch>
        </p:blipFill>
        <p:spPr bwMode="auto">
          <a:xfrm>
            <a:off x="1979613" y="2924646"/>
            <a:ext cx="1044575" cy="190500"/>
          </a:xfrm>
          <a:prstGeom prst="rect">
            <a:avLst/>
          </a:prstGeom>
          <a:ln w="3175" cap="sq">
            <a:solidFill>
              <a:schemeClr val="bg1"/>
            </a:solidFill>
            <a:prstDash val="solid"/>
            <a:miter lim="800000"/>
          </a:ln>
          <a:effectLst>
            <a:outerShdw blurRad="50800" dist="38100" dir="2700000" algn="tl" rotWithShape="0">
              <a:srgbClr val="000000">
                <a:alpha val="43000"/>
              </a:srgbClr>
            </a:outerShdw>
          </a:effectLst>
        </p:spPr>
      </p:pic>
      <p:cxnSp>
        <p:nvCxnSpPr>
          <p:cNvPr id="9228" name="Straight Arrow Connector 60"/>
          <p:cNvCxnSpPr>
            <a:cxnSpLocks noChangeShapeType="1"/>
          </p:cNvCxnSpPr>
          <p:nvPr/>
        </p:nvCxnSpPr>
        <p:spPr bwMode="auto">
          <a:xfrm flipH="1" flipV="1">
            <a:off x="3528000" y="3572346"/>
            <a:ext cx="205837" cy="4869"/>
          </a:xfrm>
          <a:prstGeom prst="straightConnector1">
            <a:avLst/>
          </a:prstGeom>
          <a:noFill/>
          <a:ln w="22225"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385201085"/>
      </p:ext>
    </p:extLst>
  </p:cSld>
  <p:clrMapOvr>
    <a:masterClrMapping/>
  </p:clrMapOvr>
  <p:timing>
    <p:tnLst>
      <p:par>
        <p:cTn id="1" dur="indefinite" restart="never" nodeType="tmRoot"/>
      </p:par>
    </p:tnLst>
  </p:timing>
</p:sld>
</file>

<file path=ppt/theme/theme1.xml><?xml version="1.0" encoding="utf-8"?>
<a:theme xmlns:a="http://schemas.openxmlformats.org/drawingml/2006/main" name="ECCC_GENERAL_2016_f">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9C918E8D5AF14C9510CA5C2A242E03" ma:contentTypeVersion="7" ma:contentTypeDescription="Create a new document." ma:contentTypeScope="" ma:versionID="798395f5446dc43d6e7288d9f1ba29a8">
  <xsd:schema xmlns:xsd="http://www.w3.org/2001/XMLSchema" xmlns:p="http://schemas.microsoft.com/office/2006/metadata/properties" xmlns:ns3="3f98e56d-1113-4a65-a9e4-9f7ab45ff7e1" targetNamespace="http://schemas.microsoft.com/office/2006/metadata/properties" ma:root="true" ma:fieldsID="2b77e002d92a3d88189dadf9efa1bd57" ns3:_="">
    <xsd:import namespace="3f98e56d-1113-4a65-a9e4-9f7ab45ff7e1"/>
    <xsd:element name="properties">
      <xsd:complexType>
        <xsd:sequence>
          <xsd:element name="documentManagement">
            <xsd:complexType>
              <xsd:all>
                <xsd:element ref="ns3:Type_x0020_of_x0020_Document" minOccurs="0"/>
                <xsd:element ref="ns3:Branch" minOccurs="0"/>
                <xsd:element ref="ns3:Zone" minOccurs="0"/>
                <xsd:element ref="ns3:URL" minOccurs="0"/>
                <xsd:element ref="ns3:URL_x0020_of_x0020_the_x0020_document" minOccurs="0"/>
                <xsd:element ref="ns3:Last_x0020_Updates" minOccurs="0"/>
              </xsd:all>
            </xsd:complexType>
          </xsd:element>
        </xsd:sequence>
      </xsd:complexType>
    </xsd:element>
  </xsd:schema>
  <xsd:schema xmlns:xsd="http://www.w3.org/2001/XMLSchema" xmlns:dms="http://schemas.microsoft.com/office/2006/documentManagement/types" targetNamespace="3f98e56d-1113-4a65-a9e4-9f7ab45ff7e1" elementFormDefault="qualified">
    <xsd:import namespace="http://schemas.microsoft.com/office/2006/documentManagement/types"/>
    <xsd:element name="Type_x0020_of_x0020_Document" ma:index="9" nillable="true" ma:displayName="Type of Document" ma:format="Dropdown" ma:internalName="Type_x0020_of_x0020_Document">
      <xsd:simpleType>
        <xsd:restriction base="dms:Choice">
          <xsd:enumeration value="Intranet Document Library - Communications Branch"/>
          <xsd:enumeration value="Intranet Document Library - Departmental (Non-Branch Specific)"/>
        </xsd:restriction>
      </xsd:simpleType>
    </xsd:element>
    <xsd:element name="Branch" ma:index="10" nillable="true" ma:displayName="Branch" ma:format="Dropdown" ma:internalName="Branch">
      <xsd:simpleType>
        <xsd:restriction base="dms:Choice">
          <xsd:enumeration value="Audit &amp; Evaluation"/>
          <xsd:enumeration value="Communicaitons"/>
          <xsd:enumeration value="Intranet"/>
        </xsd:restriction>
      </xsd:simpleType>
    </xsd:element>
    <xsd:element name="Zone" ma:index="11" nillable="true" ma:displayName="Zone" ma:default="AE-VE" ma:format="Dropdown" ma:internalName="Zone">
      <xsd:simpleType>
        <xsd:restriction base="dms:Choice">
          <xsd:enumeration value="AE-VE"/>
          <xsd:enumeration value="Communications"/>
          <xsd:enumeration value="Guide"/>
          <xsd:enumeration value="Communautés-Communities"/>
        </xsd:restriction>
      </xsd:simpleType>
    </xsd:element>
    <xsd:element name="URL" ma:index="12" nillable="true" ma:displayName="URL - on Intranet Document Location" ma:description="Please add the link where the document is located on Intranet"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URL_x0020_of_x0020_the_x0020_document" ma:index="13" nillable="true" ma:displayName="URL of the document" ma:description="Please add document URL." ma:format="Hyperlink" ma:internalName="URL_x0020_of_x0020_the_x0020_document">
      <xsd:complexType>
        <xsd:complexContent>
          <xsd:extension base="dms:URL">
            <xsd:sequence>
              <xsd:element name="Url" type="dms:ValidUrl" minOccurs="0" nillable="true"/>
              <xsd:element name="Description" type="xsd:string" nillable="true"/>
            </xsd:sequence>
          </xsd:extension>
        </xsd:complexContent>
      </xsd:complexType>
    </xsd:element>
    <xsd:element name="Last_x0020_Updates" ma:index="14" nillable="true" ma:displayName="Last Updates" ma:format="DateOnly" ma:internalName="Last_x0020_Updates">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of Document"/>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ype_x0020_of_x0020_Document xmlns="3f98e56d-1113-4a65-a9e4-9f7ab45ff7e1" xsi:nil="true"/>
    <Branch xmlns="3f98e56d-1113-4a65-a9e4-9f7ab45ff7e1" xsi:nil="true"/>
    <URL_x0020_of_x0020_the_x0020_document xmlns="3f98e56d-1113-4a65-a9e4-9f7ab45ff7e1">
      <Url xsi:nil="true"/>
      <Description xsi:nil="true"/>
    </URL_x0020_of_x0020_the_x0020_document>
    <Last_x0020_Updates xmlns="3f98e56d-1113-4a65-a9e4-9f7ab45ff7e1" xsi:nil="true"/>
    <Zone xmlns="3f98e56d-1113-4a65-a9e4-9f7ab45ff7e1">AE-VE</Zone>
    <URL xmlns="3f98e56d-1113-4a65-a9e4-9f7ab45ff7e1">
      <Url xsi:nil="true"/>
      <Description xsi:nil="true"/>
    </URL>
  </documentManagement>
</p:properties>
</file>

<file path=customXml/itemProps1.xml><?xml version="1.0" encoding="utf-8"?>
<ds:datastoreItem xmlns:ds="http://schemas.openxmlformats.org/officeDocument/2006/customXml" ds:itemID="{683EE305-E477-4538-A7DA-492D35C9DB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98e56d-1113-4a65-a9e4-9f7ab45ff7e1"/>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84283D86-E130-4B37-9CAF-388FFE7D7304}">
  <ds:schemaRefs>
    <ds:schemaRef ds:uri="http://schemas.microsoft.com/sharepoint/v3/contenttype/forms"/>
  </ds:schemaRefs>
</ds:datastoreItem>
</file>

<file path=customXml/itemProps3.xml><?xml version="1.0" encoding="utf-8"?>
<ds:datastoreItem xmlns:ds="http://schemas.openxmlformats.org/officeDocument/2006/customXml" ds:itemID="{975F3628-AD3B-4134-B632-96F41E08B7BC}">
  <ds:schemaRefs>
    <ds:schemaRef ds:uri="http://schemas.microsoft.com/office/2006/metadata/properties"/>
    <ds:schemaRef ds:uri="http://schemas.microsoft.com/office/2006/documentManagement/types"/>
    <ds:schemaRef ds:uri="http://purl.org/dc/dcmitype/"/>
    <ds:schemaRef ds:uri="http://schemas.openxmlformats.org/package/2006/metadata/core-properties"/>
    <ds:schemaRef ds:uri="http://purl.org/dc/terms/"/>
    <ds:schemaRef ds:uri="http://purl.org/dc/elements/1.1/"/>
    <ds:schemaRef ds:uri="http://www.w3.org/XML/1998/namespace"/>
    <ds:schemaRef ds:uri="3f98e56d-1113-4a65-a9e4-9f7ab45ff7e1"/>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ECCC_GENERAL_2016_f</Template>
  <TotalTime>1040</TotalTime>
  <Words>2331</Words>
  <Application>Microsoft Office PowerPoint</Application>
  <PresentationFormat>On-screen Show (4:3)</PresentationFormat>
  <Paragraphs>299</Paragraphs>
  <Slides>30</Slides>
  <Notes>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7" baseType="lpstr">
      <vt:lpstr>Arial</vt:lpstr>
      <vt:lpstr>Arial Unicode MS</vt:lpstr>
      <vt:lpstr>Symbol</vt:lpstr>
      <vt:lpstr>Times New Roman</vt:lpstr>
      <vt:lpstr>Helvetica</vt:lpstr>
      <vt:lpstr>ECCC_GENERAL_2016_f</vt:lpstr>
      <vt:lpstr>Equation</vt:lpstr>
      <vt:lpstr>Global and regional air quality forecasting  and assimilation  relevant to the TEMPO mission</vt:lpstr>
      <vt:lpstr>Modeling and assimilation approach     used in Canada</vt:lpstr>
      <vt:lpstr>PowerPoint Presentation</vt:lpstr>
      <vt:lpstr>PowerPoint Presentation</vt:lpstr>
      <vt:lpstr>PowerPoint Presentation</vt:lpstr>
      <vt:lpstr>GEM Canadian NWP model GEM-MACH GEM with online chemistry</vt:lpstr>
      <vt:lpstr>Overview of current systems</vt:lpstr>
      <vt:lpstr>GEM-MACH10 – Regional Air Quality Deterministic Prediction System </vt:lpstr>
      <vt:lpstr>GEM-MACH Wildfire Project</vt:lpstr>
      <vt:lpstr> </vt:lpstr>
      <vt:lpstr>FireWork partners/clients</vt:lpstr>
      <vt:lpstr>Canadian Air Quality Health Index (AQHI) (Stieb et al. 2008, JA&amp;WMA)</vt:lpstr>
      <vt:lpstr>AQHI products</vt:lpstr>
      <vt:lpstr>Optimum Interpolation AQ analyses</vt:lpstr>
      <vt:lpstr>Applications : Health effects</vt:lpstr>
      <vt:lpstr>2.5 km AQ analyses (PanAm Games)</vt:lpstr>
      <vt:lpstr>GEM NWP Global with LINOZ</vt:lpstr>
      <vt:lpstr>PowerPoint Presentation</vt:lpstr>
      <vt:lpstr>PowerPoint Presentation</vt:lpstr>
      <vt:lpstr>PowerPoint Presentation</vt:lpstr>
      <vt:lpstr>PowerPoint Presentation</vt:lpstr>
      <vt:lpstr>What do you want from TEMPO? – responses from Cdn forecasters / scientists</vt:lpstr>
      <vt:lpstr>PowerPoint Presentation</vt:lpstr>
      <vt:lpstr>Forecast Guidance – Objective Analysis http://aqhi.cmc.ec.gc.ca</vt:lpstr>
      <vt:lpstr>PowerPoint Presentation</vt:lpstr>
      <vt:lpstr>Objectives of the Canadian operational air quality forecast program </vt:lpstr>
      <vt:lpstr>AQ Processes in GEM-MACH</vt:lpstr>
      <vt:lpstr>AQ Processes in GEM-MACH</vt:lpstr>
      <vt:lpstr>PowerPoint Presentation</vt:lpstr>
      <vt:lpstr>PowerPoint Presentation</vt:lpstr>
    </vt:vector>
  </TitlesOfParts>
  <Company>Environment Canada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CLIQUEZ POUR MODIFIER LE TITRE</dc:title>
  <dc:creator>Didier Davignon</dc:creator>
  <cp:lastModifiedBy>Menard,Richard [CMC]</cp:lastModifiedBy>
  <cp:revision>92</cp:revision>
  <cp:lastPrinted>2016-07-08T21:34:27Z</cp:lastPrinted>
  <dcterms:created xsi:type="dcterms:W3CDTF">2016-07-04T15:59:25Z</dcterms:created>
  <dcterms:modified xsi:type="dcterms:W3CDTF">2016-07-11T01:04:07Z</dcterms:modified>
</cp:coreProperties>
</file>