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84" r:id="rId2"/>
    <p:sldId id="287" r:id="rId3"/>
    <p:sldId id="285" r:id="rId4"/>
    <p:sldId id="283" r:id="rId5"/>
    <p:sldId id="288" r:id="rId6"/>
    <p:sldId id="290" r:id="rId7"/>
    <p:sldId id="291" r:id="rId8"/>
    <p:sldId id="289" r:id="rId9"/>
    <p:sldId id="292" r:id="rId1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p15:clr>
            <a:srgbClr val="A4A3A4"/>
          </p15:clr>
        </p15:guide>
        <p15:guide id="2" pos="262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TON, BARBARA BENDKOWSKI (LARC-D202)" initials="HBB("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0002"/>
    <a:srgbClr val="0000A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74" autoAdjust="0"/>
    <p:restoredTop sz="98980" autoAdjust="0"/>
  </p:normalViewPr>
  <p:slideViewPr>
    <p:cSldViewPr snapToGrid="0" snapToObjects="1">
      <p:cViewPr varScale="1">
        <p:scale>
          <a:sx n="89" d="100"/>
          <a:sy n="89" d="100"/>
        </p:scale>
        <p:origin x="1190" y="77"/>
      </p:cViewPr>
      <p:guideLst>
        <p:guide orient="horz" pos="2328"/>
        <p:guide pos="2622"/>
      </p:guideLst>
    </p:cSldViewPr>
  </p:slideViewPr>
  <p:notesTextViewPr>
    <p:cViewPr>
      <p:scale>
        <a:sx n="100" d="100"/>
        <a:sy n="100" d="100"/>
      </p:scale>
      <p:origin x="0" y="0"/>
    </p:cViewPr>
  </p:notesTextViewPr>
  <p:sorterViewPr>
    <p:cViewPr>
      <p:scale>
        <a:sx n="100" d="100"/>
        <a:sy n="100" d="100"/>
      </p:scale>
      <p:origin x="0" y="0"/>
    </p:cViewPr>
  </p:sorter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0FC760B-9890-E842-A713-EB448D2A7118}" type="datetimeFigureOut">
              <a:rPr lang="en-US" smtClean="0"/>
              <a:t>7/12/2016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574D13-B0B8-C04B-AA2F-39F6D9D4DA2F}" type="slidenum">
              <a:rPr lang="en-US" smtClean="0"/>
              <a:t>‹#›</a:t>
            </a:fld>
            <a:endParaRPr lang="en-US"/>
          </a:p>
        </p:txBody>
      </p:sp>
    </p:spTree>
    <p:extLst>
      <p:ext uri="{BB962C8B-B14F-4D97-AF65-F5344CB8AC3E}">
        <p14:creationId xmlns:p14="http://schemas.microsoft.com/office/powerpoint/2010/main" val="3214173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DE2623-D16B-CD4C-ACE8-BC0236EAA7D7}" type="datetimeFigureOut">
              <a:rPr lang="en-US" smtClean="0"/>
              <a:t>7/12/2016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721A562-6C37-CE41-99D8-994A808E3337}" type="slidenum">
              <a:rPr lang="en-US" smtClean="0"/>
              <a:t>‹#›</a:t>
            </a:fld>
            <a:endParaRPr lang="en-US"/>
          </a:p>
        </p:txBody>
      </p:sp>
    </p:spTree>
    <p:extLst>
      <p:ext uri="{BB962C8B-B14F-4D97-AF65-F5344CB8AC3E}">
        <p14:creationId xmlns:p14="http://schemas.microsoft.com/office/powerpoint/2010/main" val="13225060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11">
              <a:defRPr sz="1200">
                <a:solidFill>
                  <a:schemeClr val="tx1"/>
                </a:solidFill>
                <a:latin typeface="Times" charset="0"/>
                <a:ea typeface="ＭＳ Ｐゴシック" charset="0"/>
                <a:cs typeface="ＭＳ Ｐゴシック" charset="0"/>
              </a:defRPr>
            </a:lvl1pPr>
            <a:lvl2pPr marL="37929628" indent="-37472452" defTabSz="931811">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174" eaLnBrk="0" fontAlgn="base" hangingPunct="0">
              <a:spcBef>
                <a:spcPct val="0"/>
              </a:spcBef>
              <a:spcAft>
                <a:spcPct val="0"/>
              </a:spcAft>
              <a:defRPr sz="1200">
                <a:solidFill>
                  <a:schemeClr val="tx1"/>
                </a:solidFill>
                <a:latin typeface="Times" charset="0"/>
                <a:ea typeface="ＭＳ Ｐゴシック" charset="0"/>
              </a:defRPr>
            </a:lvl6pPr>
            <a:lvl7pPr marL="914350" eaLnBrk="0" fontAlgn="base" hangingPunct="0">
              <a:spcBef>
                <a:spcPct val="0"/>
              </a:spcBef>
              <a:spcAft>
                <a:spcPct val="0"/>
              </a:spcAft>
              <a:defRPr sz="1200">
                <a:solidFill>
                  <a:schemeClr val="tx1"/>
                </a:solidFill>
                <a:latin typeface="Times" charset="0"/>
                <a:ea typeface="ＭＳ Ｐゴシック" charset="0"/>
              </a:defRPr>
            </a:lvl7pPr>
            <a:lvl8pPr marL="1371524" eaLnBrk="0" fontAlgn="base" hangingPunct="0">
              <a:spcBef>
                <a:spcPct val="0"/>
              </a:spcBef>
              <a:spcAft>
                <a:spcPct val="0"/>
              </a:spcAft>
              <a:defRPr sz="1200">
                <a:solidFill>
                  <a:schemeClr val="tx1"/>
                </a:solidFill>
                <a:latin typeface="Times" charset="0"/>
                <a:ea typeface="ＭＳ Ｐゴシック" charset="0"/>
              </a:defRPr>
            </a:lvl8pPr>
            <a:lvl9pPr marL="1828698" eaLnBrk="0" fontAlgn="base" hangingPunct="0">
              <a:spcBef>
                <a:spcPct val="0"/>
              </a:spcBef>
              <a:spcAft>
                <a:spcPct val="0"/>
              </a:spcAft>
              <a:defRPr sz="1200">
                <a:solidFill>
                  <a:schemeClr val="tx1"/>
                </a:solidFill>
                <a:latin typeface="Times" charset="0"/>
                <a:ea typeface="ＭＳ Ｐゴシック" charset="0"/>
              </a:defRPr>
            </a:lvl9pPr>
          </a:lstStyle>
          <a:p>
            <a:fld id="{98095C12-CDC6-084E-80D1-94B493AE418C}" type="slidenum">
              <a:rPr lang="en-US" sz="1300">
                <a:latin typeface="Arial" charset="0"/>
              </a:rPr>
              <a:pPr/>
              <a:t>3</a:t>
            </a:fld>
            <a:endParaRPr lang="en-US" sz="1300" dirty="0">
              <a:latin typeface="Arial" charset="0"/>
            </a:endParaRPr>
          </a:p>
        </p:txBody>
      </p:sp>
      <p:sp>
        <p:nvSpPr>
          <p:cNvPr id="24579"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4" tIns="44068" rIns="88134" bIns="44068" anchor="b"/>
          <a:lstStyle>
            <a:lvl1pPr defTabSz="881063">
              <a:defRPr sz="1200">
                <a:solidFill>
                  <a:schemeClr val="tx1"/>
                </a:solidFill>
                <a:latin typeface="Times" charset="0"/>
                <a:ea typeface="ＭＳ Ｐゴシック" charset="0"/>
                <a:cs typeface="ＭＳ Ｐゴシック" charset="0"/>
              </a:defRPr>
            </a:lvl1pPr>
            <a:lvl2pPr marL="37931725" indent="-37474525" defTabSz="881063">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200" eaLnBrk="0" fontAlgn="base" hangingPunct="0">
              <a:spcBef>
                <a:spcPct val="0"/>
              </a:spcBef>
              <a:spcAft>
                <a:spcPct val="0"/>
              </a:spcAft>
              <a:defRPr sz="1200">
                <a:solidFill>
                  <a:schemeClr val="tx1"/>
                </a:solidFill>
                <a:latin typeface="Times" charset="0"/>
                <a:ea typeface="ＭＳ Ｐゴシック" charset="0"/>
              </a:defRPr>
            </a:lvl6pPr>
            <a:lvl7pPr marL="914400" eaLnBrk="0" fontAlgn="base" hangingPunct="0">
              <a:spcBef>
                <a:spcPct val="0"/>
              </a:spcBef>
              <a:spcAft>
                <a:spcPct val="0"/>
              </a:spcAft>
              <a:defRPr sz="1200">
                <a:solidFill>
                  <a:schemeClr val="tx1"/>
                </a:solidFill>
                <a:latin typeface="Times" charset="0"/>
                <a:ea typeface="ＭＳ Ｐゴシック" charset="0"/>
              </a:defRPr>
            </a:lvl7pPr>
            <a:lvl8pPr marL="1371600" eaLnBrk="0" fontAlgn="base" hangingPunct="0">
              <a:spcBef>
                <a:spcPct val="0"/>
              </a:spcBef>
              <a:spcAft>
                <a:spcPct val="0"/>
              </a:spcAft>
              <a:defRPr sz="1200">
                <a:solidFill>
                  <a:schemeClr val="tx1"/>
                </a:solidFill>
                <a:latin typeface="Times" charset="0"/>
                <a:ea typeface="ＭＳ Ｐゴシック" charset="0"/>
              </a:defRPr>
            </a:lvl8pPr>
            <a:lvl9pPr marL="1828800" eaLnBrk="0" fontAlgn="base" hangingPunct="0">
              <a:spcBef>
                <a:spcPct val="0"/>
              </a:spcBef>
              <a:spcAft>
                <a:spcPct val="0"/>
              </a:spcAft>
              <a:defRPr sz="1200">
                <a:solidFill>
                  <a:schemeClr val="tx1"/>
                </a:solidFill>
                <a:latin typeface="Times" charset="0"/>
                <a:ea typeface="ＭＳ Ｐゴシック" charset="0"/>
              </a:defRPr>
            </a:lvl9pPr>
          </a:lstStyle>
          <a:p>
            <a:pPr algn="r" eaLnBrk="1" hangingPunct="1"/>
            <a:fld id="{DA563C26-3B2B-C149-A20D-CA00256FD048}" type="slidenum">
              <a:rPr lang="en-US">
                <a:latin typeface="Arial" charset="0"/>
              </a:rPr>
              <a:pPr algn="r" eaLnBrk="1" hangingPunct="1"/>
              <a:t>3</a:t>
            </a:fld>
            <a:endParaRPr lang="en-US" dirty="0">
              <a:latin typeface="Arial"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8134" tIns="44068" rIns="88134" bIns="44068"/>
          <a:lstStyle/>
          <a:p>
            <a:pPr eaLnBrk="1" hangingPunct="1">
              <a:lnSpc>
                <a:spcPct val="90000"/>
              </a:lnSpc>
            </a:pPr>
            <a:endParaRPr lang="en-US" sz="900" dirty="0">
              <a:ea typeface="ＭＳ Ｐゴシック" charset="0"/>
              <a:cs typeface="ＭＳ Ｐゴシック" charset="0"/>
            </a:endParaRPr>
          </a:p>
        </p:txBody>
      </p:sp>
    </p:spTree>
    <p:extLst>
      <p:ext uri="{BB962C8B-B14F-4D97-AF65-F5344CB8AC3E}">
        <p14:creationId xmlns:p14="http://schemas.microsoft.com/office/powerpoint/2010/main" val="11337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11">
              <a:defRPr sz="1200">
                <a:solidFill>
                  <a:schemeClr val="tx1"/>
                </a:solidFill>
                <a:latin typeface="Times" charset="0"/>
                <a:ea typeface="ＭＳ Ｐゴシック" charset="0"/>
                <a:cs typeface="ＭＳ Ｐゴシック" charset="0"/>
              </a:defRPr>
            </a:lvl1pPr>
            <a:lvl2pPr marL="37929628" indent="-37472452" defTabSz="931811">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174" eaLnBrk="0" fontAlgn="base" hangingPunct="0">
              <a:spcBef>
                <a:spcPct val="0"/>
              </a:spcBef>
              <a:spcAft>
                <a:spcPct val="0"/>
              </a:spcAft>
              <a:defRPr sz="1200">
                <a:solidFill>
                  <a:schemeClr val="tx1"/>
                </a:solidFill>
                <a:latin typeface="Times" charset="0"/>
                <a:ea typeface="ＭＳ Ｐゴシック" charset="0"/>
              </a:defRPr>
            </a:lvl6pPr>
            <a:lvl7pPr marL="914350" eaLnBrk="0" fontAlgn="base" hangingPunct="0">
              <a:spcBef>
                <a:spcPct val="0"/>
              </a:spcBef>
              <a:spcAft>
                <a:spcPct val="0"/>
              </a:spcAft>
              <a:defRPr sz="1200">
                <a:solidFill>
                  <a:schemeClr val="tx1"/>
                </a:solidFill>
                <a:latin typeface="Times" charset="0"/>
                <a:ea typeface="ＭＳ Ｐゴシック" charset="0"/>
              </a:defRPr>
            </a:lvl7pPr>
            <a:lvl8pPr marL="1371524" eaLnBrk="0" fontAlgn="base" hangingPunct="0">
              <a:spcBef>
                <a:spcPct val="0"/>
              </a:spcBef>
              <a:spcAft>
                <a:spcPct val="0"/>
              </a:spcAft>
              <a:defRPr sz="1200">
                <a:solidFill>
                  <a:schemeClr val="tx1"/>
                </a:solidFill>
                <a:latin typeface="Times" charset="0"/>
                <a:ea typeface="ＭＳ Ｐゴシック" charset="0"/>
              </a:defRPr>
            </a:lvl8pPr>
            <a:lvl9pPr marL="1828698" eaLnBrk="0" fontAlgn="base" hangingPunct="0">
              <a:spcBef>
                <a:spcPct val="0"/>
              </a:spcBef>
              <a:spcAft>
                <a:spcPct val="0"/>
              </a:spcAft>
              <a:defRPr sz="1200">
                <a:solidFill>
                  <a:schemeClr val="tx1"/>
                </a:solidFill>
                <a:latin typeface="Times" charset="0"/>
                <a:ea typeface="ＭＳ Ｐゴシック" charset="0"/>
              </a:defRPr>
            </a:lvl9pPr>
          </a:lstStyle>
          <a:p>
            <a:fld id="{98095C12-CDC6-084E-80D1-94B493AE418C}" type="slidenum">
              <a:rPr lang="en-US" sz="1300">
                <a:latin typeface="Arial" charset="0"/>
              </a:rPr>
              <a:pPr/>
              <a:t>4</a:t>
            </a:fld>
            <a:endParaRPr lang="en-US" sz="1300" dirty="0">
              <a:latin typeface="Arial" charset="0"/>
            </a:endParaRPr>
          </a:p>
        </p:txBody>
      </p:sp>
      <p:sp>
        <p:nvSpPr>
          <p:cNvPr id="24579"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4" tIns="44068" rIns="88134" bIns="44068" anchor="b"/>
          <a:lstStyle>
            <a:lvl1pPr defTabSz="881063">
              <a:defRPr sz="1200">
                <a:solidFill>
                  <a:schemeClr val="tx1"/>
                </a:solidFill>
                <a:latin typeface="Times" charset="0"/>
                <a:ea typeface="ＭＳ Ｐゴシック" charset="0"/>
                <a:cs typeface="ＭＳ Ｐゴシック" charset="0"/>
              </a:defRPr>
            </a:lvl1pPr>
            <a:lvl2pPr marL="37931725" indent="-37474525" defTabSz="881063">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200" eaLnBrk="0" fontAlgn="base" hangingPunct="0">
              <a:spcBef>
                <a:spcPct val="0"/>
              </a:spcBef>
              <a:spcAft>
                <a:spcPct val="0"/>
              </a:spcAft>
              <a:defRPr sz="1200">
                <a:solidFill>
                  <a:schemeClr val="tx1"/>
                </a:solidFill>
                <a:latin typeface="Times" charset="0"/>
                <a:ea typeface="ＭＳ Ｐゴシック" charset="0"/>
              </a:defRPr>
            </a:lvl6pPr>
            <a:lvl7pPr marL="914400" eaLnBrk="0" fontAlgn="base" hangingPunct="0">
              <a:spcBef>
                <a:spcPct val="0"/>
              </a:spcBef>
              <a:spcAft>
                <a:spcPct val="0"/>
              </a:spcAft>
              <a:defRPr sz="1200">
                <a:solidFill>
                  <a:schemeClr val="tx1"/>
                </a:solidFill>
                <a:latin typeface="Times" charset="0"/>
                <a:ea typeface="ＭＳ Ｐゴシック" charset="0"/>
              </a:defRPr>
            </a:lvl7pPr>
            <a:lvl8pPr marL="1371600" eaLnBrk="0" fontAlgn="base" hangingPunct="0">
              <a:spcBef>
                <a:spcPct val="0"/>
              </a:spcBef>
              <a:spcAft>
                <a:spcPct val="0"/>
              </a:spcAft>
              <a:defRPr sz="1200">
                <a:solidFill>
                  <a:schemeClr val="tx1"/>
                </a:solidFill>
                <a:latin typeface="Times" charset="0"/>
                <a:ea typeface="ＭＳ Ｐゴシック" charset="0"/>
              </a:defRPr>
            </a:lvl8pPr>
            <a:lvl9pPr marL="1828800" eaLnBrk="0" fontAlgn="base" hangingPunct="0">
              <a:spcBef>
                <a:spcPct val="0"/>
              </a:spcBef>
              <a:spcAft>
                <a:spcPct val="0"/>
              </a:spcAft>
              <a:defRPr sz="1200">
                <a:solidFill>
                  <a:schemeClr val="tx1"/>
                </a:solidFill>
                <a:latin typeface="Times" charset="0"/>
                <a:ea typeface="ＭＳ Ｐゴシック" charset="0"/>
              </a:defRPr>
            </a:lvl9pPr>
          </a:lstStyle>
          <a:p>
            <a:pPr algn="r" eaLnBrk="1" hangingPunct="1"/>
            <a:fld id="{DA563C26-3B2B-C149-A20D-CA00256FD048}" type="slidenum">
              <a:rPr lang="en-US">
                <a:latin typeface="Arial" charset="0"/>
              </a:rPr>
              <a:pPr algn="r" eaLnBrk="1" hangingPunct="1"/>
              <a:t>4</a:t>
            </a:fld>
            <a:endParaRPr lang="en-US" dirty="0">
              <a:latin typeface="Arial"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8134" tIns="44068" rIns="88134" bIns="44068"/>
          <a:lstStyle/>
          <a:p>
            <a:pPr eaLnBrk="1" hangingPunct="1">
              <a:lnSpc>
                <a:spcPct val="90000"/>
              </a:lnSpc>
            </a:pPr>
            <a:endParaRPr lang="en-US" sz="900" dirty="0">
              <a:ea typeface="ＭＳ Ｐゴシック" charset="0"/>
              <a:cs typeface="ＭＳ Ｐゴシック" charset="0"/>
            </a:endParaRPr>
          </a:p>
        </p:txBody>
      </p:sp>
    </p:spTree>
    <p:extLst>
      <p:ext uri="{BB962C8B-B14F-4D97-AF65-F5344CB8AC3E}">
        <p14:creationId xmlns:p14="http://schemas.microsoft.com/office/powerpoint/2010/main" val="2577203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1811">
              <a:defRPr sz="1200">
                <a:solidFill>
                  <a:schemeClr val="tx1"/>
                </a:solidFill>
                <a:latin typeface="Times" charset="0"/>
                <a:ea typeface="ＭＳ Ｐゴシック" charset="0"/>
                <a:cs typeface="ＭＳ Ｐゴシック" charset="0"/>
              </a:defRPr>
            </a:lvl1pPr>
            <a:lvl2pPr marL="37929628" indent="-37472452" defTabSz="931811">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174" eaLnBrk="0" fontAlgn="base" hangingPunct="0">
              <a:spcBef>
                <a:spcPct val="0"/>
              </a:spcBef>
              <a:spcAft>
                <a:spcPct val="0"/>
              </a:spcAft>
              <a:defRPr sz="1200">
                <a:solidFill>
                  <a:schemeClr val="tx1"/>
                </a:solidFill>
                <a:latin typeface="Times" charset="0"/>
                <a:ea typeface="ＭＳ Ｐゴシック" charset="0"/>
              </a:defRPr>
            </a:lvl6pPr>
            <a:lvl7pPr marL="914350" eaLnBrk="0" fontAlgn="base" hangingPunct="0">
              <a:spcBef>
                <a:spcPct val="0"/>
              </a:spcBef>
              <a:spcAft>
                <a:spcPct val="0"/>
              </a:spcAft>
              <a:defRPr sz="1200">
                <a:solidFill>
                  <a:schemeClr val="tx1"/>
                </a:solidFill>
                <a:latin typeface="Times" charset="0"/>
                <a:ea typeface="ＭＳ Ｐゴシック" charset="0"/>
              </a:defRPr>
            </a:lvl7pPr>
            <a:lvl8pPr marL="1371524" eaLnBrk="0" fontAlgn="base" hangingPunct="0">
              <a:spcBef>
                <a:spcPct val="0"/>
              </a:spcBef>
              <a:spcAft>
                <a:spcPct val="0"/>
              </a:spcAft>
              <a:defRPr sz="1200">
                <a:solidFill>
                  <a:schemeClr val="tx1"/>
                </a:solidFill>
                <a:latin typeface="Times" charset="0"/>
                <a:ea typeface="ＭＳ Ｐゴシック" charset="0"/>
              </a:defRPr>
            </a:lvl8pPr>
            <a:lvl9pPr marL="1828698" eaLnBrk="0" fontAlgn="base" hangingPunct="0">
              <a:spcBef>
                <a:spcPct val="0"/>
              </a:spcBef>
              <a:spcAft>
                <a:spcPct val="0"/>
              </a:spcAft>
              <a:defRPr sz="1200">
                <a:solidFill>
                  <a:schemeClr val="tx1"/>
                </a:solidFill>
                <a:latin typeface="Times" charset="0"/>
                <a:ea typeface="ＭＳ Ｐゴシック" charset="0"/>
              </a:defRPr>
            </a:lvl9pPr>
          </a:lstStyle>
          <a:p>
            <a:fld id="{98095C12-CDC6-084E-80D1-94B493AE418C}" type="slidenum">
              <a:rPr lang="en-US" sz="1300">
                <a:latin typeface="Arial" charset="0"/>
              </a:rPr>
              <a:pPr/>
              <a:t>5</a:t>
            </a:fld>
            <a:endParaRPr lang="en-US" sz="1300" dirty="0">
              <a:latin typeface="Arial" charset="0"/>
            </a:endParaRPr>
          </a:p>
        </p:txBody>
      </p:sp>
      <p:sp>
        <p:nvSpPr>
          <p:cNvPr id="24579"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8134" tIns="44068" rIns="88134" bIns="44068" anchor="b"/>
          <a:lstStyle>
            <a:lvl1pPr defTabSz="881063">
              <a:defRPr sz="1200">
                <a:solidFill>
                  <a:schemeClr val="tx1"/>
                </a:solidFill>
                <a:latin typeface="Times" charset="0"/>
                <a:ea typeface="ＭＳ Ｐゴシック" charset="0"/>
                <a:cs typeface="ＭＳ Ｐゴシック" charset="0"/>
              </a:defRPr>
            </a:lvl1pPr>
            <a:lvl2pPr marL="37931725" indent="-37474525" defTabSz="881063">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200" eaLnBrk="0" fontAlgn="base" hangingPunct="0">
              <a:spcBef>
                <a:spcPct val="0"/>
              </a:spcBef>
              <a:spcAft>
                <a:spcPct val="0"/>
              </a:spcAft>
              <a:defRPr sz="1200">
                <a:solidFill>
                  <a:schemeClr val="tx1"/>
                </a:solidFill>
                <a:latin typeface="Times" charset="0"/>
                <a:ea typeface="ＭＳ Ｐゴシック" charset="0"/>
              </a:defRPr>
            </a:lvl6pPr>
            <a:lvl7pPr marL="914400" eaLnBrk="0" fontAlgn="base" hangingPunct="0">
              <a:spcBef>
                <a:spcPct val="0"/>
              </a:spcBef>
              <a:spcAft>
                <a:spcPct val="0"/>
              </a:spcAft>
              <a:defRPr sz="1200">
                <a:solidFill>
                  <a:schemeClr val="tx1"/>
                </a:solidFill>
                <a:latin typeface="Times" charset="0"/>
                <a:ea typeface="ＭＳ Ｐゴシック" charset="0"/>
              </a:defRPr>
            </a:lvl7pPr>
            <a:lvl8pPr marL="1371600" eaLnBrk="0" fontAlgn="base" hangingPunct="0">
              <a:spcBef>
                <a:spcPct val="0"/>
              </a:spcBef>
              <a:spcAft>
                <a:spcPct val="0"/>
              </a:spcAft>
              <a:defRPr sz="1200">
                <a:solidFill>
                  <a:schemeClr val="tx1"/>
                </a:solidFill>
                <a:latin typeface="Times" charset="0"/>
                <a:ea typeface="ＭＳ Ｐゴシック" charset="0"/>
              </a:defRPr>
            </a:lvl8pPr>
            <a:lvl9pPr marL="1828800" eaLnBrk="0" fontAlgn="base" hangingPunct="0">
              <a:spcBef>
                <a:spcPct val="0"/>
              </a:spcBef>
              <a:spcAft>
                <a:spcPct val="0"/>
              </a:spcAft>
              <a:defRPr sz="1200">
                <a:solidFill>
                  <a:schemeClr val="tx1"/>
                </a:solidFill>
                <a:latin typeface="Times" charset="0"/>
                <a:ea typeface="ＭＳ Ｐゴシック" charset="0"/>
              </a:defRPr>
            </a:lvl9pPr>
          </a:lstStyle>
          <a:p>
            <a:pPr algn="r" eaLnBrk="1" hangingPunct="1"/>
            <a:fld id="{DA563C26-3B2B-C149-A20D-CA00256FD048}" type="slidenum">
              <a:rPr lang="en-US">
                <a:latin typeface="Arial" charset="0"/>
              </a:rPr>
              <a:pPr algn="r" eaLnBrk="1" hangingPunct="1"/>
              <a:t>5</a:t>
            </a:fld>
            <a:endParaRPr lang="en-US" dirty="0">
              <a:latin typeface="Arial" charset="0"/>
            </a:endParaRPr>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88134" tIns="44068" rIns="88134" bIns="44068"/>
          <a:lstStyle/>
          <a:p>
            <a:pPr eaLnBrk="1" hangingPunct="1">
              <a:lnSpc>
                <a:spcPct val="90000"/>
              </a:lnSpc>
            </a:pPr>
            <a:endParaRPr lang="en-US" sz="900" dirty="0">
              <a:ea typeface="ＭＳ Ｐゴシック" charset="0"/>
              <a:cs typeface="ＭＳ Ｐゴシック" charset="0"/>
            </a:endParaRPr>
          </a:p>
        </p:txBody>
      </p:sp>
    </p:spTree>
    <p:extLst>
      <p:ext uri="{BB962C8B-B14F-4D97-AF65-F5344CB8AC3E}">
        <p14:creationId xmlns:p14="http://schemas.microsoft.com/office/powerpoint/2010/main" val="3671242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TEMPO PPT Cover Image B v3.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46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797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b="1">
                <a:solidFill>
                  <a:srgbClr val="FFFFFF"/>
                </a:solidFill>
                <a:latin typeface="Cambria" panose="02040503050406030204" pitchFamily="18" charset="0"/>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a:p>
        </p:txBody>
      </p:sp>
      <p:sp>
        <p:nvSpPr>
          <p:cNvPr id="5" name="Date Placeholder 4"/>
          <p:cNvSpPr>
            <a:spLocks noGrp="1"/>
          </p:cNvSpPr>
          <p:nvPr>
            <p:ph type="dt" sz="half" idx="12"/>
          </p:nvPr>
        </p:nvSpPr>
        <p:spPr/>
        <p:txBody>
          <a:bodyPr/>
          <a:lstStyle/>
          <a:p>
            <a:r>
              <a:rPr lang="en-US" smtClean="0"/>
              <a:t>15 June 2015</a:t>
            </a:r>
            <a:endParaRPr lang="en-US" dirty="0"/>
          </a:p>
        </p:txBody>
      </p:sp>
      <p:sp>
        <p:nvSpPr>
          <p:cNvPr id="7" name="Content Placeholder 6"/>
          <p:cNvSpPr>
            <a:spLocks noGrp="1"/>
          </p:cNvSpPr>
          <p:nvPr>
            <p:ph sz="quarter" idx="13"/>
          </p:nvPr>
        </p:nvSpPr>
        <p:spPr>
          <a:xfrm>
            <a:off x="200025" y="1158875"/>
            <a:ext cx="8704263" cy="5360988"/>
          </a:xfrm>
          <a:prstGeom prst="rect">
            <a:avLst/>
          </a:prstGeom>
        </p:spPr>
        <p:txBody>
          <a:bodyPr vert="horz"/>
          <a:lstStyle>
            <a:lvl1pPr>
              <a:defRPr sz="2400">
                <a:latin typeface="Cambria" panose="02040503050406030204" pitchFamily="18" charset="0"/>
              </a:defRPr>
            </a:lvl1pPr>
            <a:lvl2pPr>
              <a:defRPr sz="2000">
                <a:latin typeface="Cambria" panose="02040503050406030204" pitchFamily="18" charset="0"/>
              </a:defRPr>
            </a:lvl2pPr>
            <a:lvl3pPr>
              <a:defRPr sz="1800">
                <a:latin typeface="Cambria" panose="02040503050406030204" pitchFamily="18" charset="0"/>
              </a:defRPr>
            </a:lvl3pPr>
            <a:lvl4pPr>
              <a:defRPr sz="1600">
                <a:latin typeface="Cambria" panose="02040503050406030204" pitchFamily="18" charset="0"/>
              </a:defRPr>
            </a:lvl4pPr>
            <a:lvl5pPr>
              <a:defRPr sz="1600">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759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01028" y="0"/>
            <a:ext cx="6231987" cy="964406"/>
          </a:xfrm>
          <a:prstGeom prst="rect">
            <a:avLst/>
          </a:prstGeom>
        </p:spPr>
        <p:txBody>
          <a:bodyPr vert="horz" anchor="ctr"/>
          <a:lstStyle>
            <a:lvl1pPr>
              <a:defRPr sz="2800">
                <a:solidFill>
                  <a:srgbClr val="FFFFFF"/>
                </a:solidFill>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4528EB1-4DC2-B445-862E-7D59106F092A}" type="slidenum">
              <a:rPr lang="en-US" smtClean="0"/>
              <a:t>‹#›</a:t>
            </a:fld>
            <a:endParaRPr lang="en-US"/>
          </a:p>
        </p:txBody>
      </p:sp>
      <p:sp>
        <p:nvSpPr>
          <p:cNvPr id="5" name="Date Placeholder 4"/>
          <p:cNvSpPr>
            <a:spLocks noGrp="1"/>
          </p:cNvSpPr>
          <p:nvPr>
            <p:ph type="dt" sz="half" idx="12"/>
          </p:nvPr>
        </p:nvSpPr>
        <p:spPr/>
        <p:txBody>
          <a:bodyPr/>
          <a:lstStyle/>
          <a:p>
            <a:r>
              <a:rPr lang="en-US" smtClean="0"/>
              <a:t>15 June 2015</a:t>
            </a:r>
            <a:endParaRPr lang="en-US" dirty="0"/>
          </a:p>
        </p:txBody>
      </p:sp>
    </p:spTree>
    <p:extLst>
      <p:ext uri="{BB962C8B-B14F-4D97-AF65-F5344CB8AC3E}">
        <p14:creationId xmlns:p14="http://schemas.microsoft.com/office/powerpoint/2010/main" val="2871009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0"/>
          <p:cNvSpPr txBox="1">
            <a:spLocks/>
          </p:cNvSpPr>
          <p:nvPr userDrawn="1"/>
        </p:nvSpPr>
        <p:spPr>
          <a:xfrm>
            <a:off x="0" y="3101187"/>
            <a:ext cx="9144000" cy="64633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200" kern="1200">
                <a:solidFill>
                  <a:srgbClr val="FFFF00"/>
                </a:solidFill>
                <a:latin typeface="Arial"/>
                <a:ea typeface="+mj-ea"/>
                <a:cs typeface="Arial"/>
              </a:defRPr>
            </a:lvl1pPr>
          </a:lstStyle>
          <a:p>
            <a:r>
              <a:rPr lang="en-US" sz="4800" b="1" dirty="0" smtClean="0">
                <a:solidFill>
                  <a:srgbClr val="000090"/>
                </a:solidFill>
                <a:latin typeface="Arial Rounded MT Bold"/>
                <a:cs typeface="Arial Rounded MT Bold"/>
              </a:rPr>
              <a:t>BACKUP</a:t>
            </a:r>
            <a:endParaRPr lang="en-US" sz="4800" b="1" dirty="0">
              <a:solidFill>
                <a:srgbClr val="000090"/>
              </a:solidFill>
              <a:latin typeface="Arial Rounded MT Bold"/>
              <a:cs typeface="Arial Rounded MT Bold"/>
            </a:endParaRPr>
          </a:p>
        </p:txBody>
      </p:sp>
    </p:spTree>
    <p:extLst>
      <p:ext uri="{BB962C8B-B14F-4D97-AF65-F5344CB8AC3E}">
        <p14:creationId xmlns:p14="http://schemas.microsoft.com/office/powerpoint/2010/main" val="319576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TEMPO Logo FINAL med res.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08804" y="2512038"/>
            <a:ext cx="1926392" cy="1833925"/>
          </a:xfrm>
          <a:prstGeom prst="rect">
            <a:avLst/>
          </a:prstGeom>
        </p:spPr>
      </p:pic>
    </p:spTree>
    <p:extLst>
      <p:ext uri="{BB962C8B-B14F-4D97-AF65-F5344CB8AC3E}">
        <p14:creationId xmlns:p14="http://schemas.microsoft.com/office/powerpoint/2010/main" val="380510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04948" y="274638"/>
            <a:ext cx="6270455"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15 June 2015</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0A24BC-7C24-D948-A9D4-702D9310C26F}" type="slidenum">
              <a:rPr lang="en-US" smtClean="0"/>
              <a:pPr/>
              <a:t>‹#›</a:t>
            </a:fld>
            <a:endParaRPr lang="en-US" dirty="0"/>
          </a:p>
        </p:txBody>
      </p:sp>
    </p:spTree>
    <p:extLst>
      <p:ext uri="{BB962C8B-B14F-4D97-AF65-F5344CB8AC3E}">
        <p14:creationId xmlns:p14="http://schemas.microsoft.com/office/powerpoint/2010/main" val="425114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8" name="Picture 7" descr="TEMPO ppt Banner v7.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866"/>
            <a:ext cx="9144000" cy="1063752"/>
          </a:xfrm>
          <a:prstGeom prst="rect">
            <a:avLst/>
          </a:prstGeom>
        </p:spPr>
      </p:pic>
      <p:sp>
        <p:nvSpPr>
          <p:cNvPr id="5" name="Date Placeholder 3"/>
          <p:cNvSpPr txBox="1">
            <a:spLocks/>
          </p:cNvSpPr>
          <p:nvPr userDrawn="1"/>
        </p:nvSpPr>
        <p:spPr>
          <a:xfrm>
            <a:off x="74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lumMod val="50000"/>
                  </a:schemeClr>
                </a:solidFill>
                <a:latin typeface="+mn-lt"/>
              </a:rPr>
              <a:t>15 June 2015</a:t>
            </a:r>
          </a:p>
        </p:txBody>
      </p:sp>
      <p:sp>
        <p:nvSpPr>
          <p:cNvPr id="6" name="Footer Placeholder 4"/>
          <p:cNvSpPr txBox="1">
            <a:spLocks/>
          </p:cNvSpPr>
          <p:nvPr userDrawn="1"/>
        </p:nvSpPr>
        <p:spPr bwMode="auto">
          <a:xfrm>
            <a:off x="3122613" y="6627813"/>
            <a:ext cx="2895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1200" dirty="0" smtClean="0">
                <a:solidFill>
                  <a:schemeClr val="bg1">
                    <a:lumMod val="50000"/>
                  </a:schemeClr>
                </a:solidFill>
                <a:latin typeface="Calibri" charset="0"/>
              </a:rPr>
              <a:t>Document Title</a:t>
            </a:r>
          </a:p>
        </p:txBody>
      </p:sp>
      <p:sp>
        <p:nvSpPr>
          <p:cNvPr id="7" name="Slide Number Placeholder 5"/>
          <p:cNvSpPr txBox="1">
            <a:spLocks/>
          </p:cNvSpPr>
          <p:nvPr userDrawn="1"/>
        </p:nvSpPr>
        <p:spPr>
          <a:xfrm>
            <a:off x="6932613" y="6627813"/>
            <a:ext cx="2133600" cy="228600"/>
          </a:xfrm>
          <a:prstGeom prst="rect">
            <a:avLst/>
          </a:prstGeom>
        </p:spPr>
        <p:txBody>
          <a:bodyPr anchor="ct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r" eaLnBrk="1" hangingPunct="1">
              <a:defRPr/>
            </a:pPr>
            <a:fld id="{4609CC25-F897-7C4C-A607-3A4F014AEC31}" type="slidenum">
              <a:rPr lang="en-US" sz="1200" smtClean="0">
                <a:solidFill>
                  <a:schemeClr val="bg1">
                    <a:lumMod val="50000"/>
                  </a:schemeClr>
                </a:solidFill>
                <a:latin typeface="Calibri" charset="0"/>
              </a:rPr>
              <a:pPr algn="r" eaLnBrk="1" hangingPunct="1">
                <a:defRPr/>
              </a:pPr>
              <a:t>‹#›</a:t>
            </a:fld>
            <a:endParaRPr lang="en-US" sz="1200" dirty="0" smtClean="0">
              <a:solidFill>
                <a:schemeClr val="bg1">
                  <a:lumMod val="50000"/>
                </a:schemeClr>
              </a:solidFill>
              <a:latin typeface="Calibri" charset="0"/>
            </a:endParaRPr>
          </a:p>
        </p:txBody>
      </p:sp>
      <p:sp>
        <p:nvSpPr>
          <p:cNvPr id="9" name="Title 1"/>
          <p:cNvSpPr>
            <a:spLocks noGrp="1"/>
          </p:cNvSpPr>
          <p:nvPr>
            <p:ph type="title"/>
          </p:nvPr>
        </p:nvSpPr>
        <p:spPr>
          <a:xfrm>
            <a:off x="1904948" y="274638"/>
            <a:ext cx="5972807" cy="638108"/>
          </a:xfrm>
          <a:prstGeom prst="rect">
            <a:avLst/>
          </a:prstGeom>
        </p:spPr>
        <p:txBody>
          <a:bodyPr vert="horz"/>
          <a:lstStyle>
            <a:lvl1pPr>
              <a:defRPr sz="2800">
                <a:solidFill>
                  <a:srgbClr val="D9D9D9"/>
                </a:solidFill>
                <a:latin typeface="Arial Rounded MT Bold"/>
                <a:cs typeface="Arial Rounded MT Bold"/>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266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TEMPO ppt Banner v6.jpg"/>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0" y="0"/>
            <a:ext cx="9144000" cy="1063752"/>
          </a:xfrm>
          <a:prstGeom prst="rect">
            <a:avLst/>
          </a:prstGeom>
        </p:spPr>
      </p:pic>
      <p:sp>
        <p:nvSpPr>
          <p:cNvPr id="2" name="Footer Placeholder 1"/>
          <p:cNvSpPr>
            <a:spLocks noGrp="1"/>
          </p:cNvSpPr>
          <p:nvPr>
            <p:ph type="ftr" sz="quarter" idx="3"/>
          </p:nvPr>
        </p:nvSpPr>
        <p:spPr>
          <a:xfrm>
            <a:off x="3124200" y="6623554"/>
            <a:ext cx="2895600" cy="23444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3" name="Slide Number Placeholder 2"/>
          <p:cNvSpPr>
            <a:spLocks noGrp="1"/>
          </p:cNvSpPr>
          <p:nvPr>
            <p:ph type="sldNum" sz="quarter" idx="4"/>
          </p:nvPr>
        </p:nvSpPr>
        <p:spPr>
          <a:xfrm>
            <a:off x="7010400" y="6623554"/>
            <a:ext cx="2133600" cy="228989"/>
          </a:xfrm>
          <a:prstGeom prst="rect">
            <a:avLst/>
          </a:prstGeom>
        </p:spPr>
        <p:txBody>
          <a:bodyPr vert="horz" lIns="91440" tIns="45720" rIns="91440" bIns="45720" rtlCol="0" anchor="ctr"/>
          <a:lstStyle>
            <a:lvl1pPr algn="r">
              <a:defRPr sz="1200">
                <a:solidFill>
                  <a:schemeClr val="tx1">
                    <a:tint val="75000"/>
                  </a:schemeClr>
                </a:solidFill>
              </a:defRPr>
            </a:lvl1pPr>
          </a:lstStyle>
          <a:p>
            <a:fld id="{24528EB1-4DC2-B445-862E-7D59106F092A}" type="slidenum">
              <a:rPr lang="en-US" smtClean="0"/>
              <a:t>‹#›</a:t>
            </a:fld>
            <a:endParaRPr lang="en-US"/>
          </a:p>
        </p:txBody>
      </p:sp>
      <p:sp>
        <p:nvSpPr>
          <p:cNvPr id="5" name="Date Placeholder 4"/>
          <p:cNvSpPr>
            <a:spLocks noGrp="1"/>
          </p:cNvSpPr>
          <p:nvPr>
            <p:ph type="dt" sz="half" idx="2"/>
          </p:nvPr>
        </p:nvSpPr>
        <p:spPr>
          <a:xfrm>
            <a:off x="0" y="6623554"/>
            <a:ext cx="2133600" cy="23444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15 June 2015</a:t>
            </a:r>
            <a:endParaRPr lang="en-US" dirty="0"/>
          </a:p>
        </p:txBody>
      </p:sp>
    </p:spTree>
    <p:extLst>
      <p:ext uri="{BB962C8B-B14F-4D97-AF65-F5344CB8AC3E}">
        <p14:creationId xmlns:p14="http://schemas.microsoft.com/office/powerpoint/2010/main" val="2519722608"/>
      </p:ext>
    </p:extLst>
  </p:cSld>
  <p:clrMap bg1="lt1" tx1="dk1" bg2="lt2" tx2="dk2" accent1="accent1" accent2="accent2" accent3="accent3" accent4="accent4" accent5="accent5" accent6="accent6" hlink="hlink" folHlink="folHlink"/>
  <p:sldLayoutIdLst>
    <p:sldLayoutId id="2147483650" r:id="rId1"/>
    <p:sldLayoutId id="2147483678" r:id="rId2"/>
    <p:sldLayoutId id="2147483659" r:id="rId3"/>
    <p:sldLayoutId id="2147483660" r:id="rId4"/>
    <p:sldLayoutId id="2147483653" r:id="rId5"/>
    <p:sldLayoutId id="2147483654" r:id="rId6"/>
    <p:sldLayoutId id="2147483664" r:id="rId7"/>
    <p:sldLayoutId id="2147483682" r:id="rId8"/>
  </p:sldLayoutIdLst>
  <p:hf hdr="0" ft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53155" y="1229707"/>
            <a:ext cx="3908708" cy="3323987"/>
          </a:xfrm>
          <a:prstGeom prst="rect">
            <a:avLst/>
          </a:prstGeom>
          <a:noFill/>
        </p:spPr>
        <p:txBody>
          <a:bodyPr wrap="square" rtlCol="0">
            <a:spAutoFit/>
          </a:bodyPr>
          <a:lstStyle/>
          <a:p>
            <a:r>
              <a:rPr lang="en-US" sz="3200" dirty="0" smtClean="0"/>
              <a:t>Quick overview of existing Early Adopter paradigms in NASA Earth Science </a:t>
            </a:r>
          </a:p>
          <a:p>
            <a:pPr algn="r">
              <a:spcBef>
                <a:spcPts val="600"/>
              </a:spcBef>
            </a:pPr>
            <a:r>
              <a:rPr lang="en-US" sz="2000" b="1" dirty="0" smtClean="0">
                <a:cs typeface="Arial" charset="0"/>
              </a:rPr>
              <a:t>Doreen Neil</a:t>
            </a:r>
            <a:endParaRPr lang="en-US" sz="2000" b="1" dirty="0">
              <a:cs typeface="Arial" charset="0"/>
            </a:endParaRPr>
          </a:p>
          <a:p>
            <a:pPr algn="r">
              <a:spcBef>
                <a:spcPts val="600"/>
              </a:spcBef>
            </a:pPr>
            <a:r>
              <a:rPr lang="en-US" sz="2000" b="1" dirty="0" smtClean="0">
                <a:solidFill>
                  <a:srgbClr val="000090"/>
                </a:solidFill>
                <a:cs typeface="Arial" charset="0"/>
              </a:rPr>
              <a:t>July 12, 2016</a:t>
            </a:r>
            <a:endParaRPr lang="en-US" sz="2000" b="1" dirty="0">
              <a:solidFill>
                <a:srgbClr val="000090"/>
              </a:solidFill>
              <a:cs typeface="Arial" charset="0"/>
            </a:endParaRPr>
          </a:p>
          <a:p>
            <a:endParaRPr lang="en-US" sz="3200" dirty="0"/>
          </a:p>
        </p:txBody>
      </p:sp>
    </p:spTree>
    <p:extLst>
      <p:ext uri="{BB962C8B-B14F-4D97-AF65-F5344CB8AC3E}">
        <p14:creationId xmlns:p14="http://schemas.microsoft.com/office/powerpoint/2010/main" val="413524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84650"/>
            <a:ext cx="9066362" cy="4739759"/>
          </a:xfrm>
          <a:prstGeom prst="rect">
            <a:avLst/>
          </a:prstGeom>
        </p:spPr>
        <p:txBody>
          <a:bodyPr wrap="square">
            <a:spAutoFit/>
          </a:bodyPr>
          <a:lstStyle/>
          <a:p>
            <a:pPr algn="ctr">
              <a:spcAft>
                <a:spcPts val="1200"/>
              </a:spcAft>
            </a:pPr>
            <a:r>
              <a:rPr lang="en-US" sz="3600" dirty="0">
                <a:latin typeface="Cambria" panose="02040503050406030204" pitchFamily="18" charset="0"/>
              </a:rPr>
              <a:t>The </a:t>
            </a:r>
            <a:r>
              <a:rPr lang="en-US" sz="3600" b="1" dirty="0" smtClean="0">
                <a:latin typeface="Cambria" panose="02040503050406030204" pitchFamily="18" charset="0"/>
              </a:rPr>
              <a:t>Early </a:t>
            </a:r>
            <a:r>
              <a:rPr lang="en-US" sz="3600" b="1" dirty="0">
                <a:latin typeface="Cambria" panose="02040503050406030204" pitchFamily="18" charset="0"/>
              </a:rPr>
              <a:t>Adopter (EA) </a:t>
            </a:r>
            <a:r>
              <a:rPr lang="en-US" sz="3600" b="1" dirty="0" smtClean="0">
                <a:latin typeface="Cambria" panose="02040503050406030204" pitchFamily="18" charset="0"/>
              </a:rPr>
              <a:t>programs</a:t>
            </a:r>
          </a:p>
          <a:p>
            <a:pPr algn="ctr">
              <a:spcAft>
                <a:spcPts val="1200"/>
              </a:spcAft>
            </a:pPr>
            <a:r>
              <a:rPr lang="en-US" sz="3600" dirty="0" smtClean="0">
                <a:latin typeface="Cambria" panose="02040503050406030204" pitchFamily="18" charset="0"/>
              </a:rPr>
              <a:t>promote </a:t>
            </a:r>
            <a:r>
              <a:rPr lang="en-US" sz="3600" dirty="0">
                <a:latin typeface="Cambria" panose="02040503050406030204" pitchFamily="18" charset="0"/>
              </a:rPr>
              <a:t>applications research </a:t>
            </a:r>
            <a:endParaRPr lang="en-US" sz="3600" dirty="0" smtClean="0">
              <a:latin typeface="Cambria" panose="02040503050406030204" pitchFamily="18" charset="0"/>
            </a:endParaRPr>
          </a:p>
          <a:p>
            <a:pPr algn="ctr">
              <a:spcAft>
                <a:spcPts val="1200"/>
              </a:spcAft>
            </a:pPr>
            <a:r>
              <a:rPr lang="en-US" sz="3600" dirty="0" smtClean="0">
                <a:latin typeface="Cambria" panose="02040503050406030204" pitchFamily="18" charset="0"/>
              </a:rPr>
              <a:t>to </a:t>
            </a:r>
            <a:r>
              <a:rPr lang="en-US" sz="3600" dirty="0">
                <a:latin typeface="Cambria" panose="02040503050406030204" pitchFamily="18" charset="0"/>
              </a:rPr>
              <a:t>provide a fundamental understanding </a:t>
            </a:r>
            <a:r>
              <a:rPr lang="en-US" sz="3600" dirty="0" smtClean="0">
                <a:latin typeface="Cambria" panose="02040503050406030204" pitchFamily="18" charset="0"/>
              </a:rPr>
              <a:t>of</a:t>
            </a:r>
          </a:p>
          <a:p>
            <a:pPr algn="ctr">
              <a:spcAft>
                <a:spcPts val="1200"/>
              </a:spcAft>
            </a:pPr>
            <a:r>
              <a:rPr lang="en-US" sz="3600" dirty="0" smtClean="0">
                <a:latin typeface="Cambria" panose="02040503050406030204" pitchFamily="18" charset="0"/>
              </a:rPr>
              <a:t> </a:t>
            </a:r>
            <a:r>
              <a:rPr lang="en-US" sz="3600" dirty="0">
                <a:latin typeface="Cambria" panose="02040503050406030204" pitchFamily="18" charset="0"/>
              </a:rPr>
              <a:t>how to bring </a:t>
            </a:r>
            <a:r>
              <a:rPr lang="en-US" sz="3600" dirty="0" smtClean="0">
                <a:latin typeface="Cambria" panose="02040503050406030204" pitchFamily="18" charset="0"/>
              </a:rPr>
              <a:t>Mission data </a:t>
            </a:r>
            <a:r>
              <a:rPr lang="en-US" sz="3600" dirty="0">
                <a:latin typeface="Cambria" panose="02040503050406030204" pitchFamily="18" charset="0"/>
              </a:rPr>
              <a:t>products </a:t>
            </a:r>
            <a:r>
              <a:rPr lang="en-US" sz="3600" dirty="0" smtClean="0">
                <a:latin typeface="Cambria" panose="02040503050406030204" pitchFamily="18" charset="0"/>
              </a:rPr>
              <a:t>into organizations</a:t>
            </a:r>
            <a:r>
              <a:rPr lang="en-US" sz="3600" dirty="0">
                <a:latin typeface="Cambria" panose="02040503050406030204" pitchFamily="18" charset="0"/>
              </a:rPr>
              <a:t>' </a:t>
            </a:r>
            <a:endParaRPr lang="en-US" sz="3600" dirty="0" smtClean="0">
              <a:latin typeface="Cambria" panose="02040503050406030204" pitchFamily="18" charset="0"/>
            </a:endParaRPr>
          </a:p>
          <a:p>
            <a:pPr algn="ctr">
              <a:spcAft>
                <a:spcPts val="1200"/>
              </a:spcAft>
            </a:pPr>
            <a:r>
              <a:rPr lang="en-US" sz="3600" dirty="0">
                <a:latin typeface="Cambria" panose="02040503050406030204" pitchFamily="18" charset="0"/>
              </a:rPr>
              <a:t>policy, business, and management activities </a:t>
            </a:r>
            <a:endParaRPr lang="en-US" sz="3600" dirty="0" smtClean="0">
              <a:latin typeface="Cambria" panose="02040503050406030204" pitchFamily="18" charset="0"/>
            </a:endParaRPr>
          </a:p>
          <a:p>
            <a:pPr algn="ctr">
              <a:spcAft>
                <a:spcPts val="1200"/>
              </a:spcAft>
            </a:pPr>
            <a:r>
              <a:rPr lang="en-US" sz="3600" dirty="0" smtClean="0">
                <a:latin typeface="Cambria" panose="02040503050406030204" pitchFamily="18" charset="0"/>
              </a:rPr>
              <a:t>to </a:t>
            </a:r>
            <a:r>
              <a:rPr lang="en-US" sz="3600" dirty="0">
                <a:latin typeface="Cambria" panose="02040503050406030204" pitchFamily="18" charset="0"/>
              </a:rPr>
              <a:t>improve decision making efforts</a:t>
            </a:r>
            <a:r>
              <a:rPr lang="en-US" sz="3600" dirty="0" smtClean="0">
                <a:latin typeface="Cambria" panose="02040503050406030204" pitchFamily="18" charset="0"/>
              </a:rPr>
              <a:t>.</a:t>
            </a:r>
            <a:endParaRPr lang="en-US" sz="3600" dirty="0">
              <a:latin typeface="Cambria" panose="02040503050406030204" pitchFamily="18" charset="0"/>
            </a:endParaRPr>
          </a:p>
        </p:txBody>
      </p:sp>
      <p:sp>
        <p:nvSpPr>
          <p:cNvPr id="3" name="TextBox 2"/>
          <p:cNvSpPr txBox="1"/>
          <p:nvPr/>
        </p:nvSpPr>
        <p:spPr>
          <a:xfrm>
            <a:off x="2173857" y="112143"/>
            <a:ext cx="6107502" cy="584775"/>
          </a:xfrm>
          <a:prstGeom prst="rect">
            <a:avLst/>
          </a:prstGeom>
          <a:noFill/>
        </p:spPr>
        <p:txBody>
          <a:bodyPr wrap="square" rtlCol="0">
            <a:spAutoFit/>
          </a:bodyPr>
          <a:lstStyle/>
          <a:p>
            <a:r>
              <a:rPr lang="en-US" sz="3200" dirty="0" smtClean="0">
                <a:solidFill>
                  <a:schemeClr val="bg1"/>
                </a:solidFill>
                <a:latin typeface="Cambria" panose="02040503050406030204" pitchFamily="18" charset="0"/>
              </a:rPr>
              <a:t>Goal of Early Adopters Programs *</a:t>
            </a:r>
            <a:endParaRPr lang="en-US" sz="3200" dirty="0">
              <a:solidFill>
                <a:schemeClr val="bg1"/>
              </a:solidFill>
              <a:latin typeface="Cambria" panose="02040503050406030204" pitchFamily="18" charset="0"/>
            </a:endParaRPr>
          </a:p>
        </p:txBody>
      </p:sp>
      <p:sp>
        <p:nvSpPr>
          <p:cNvPr id="4" name="TextBox 3"/>
          <p:cNvSpPr txBox="1"/>
          <p:nvPr/>
        </p:nvSpPr>
        <p:spPr>
          <a:xfrm>
            <a:off x="241540" y="6305909"/>
            <a:ext cx="6901132" cy="369332"/>
          </a:xfrm>
          <a:prstGeom prst="rect">
            <a:avLst/>
          </a:prstGeom>
          <a:noFill/>
        </p:spPr>
        <p:txBody>
          <a:bodyPr wrap="square" rtlCol="0">
            <a:spAutoFit/>
          </a:bodyPr>
          <a:lstStyle/>
          <a:p>
            <a:r>
              <a:rPr lang="en-US" dirty="0" smtClean="0"/>
              <a:t>* Based on SMAP, SWOT, and ICESAT Early Adopters programs  </a:t>
            </a:r>
            <a:endParaRPr lang="en-US" dirty="0"/>
          </a:p>
        </p:txBody>
      </p:sp>
    </p:spTree>
    <p:extLst>
      <p:ext uri="{BB962C8B-B14F-4D97-AF65-F5344CB8AC3E}">
        <p14:creationId xmlns:p14="http://schemas.microsoft.com/office/powerpoint/2010/main" val="251780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11"/>
          <p:cNvSpPr>
            <a:spLocks noGrp="1" noChangeArrowheads="1"/>
          </p:cNvSpPr>
          <p:nvPr>
            <p:ph type="title"/>
          </p:nvPr>
        </p:nvSpPr>
        <p:spPr>
          <a:xfrm>
            <a:off x="1880259" y="-96642"/>
            <a:ext cx="6487364" cy="964406"/>
          </a:xfrm>
        </p:spPr>
        <p:txBody>
          <a:bodyPr/>
          <a:lstStyle/>
          <a:p>
            <a:r>
              <a:rPr lang="en-US" sz="3200" b="1" dirty="0">
                <a:latin typeface="Cambria" panose="02040503050406030204" pitchFamily="18" charset="0"/>
              </a:rPr>
              <a:t>Characteristics of </a:t>
            </a:r>
            <a:r>
              <a:rPr lang="en-US" sz="3200" b="1" dirty="0" smtClean="0">
                <a:latin typeface="Cambria" panose="02040503050406030204" pitchFamily="18" charset="0"/>
              </a:rPr>
              <a:t>an </a:t>
            </a:r>
            <a:r>
              <a:rPr lang="en-US" sz="3200" b="1" dirty="0">
                <a:latin typeface="Cambria" panose="02040503050406030204" pitchFamily="18" charset="0"/>
              </a:rPr>
              <a:t>EA </a:t>
            </a:r>
            <a:r>
              <a:rPr lang="en-US" sz="3200" b="1" dirty="0" smtClean="0">
                <a:latin typeface="Cambria" panose="02040503050406030204" pitchFamily="18" charset="0"/>
              </a:rPr>
              <a:t>program</a:t>
            </a:r>
            <a:endParaRPr lang="en-US" sz="3200" dirty="0">
              <a:latin typeface="Cambria" panose="02040503050406030204" pitchFamily="18" charset="0"/>
            </a:endParaRPr>
          </a:p>
        </p:txBody>
      </p:sp>
      <p:sp>
        <p:nvSpPr>
          <p:cNvPr id="23560" name="Slide Number Placeholder 8"/>
          <p:cNvSpPr>
            <a:spLocks noGrp="1"/>
          </p:cNvSpPr>
          <p:nvPr>
            <p:ph type="sldNum" sz="quarter" idx="11"/>
          </p:nvPr>
        </p:nvSpPr>
        <p:spPr/>
        <p:txBody>
          <a:bodyPr/>
          <a:lstStyle>
            <a:lvl1pPr>
              <a:defRPr sz="1200">
                <a:solidFill>
                  <a:schemeClr val="tx1"/>
                </a:solidFill>
                <a:latin typeface="Times" charset="0"/>
                <a:ea typeface="ＭＳ Ｐゴシック" charset="0"/>
                <a:cs typeface="ＭＳ Ｐゴシック" charset="0"/>
              </a:defRPr>
            </a:lvl1pPr>
            <a:lvl2pPr marL="37931725" indent="-37474525">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200" eaLnBrk="0" fontAlgn="base" hangingPunct="0">
              <a:spcBef>
                <a:spcPct val="0"/>
              </a:spcBef>
              <a:spcAft>
                <a:spcPct val="0"/>
              </a:spcAft>
              <a:defRPr sz="1200">
                <a:solidFill>
                  <a:schemeClr val="tx1"/>
                </a:solidFill>
                <a:latin typeface="Times" charset="0"/>
                <a:ea typeface="ＭＳ Ｐゴシック" charset="0"/>
              </a:defRPr>
            </a:lvl6pPr>
            <a:lvl7pPr marL="914400" eaLnBrk="0" fontAlgn="base" hangingPunct="0">
              <a:spcBef>
                <a:spcPct val="0"/>
              </a:spcBef>
              <a:spcAft>
                <a:spcPct val="0"/>
              </a:spcAft>
              <a:defRPr sz="1200">
                <a:solidFill>
                  <a:schemeClr val="tx1"/>
                </a:solidFill>
                <a:latin typeface="Times" charset="0"/>
                <a:ea typeface="ＭＳ Ｐゴシック" charset="0"/>
              </a:defRPr>
            </a:lvl7pPr>
            <a:lvl8pPr marL="1371600" eaLnBrk="0" fontAlgn="base" hangingPunct="0">
              <a:spcBef>
                <a:spcPct val="0"/>
              </a:spcBef>
              <a:spcAft>
                <a:spcPct val="0"/>
              </a:spcAft>
              <a:defRPr sz="1200">
                <a:solidFill>
                  <a:schemeClr val="tx1"/>
                </a:solidFill>
                <a:latin typeface="Times" charset="0"/>
                <a:ea typeface="ＭＳ Ｐゴシック" charset="0"/>
              </a:defRPr>
            </a:lvl8pPr>
            <a:lvl9pPr marL="1828800" eaLnBrk="0" fontAlgn="base" hangingPunct="0">
              <a:spcBef>
                <a:spcPct val="0"/>
              </a:spcBef>
              <a:spcAft>
                <a:spcPct val="0"/>
              </a:spcAft>
              <a:defRPr sz="1200">
                <a:solidFill>
                  <a:schemeClr val="tx1"/>
                </a:solidFill>
                <a:latin typeface="Times" charset="0"/>
                <a:ea typeface="ＭＳ Ｐゴシック" charset="0"/>
              </a:defRPr>
            </a:lvl9pPr>
          </a:lstStyle>
          <a:p>
            <a:fld id="{6DC63977-625D-094E-B49C-EEE1E78CB83A}" type="slidenum">
              <a:rPr lang="en-US" smtClean="0"/>
              <a:pPr/>
              <a:t>3</a:t>
            </a:fld>
            <a:endParaRPr lang="en-US" dirty="0"/>
          </a:p>
        </p:txBody>
      </p:sp>
      <p:sp>
        <p:nvSpPr>
          <p:cNvPr id="6" name="Title 1"/>
          <p:cNvSpPr>
            <a:spLocks noGrp="1"/>
          </p:cNvSpPr>
          <p:nvPr>
            <p:ph sz="quarter" idx="13"/>
          </p:nvPr>
        </p:nvSpPr>
        <p:spPr>
          <a:xfrm>
            <a:off x="200025" y="1158948"/>
            <a:ext cx="8704263" cy="5357003"/>
          </a:xfrm>
          <a:prstGeom prst="rect">
            <a:avLst/>
          </a:prstGeom>
        </p:spPr>
        <p:txBody>
          <a:bodyPr vert="horz" lIns="91440" tIns="45720" rIns="91440" bIns="45720" rtlCol="0" anchor="ctr">
            <a:normAutofit lnSpcReduction="10000"/>
          </a:bodyPr>
          <a:lstStyle/>
          <a:p>
            <a:pPr eaLnBrk="0" fontAlgn="base" hangingPunct="0">
              <a:spcBef>
                <a:spcPts val="600"/>
              </a:spcBef>
              <a:spcAft>
                <a:spcPts val="600"/>
              </a:spcAft>
            </a:pPr>
            <a:r>
              <a:rPr lang="en-US" sz="2000" dirty="0"/>
              <a:t>Early Adopters should be </a:t>
            </a:r>
            <a:r>
              <a:rPr lang="en-US" sz="2000" b="1" dirty="0"/>
              <a:t>solicited</a:t>
            </a:r>
            <a:r>
              <a:rPr lang="en-US" sz="2000" dirty="0"/>
              <a:t> through an informal call for nominations. </a:t>
            </a:r>
          </a:p>
          <a:p>
            <a:pPr lvl="0" eaLnBrk="0" fontAlgn="base" hangingPunct="0">
              <a:spcBef>
                <a:spcPts val="600"/>
              </a:spcBef>
              <a:spcAft>
                <a:spcPts val="600"/>
              </a:spcAft>
            </a:pPr>
            <a:r>
              <a:rPr lang="en-US" sz="2000" dirty="0" smtClean="0">
                <a:latin typeface="Cambria" panose="02040503050406030204" pitchFamily="18" charset="0"/>
              </a:rPr>
              <a:t>EA is an </a:t>
            </a:r>
            <a:r>
              <a:rPr lang="en-US" sz="2000" b="1" dirty="0" smtClean="0">
                <a:latin typeface="Cambria" panose="02040503050406030204" pitchFamily="18" charset="0"/>
              </a:rPr>
              <a:t>unfunded activity* </a:t>
            </a:r>
            <a:r>
              <a:rPr lang="en-US" sz="2000" dirty="0">
                <a:latin typeface="Cambria" panose="02040503050406030204" pitchFamily="18" charset="0"/>
              </a:rPr>
              <a:t>formalized through an early data access agreement between the mission and the participating organization. </a:t>
            </a:r>
          </a:p>
          <a:p>
            <a:pPr lvl="0" eaLnBrk="0" fontAlgn="base" hangingPunct="0">
              <a:spcBef>
                <a:spcPts val="600"/>
              </a:spcBef>
              <a:spcAft>
                <a:spcPts val="600"/>
              </a:spcAft>
            </a:pPr>
            <a:r>
              <a:rPr lang="en-US" sz="2000" dirty="0">
                <a:latin typeface="Cambria" panose="02040503050406030204" pitchFamily="18" charset="0"/>
              </a:rPr>
              <a:t>Each EA will be </a:t>
            </a:r>
            <a:r>
              <a:rPr lang="en-US" sz="2000" b="1" dirty="0">
                <a:latin typeface="Cambria" panose="02040503050406030204" pitchFamily="18" charset="0"/>
              </a:rPr>
              <a:t>partnered with </a:t>
            </a:r>
            <a:r>
              <a:rPr lang="en-US" sz="2000" b="1" dirty="0" smtClean="0">
                <a:latin typeface="Cambria" panose="02040503050406030204" pitchFamily="18" charset="0"/>
              </a:rPr>
              <a:t>a Science Team </a:t>
            </a:r>
            <a:r>
              <a:rPr lang="en-US" sz="2000" dirty="0" smtClean="0">
                <a:latin typeface="Cambria" panose="02040503050406030204" pitchFamily="18" charset="0"/>
              </a:rPr>
              <a:t>(ST) member </a:t>
            </a:r>
            <a:r>
              <a:rPr lang="en-US" sz="2000" dirty="0">
                <a:latin typeface="Cambria" panose="02040503050406030204" pitchFamily="18" charset="0"/>
              </a:rPr>
              <a:t>who is developing a product that </a:t>
            </a:r>
            <a:r>
              <a:rPr lang="en-US" sz="2000" dirty="0" smtClean="0">
                <a:latin typeface="Cambria" panose="02040503050406030204" pitchFamily="18" charset="0"/>
              </a:rPr>
              <a:t>the EA </a:t>
            </a:r>
            <a:r>
              <a:rPr lang="en-US" sz="2000" dirty="0">
                <a:latin typeface="Cambria" panose="02040503050406030204" pitchFamily="18" charset="0"/>
              </a:rPr>
              <a:t>could use. </a:t>
            </a:r>
          </a:p>
          <a:p>
            <a:pPr lvl="0" eaLnBrk="0" fontAlgn="base" hangingPunct="0">
              <a:spcBef>
                <a:spcPts val="600"/>
              </a:spcBef>
              <a:spcAft>
                <a:spcPts val="600"/>
              </a:spcAft>
            </a:pPr>
            <a:r>
              <a:rPr lang="en-US" sz="2000" dirty="0">
                <a:latin typeface="Cambria" panose="02040503050406030204" pitchFamily="18" charset="0"/>
              </a:rPr>
              <a:t>The </a:t>
            </a:r>
            <a:r>
              <a:rPr lang="en-US" sz="2000" b="1" dirty="0">
                <a:latin typeface="Cambria" panose="02040503050406030204" pitchFamily="18" charset="0"/>
              </a:rPr>
              <a:t>EA will receive access </a:t>
            </a:r>
            <a:r>
              <a:rPr lang="en-US" sz="2000" dirty="0">
                <a:latin typeface="Cambria" panose="02040503050406030204" pitchFamily="18" charset="0"/>
              </a:rPr>
              <a:t>to developmental products and interaction with the </a:t>
            </a:r>
            <a:r>
              <a:rPr lang="en-US" sz="2000" dirty="0" smtClean="0">
                <a:latin typeface="Cambria" panose="02040503050406030204" pitchFamily="18" charset="0"/>
              </a:rPr>
              <a:t>ST product developer, </a:t>
            </a:r>
            <a:r>
              <a:rPr lang="en-US" sz="2000" dirty="0">
                <a:latin typeface="Cambria" panose="02040503050406030204" pitchFamily="18" charset="0"/>
              </a:rPr>
              <a:t>enabling </a:t>
            </a:r>
            <a:r>
              <a:rPr lang="en-US" sz="2000" dirty="0" smtClean="0">
                <a:latin typeface="Cambria" panose="02040503050406030204" pitchFamily="18" charset="0"/>
              </a:rPr>
              <a:t>the EA </a:t>
            </a:r>
            <a:r>
              <a:rPr lang="en-US" sz="2000" dirty="0">
                <a:latin typeface="Cambria" panose="02040503050406030204" pitchFamily="18" charset="0"/>
              </a:rPr>
              <a:t>to understand and integrate the new products into their </a:t>
            </a:r>
            <a:r>
              <a:rPr lang="en-US" sz="2000" dirty="0" smtClean="0">
                <a:latin typeface="Cambria" panose="02040503050406030204" pitchFamily="18" charset="0"/>
              </a:rPr>
              <a:t>systems</a:t>
            </a:r>
            <a:r>
              <a:rPr lang="en-US" sz="2000" dirty="0" smtClean="0"/>
              <a:t>, and quantify  benefits.</a:t>
            </a:r>
            <a:endParaRPr lang="en-US" sz="2000" dirty="0">
              <a:latin typeface="Cambria" panose="02040503050406030204" pitchFamily="18" charset="0"/>
            </a:endParaRPr>
          </a:p>
          <a:p>
            <a:pPr>
              <a:spcBef>
                <a:spcPts val="600"/>
              </a:spcBef>
              <a:spcAft>
                <a:spcPts val="600"/>
              </a:spcAft>
            </a:pPr>
            <a:r>
              <a:rPr lang="en-US" sz="2000" dirty="0">
                <a:latin typeface="Cambria" panose="02040503050406030204" pitchFamily="18" charset="0"/>
              </a:rPr>
              <a:t>The </a:t>
            </a:r>
            <a:r>
              <a:rPr lang="en-US" sz="2000" b="1" dirty="0" smtClean="0">
                <a:latin typeface="Cambria" panose="02040503050406030204" pitchFamily="18" charset="0"/>
              </a:rPr>
              <a:t>ST </a:t>
            </a:r>
            <a:r>
              <a:rPr lang="en-US" sz="2000" b="1" dirty="0">
                <a:latin typeface="Cambria" panose="02040503050406030204" pitchFamily="18" charset="0"/>
              </a:rPr>
              <a:t>member will gain a partner </a:t>
            </a:r>
            <a:r>
              <a:rPr lang="en-US" sz="2000" dirty="0">
                <a:latin typeface="Cambria" panose="02040503050406030204" pitchFamily="18" charset="0"/>
              </a:rPr>
              <a:t>who can evaluate products and offer feedback from a functionality perspective </a:t>
            </a:r>
            <a:r>
              <a:rPr lang="en-US" sz="2000" dirty="0" smtClean="0">
                <a:latin typeface="Cambria" panose="02040503050406030204" pitchFamily="18" charset="0"/>
              </a:rPr>
              <a:t>(</a:t>
            </a:r>
            <a:r>
              <a:rPr lang="en-US" sz="2000" i="1" dirty="0" smtClean="0">
                <a:latin typeface="Cambria" panose="02040503050406030204" pitchFamily="18" charset="0"/>
              </a:rPr>
              <a:t>as </a:t>
            </a:r>
            <a:r>
              <a:rPr lang="en-US" sz="2000" i="1" dirty="0">
                <a:latin typeface="Cambria" panose="02040503050406030204" pitchFamily="18" charset="0"/>
              </a:rPr>
              <a:t>well as potential calibration and validation </a:t>
            </a:r>
            <a:r>
              <a:rPr lang="en-US" sz="2000" i="1" dirty="0" smtClean="0">
                <a:latin typeface="Cambria" panose="02040503050406030204" pitchFamily="18" charset="0"/>
              </a:rPr>
              <a:t>information</a:t>
            </a:r>
            <a:r>
              <a:rPr lang="en-US" sz="2000" dirty="0" smtClean="0">
                <a:latin typeface="Cambria" panose="02040503050406030204" pitchFamily="18" charset="0"/>
              </a:rPr>
              <a:t>).</a:t>
            </a:r>
            <a:endParaRPr lang="en-US" sz="2000" dirty="0">
              <a:latin typeface="Cambria" panose="02040503050406030204" pitchFamily="18" charset="0"/>
            </a:endParaRPr>
          </a:p>
          <a:p>
            <a:pPr>
              <a:spcBef>
                <a:spcPts val="600"/>
              </a:spcBef>
              <a:spcAft>
                <a:spcPts val="600"/>
              </a:spcAft>
            </a:pPr>
            <a:r>
              <a:rPr lang="en-US" sz="2000" dirty="0">
                <a:latin typeface="Cambria" panose="02040503050406030204" pitchFamily="18" charset="0"/>
              </a:rPr>
              <a:t>Products provided to the EA </a:t>
            </a:r>
            <a:r>
              <a:rPr lang="en-US" sz="2000" dirty="0" smtClean="0">
                <a:latin typeface="Cambria" panose="02040503050406030204" pitchFamily="18" charset="0"/>
              </a:rPr>
              <a:t>organizations could </a:t>
            </a:r>
            <a:r>
              <a:rPr lang="en-US" sz="2000" dirty="0">
                <a:latin typeface="Cambria" panose="02040503050406030204" pitchFamily="18" charset="0"/>
              </a:rPr>
              <a:t>be derived from </a:t>
            </a:r>
            <a:r>
              <a:rPr lang="en-US" sz="2000" dirty="0" smtClean="0">
                <a:latin typeface="Cambria" panose="02040503050406030204" pitchFamily="18" charset="0"/>
              </a:rPr>
              <a:t>the </a:t>
            </a:r>
            <a:r>
              <a:rPr lang="en-US" sz="2000" b="1" dirty="0" smtClean="0">
                <a:latin typeface="Cambria" panose="02040503050406030204" pitchFamily="18" charset="0"/>
              </a:rPr>
              <a:t>airborne simulator or models</a:t>
            </a:r>
            <a:r>
              <a:rPr lang="en-US" sz="2000" dirty="0" smtClean="0">
                <a:latin typeface="Cambria" panose="02040503050406030204" pitchFamily="18" charset="0"/>
              </a:rPr>
              <a:t>, and </a:t>
            </a:r>
            <a:r>
              <a:rPr lang="en-US" sz="2000" dirty="0">
                <a:latin typeface="Cambria" panose="02040503050406030204" pitchFamily="18" charset="0"/>
              </a:rPr>
              <a:t>should be similar in format and functionality to the anticipated products from the mission</a:t>
            </a:r>
            <a:r>
              <a:rPr lang="en-US" sz="2000" dirty="0" smtClean="0">
                <a:latin typeface="Cambria" panose="02040503050406030204" pitchFamily="18" charset="0"/>
              </a:rPr>
              <a:t>.</a:t>
            </a:r>
            <a:endParaRPr lang="en-US" sz="2000" dirty="0">
              <a:latin typeface="Cambria" panose="02040503050406030204" pitchFamily="18" charset="0"/>
            </a:endParaRPr>
          </a:p>
        </p:txBody>
      </p:sp>
      <p:sp>
        <p:nvSpPr>
          <p:cNvPr id="2" name="TextBox 1"/>
          <p:cNvSpPr txBox="1"/>
          <p:nvPr/>
        </p:nvSpPr>
        <p:spPr>
          <a:xfrm>
            <a:off x="36227" y="6488668"/>
            <a:ext cx="9031857" cy="338554"/>
          </a:xfrm>
          <a:prstGeom prst="rect">
            <a:avLst/>
          </a:prstGeom>
          <a:noFill/>
        </p:spPr>
        <p:txBody>
          <a:bodyPr wrap="square" rtlCol="0">
            <a:spAutoFit/>
          </a:bodyPr>
          <a:lstStyle/>
          <a:p>
            <a:r>
              <a:rPr lang="en-US" sz="1600" dirty="0" smtClean="0">
                <a:latin typeface="Cambria" panose="02040503050406030204" pitchFamily="18" charset="0"/>
              </a:rPr>
              <a:t>* </a:t>
            </a:r>
            <a:r>
              <a:rPr lang="en-US" sz="1400" dirty="0" smtClean="0">
                <a:latin typeface="Cambria" panose="02040503050406030204" pitchFamily="18" charset="0"/>
              </a:rPr>
              <a:t>The Early Adopters are not funded.  NASA has provided funding to projects for EA coordinators, metrics, reports</a:t>
            </a:r>
            <a:endParaRPr lang="en-US" sz="1400" dirty="0">
              <a:latin typeface="Cambria" panose="02040503050406030204" pitchFamily="18" charset="0"/>
            </a:endParaRPr>
          </a:p>
        </p:txBody>
      </p:sp>
    </p:spTree>
    <p:extLst>
      <p:ext uri="{BB962C8B-B14F-4D97-AF65-F5344CB8AC3E}">
        <p14:creationId xmlns:p14="http://schemas.microsoft.com/office/powerpoint/2010/main" val="765445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11"/>
          <p:cNvSpPr>
            <a:spLocks noGrp="1" noChangeArrowheads="1"/>
          </p:cNvSpPr>
          <p:nvPr>
            <p:ph type="title"/>
          </p:nvPr>
        </p:nvSpPr>
        <p:spPr/>
        <p:txBody>
          <a:bodyPr/>
          <a:lstStyle/>
          <a:p>
            <a:r>
              <a:rPr lang="en-US" b="1" dirty="0" smtClean="0">
                <a:latin typeface="Cambria" panose="02040503050406030204" pitchFamily="18" charset="0"/>
              </a:rPr>
              <a:t>Who </a:t>
            </a:r>
            <a:r>
              <a:rPr lang="en-US" b="1" dirty="0">
                <a:latin typeface="Cambria" panose="02040503050406030204" pitchFamily="18" charset="0"/>
              </a:rPr>
              <a:t>are Early Adopters</a:t>
            </a:r>
            <a:r>
              <a:rPr lang="en-US" b="1" dirty="0" smtClean="0">
                <a:latin typeface="Cambria" panose="02040503050406030204" pitchFamily="18" charset="0"/>
              </a:rPr>
              <a:t>?</a:t>
            </a:r>
            <a:endParaRPr lang="en-US" dirty="0">
              <a:latin typeface="Cambria" panose="02040503050406030204" pitchFamily="18" charset="0"/>
            </a:endParaRPr>
          </a:p>
        </p:txBody>
      </p:sp>
      <p:sp>
        <p:nvSpPr>
          <p:cNvPr id="23560" name="Slide Number Placeholder 8"/>
          <p:cNvSpPr>
            <a:spLocks noGrp="1"/>
          </p:cNvSpPr>
          <p:nvPr>
            <p:ph type="sldNum" sz="quarter" idx="11"/>
          </p:nvPr>
        </p:nvSpPr>
        <p:spPr/>
        <p:txBody>
          <a:bodyPr/>
          <a:lstStyle>
            <a:lvl1pPr>
              <a:defRPr sz="1200">
                <a:solidFill>
                  <a:schemeClr val="tx1"/>
                </a:solidFill>
                <a:latin typeface="Times" charset="0"/>
                <a:ea typeface="ＭＳ Ｐゴシック" charset="0"/>
                <a:cs typeface="ＭＳ Ｐゴシック" charset="0"/>
              </a:defRPr>
            </a:lvl1pPr>
            <a:lvl2pPr marL="37931725" indent="-37474525">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200" eaLnBrk="0" fontAlgn="base" hangingPunct="0">
              <a:spcBef>
                <a:spcPct val="0"/>
              </a:spcBef>
              <a:spcAft>
                <a:spcPct val="0"/>
              </a:spcAft>
              <a:defRPr sz="1200">
                <a:solidFill>
                  <a:schemeClr val="tx1"/>
                </a:solidFill>
                <a:latin typeface="Times" charset="0"/>
                <a:ea typeface="ＭＳ Ｐゴシック" charset="0"/>
              </a:defRPr>
            </a:lvl6pPr>
            <a:lvl7pPr marL="914400" eaLnBrk="0" fontAlgn="base" hangingPunct="0">
              <a:spcBef>
                <a:spcPct val="0"/>
              </a:spcBef>
              <a:spcAft>
                <a:spcPct val="0"/>
              </a:spcAft>
              <a:defRPr sz="1200">
                <a:solidFill>
                  <a:schemeClr val="tx1"/>
                </a:solidFill>
                <a:latin typeface="Times" charset="0"/>
                <a:ea typeface="ＭＳ Ｐゴシック" charset="0"/>
              </a:defRPr>
            </a:lvl7pPr>
            <a:lvl8pPr marL="1371600" eaLnBrk="0" fontAlgn="base" hangingPunct="0">
              <a:spcBef>
                <a:spcPct val="0"/>
              </a:spcBef>
              <a:spcAft>
                <a:spcPct val="0"/>
              </a:spcAft>
              <a:defRPr sz="1200">
                <a:solidFill>
                  <a:schemeClr val="tx1"/>
                </a:solidFill>
                <a:latin typeface="Times" charset="0"/>
                <a:ea typeface="ＭＳ Ｐゴシック" charset="0"/>
              </a:defRPr>
            </a:lvl8pPr>
            <a:lvl9pPr marL="1828800" eaLnBrk="0" fontAlgn="base" hangingPunct="0">
              <a:spcBef>
                <a:spcPct val="0"/>
              </a:spcBef>
              <a:spcAft>
                <a:spcPct val="0"/>
              </a:spcAft>
              <a:defRPr sz="1200">
                <a:solidFill>
                  <a:schemeClr val="tx1"/>
                </a:solidFill>
                <a:latin typeface="Times" charset="0"/>
                <a:ea typeface="ＭＳ Ｐゴシック" charset="0"/>
              </a:defRPr>
            </a:lvl9pPr>
          </a:lstStyle>
          <a:p>
            <a:fld id="{6DC63977-625D-094E-B49C-EEE1E78CB83A}" type="slidenum">
              <a:rPr lang="en-US" smtClean="0"/>
              <a:pPr/>
              <a:t>4</a:t>
            </a:fld>
            <a:endParaRPr lang="en-US" dirty="0"/>
          </a:p>
        </p:txBody>
      </p:sp>
      <p:sp>
        <p:nvSpPr>
          <p:cNvPr id="3" name="TextBox 2"/>
          <p:cNvSpPr txBox="1"/>
          <p:nvPr/>
        </p:nvSpPr>
        <p:spPr>
          <a:xfrm>
            <a:off x="267419" y="1173193"/>
            <a:ext cx="8108830" cy="5293757"/>
          </a:xfrm>
          <a:prstGeom prst="rect">
            <a:avLst/>
          </a:prstGeom>
          <a:noFill/>
        </p:spPr>
        <p:txBody>
          <a:bodyPr wrap="square" rtlCol="0">
            <a:spAutoFit/>
          </a:bodyPr>
          <a:lstStyle/>
          <a:p>
            <a:pPr eaLnBrk="0" fontAlgn="base" hangingPunct="0"/>
            <a:r>
              <a:rPr lang="en-US" sz="2000" b="1" dirty="0">
                <a:latin typeface="Cambria" panose="02040503050406030204" pitchFamily="18" charset="0"/>
              </a:rPr>
              <a:t>Early Adopters are defined </a:t>
            </a:r>
            <a:r>
              <a:rPr lang="en-US" sz="2000" dirty="0">
                <a:latin typeface="Cambria" panose="02040503050406030204" pitchFamily="18" charset="0"/>
              </a:rPr>
              <a:t>as those groups and individuals who: </a:t>
            </a:r>
          </a:p>
          <a:p>
            <a:pPr eaLnBrk="0" fontAlgn="base" hangingPunct="0"/>
            <a:endParaRPr lang="en-US" sz="2000" dirty="0">
              <a:latin typeface="Cambria" panose="02040503050406030204" pitchFamily="18" charset="0"/>
            </a:endParaRPr>
          </a:p>
          <a:p>
            <a:pPr marL="857250" lvl="1" indent="-457200" eaLnBrk="0" fontAlgn="base" hangingPunct="0">
              <a:buFont typeface="+mj-lt"/>
              <a:buAutoNum type="arabicPeriod"/>
            </a:pPr>
            <a:r>
              <a:rPr lang="en-US" sz="2000" dirty="0">
                <a:latin typeface="Cambria" panose="02040503050406030204" pitchFamily="18" charset="0"/>
              </a:rPr>
              <a:t>have a direct or clearly defined need for </a:t>
            </a:r>
            <a:r>
              <a:rPr lang="en-US" sz="2000" dirty="0" smtClean="0">
                <a:latin typeface="Cambria" panose="02040503050406030204" pitchFamily="18" charset="0"/>
              </a:rPr>
              <a:t>Mission </a:t>
            </a:r>
            <a:r>
              <a:rPr lang="en-US" sz="2000" dirty="0">
                <a:latin typeface="Cambria" panose="02040503050406030204" pitchFamily="18" charset="0"/>
              </a:rPr>
              <a:t>data,</a:t>
            </a:r>
          </a:p>
          <a:p>
            <a:pPr marL="857250" lvl="1" indent="-457200" eaLnBrk="0" fontAlgn="base" hangingPunct="0">
              <a:buFont typeface="+mj-lt"/>
              <a:buAutoNum type="arabicPeriod"/>
            </a:pPr>
            <a:r>
              <a:rPr lang="en-US" sz="2000" dirty="0">
                <a:latin typeface="Cambria" panose="02040503050406030204" pitchFamily="18" charset="0"/>
              </a:rPr>
              <a:t>who have an existing application, </a:t>
            </a:r>
          </a:p>
          <a:p>
            <a:pPr marL="857250" lvl="1" indent="-457200" eaLnBrk="0" fontAlgn="base" hangingPunct="0">
              <a:buFont typeface="+mj-lt"/>
              <a:buAutoNum type="arabicPeriod"/>
            </a:pPr>
            <a:r>
              <a:rPr lang="en-US" sz="2000" dirty="0">
                <a:latin typeface="Cambria" panose="02040503050406030204" pitchFamily="18" charset="0"/>
              </a:rPr>
              <a:t>who have an interest in utilizing a planned M</a:t>
            </a:r>
            <a:r>
              <a:rPr lang="en-US" sz="2000" dirty="0" smtClean="0">
                <a:latin typeface="Cambria" panose="02040503050406030204" pitchFamily="18" charset="0"/>
              </a:rPr>
              <a:t>ission </a:t>
            </a:r>
            <a:r>
              <a:rPr lang="en-US" sz="2000" dirty="0">
                <a:latin typeface="Cambria" panose="02040503050406030204" pitchFamily="18" charset="0"/>
              </a:rPr>
              <a:t>product, and </a:t>
            </a:r>
          </a:p>
          <a:p>
            <a:pPr marL="857250" lvl="1" indent="-457200" eaLnBrk="0" fontAlgn="base" hangingPunct="0">
              <a:buFont typeface="+mj-lt"/>
              <a:buAutoNum type="arabicPeriod"/>
            </a:pPr>
            <a:r>
              <a:rPr lang="en-US" sz="2000" dirty="0">
                <a:latin typeface="Cambria" panose="02040503050406030204" pitchFamily="18" charset="0"/>
              </a:rPr>
              <a:t>who are capable of applying their own resources (funding, personnel, facilities, etc.) to demonstrate the use of </a:t>
            </a:r>
            <a:r>
              <a:rPr lang="en-US" sz="2000" dirty="0" smtClean="0">
                <a:latin typeface="Cambria" panose="02040503050406030204" pitchFamily="18" charset="0"/>
              </a:rPr>
              <a:t>Mission </a:t>
            </a:r>
            <a:r>
              <a:rPr lang="en-US" sz="2000" dirty="0">
                <a:latin typeface="Cambria" panose="02040503050406030204" pitchFamily="18" charset="0"/>
              </a:rPr>
              <a:t>data for their particular system or model. </a:t>
            </a:r>
          </a:p>
          <a:p>
            <a:pPr eaLnBrk="0" fontAlgn="base" hangingPunct="0">
              <a:spcBef>
                <a:spcPts val="1200"/>
              </a:spcBef>
            </a:pPr>
            <a:r>
              <a:rPr lang="en-US" sz="2000" dirty="0" smtClean="0">
                <a:latin typeface="Cambria" panose="02040503050406030204" pitchFamily="18" charset="0"/>
              </a:rPr>
              <a:t>The EA takes a </a:t>
            </a:r>
            <a:r>
              <a:rPr lang="en-US" sz="2000" dirty="0">
                <a:latin typeface="Cambria" panose="02040503050406030204" pitchFamily="18" charset="0"/>
              </a:rPr>
              <a:t>lead </a:t>
            </a:r>
            <a:r>
              <a:rPr lang="en-US" sz="2000" dirty="0" smtClean="0">
                <a:latin typeface="Cambria" panose="02040503050406030204" pitchFamily="18" charset="0"/>
              </a:rPr>
              <a:t>role </a:t>
            </a:r>
            <a:r>
              <a:rPr lang="en-US" sz="2000" dirty="0">
                <a:latin typeface="Cambria" panose="02040503050406030204" pitchFamily="18" charset="0"/>
              </a:rPr>
              <a:t>in </a:t>
            </a:r>
            <a:r>
              <a:rPr lang="en-US" sz="2000" dirty="0" smtClean="0">
                <a:latin typeface="Cambria" panose="02040503050406030204" pitchFamily="18" charset="0"/>
              </a:rPr>
              <a:t>Mission applications </a:t>
            </a:r>
            <a:r>
              <a:rPr lang="en-US" sz="2000" dirty="0">
                <a:latin typeface="Cambria" panose="02040503050406030204" pitchFamily="18" charset="0"/>
              </a:rPr>
              <a:t>research, meetings, workshops, and related activities.</a:t>
            </a:r>
            <a:endParaRPr lang="en-US" sz="2000" dirty="0" smtClean="0">
              <a:latin typeface="Cambria" panose="02040503050406030204" pitchFamily="18" charset="0"/>
            </a:endParaRPr>
          </a:p>
          <a:p>
            <a:pPr eaLnBrk="0" fontAlgn="base" hangingPunct="0">
              <a:spcBef>
                <a:spcPts val="1200"/>
              </a:spcBef>
            </a:pPr>
            <a:r>
              <a:rPr lang="en-US" sz="2000" dirty="0" smtClean="0">
                <a:latin typeface="Cambria" panose="02040503050406030204" pitchFamily="18" charset="0"/>
              </a:rPr>
              <a:t>The </a:t>
            </a:r>
            <a:r>
              <a:rPr lang="en-US" sz="2000" dirty="0">
                <a:latin typeface="Cambria" panose="02040503050406030204" pitchFamily="18" charset="0"/>
              </a:rPr>
              <a:t>EA will use preliminary data products to emulate the structure of </a:t>
            </a:r>
            <a:r>
              <a:rPr lang="en-US" sz="2000" dirty="0" smtClean="0">
                <a:latin typeface="Cambria" panose="02040503050406030204" pitchFamily="18" charset="0"/>
              </a:rPr>
              <a:t>Mission </a:t>
            </a:r>
            <a:r>
              <a:rPr lang="en-US" sz="2000" dirty="0">
                <a:latin typeface="Cambria" panose="02040503050406030204" pitchFamily="18" charset="0"/>
              </a:rPr>
              <a:t>data products. </a:t>
            </a:r>
            <a:endParaRPr lang="en-US" sz="2000" dirty="0" smtClean="0">
              <a:latin typeface="Cambria" panose="02040503050406030204" pitchFamily="18" charset="0"/>
            </a:endParaRPr>
          </a:p>
          <a:p>
            <a:pPr eaLnBrk="0" fontAlgn="base" hangingPunct="0">
              <a:spcBef>
                <a:spcPts val="1200"/>
              </a:spcBef>
            </a:pPr>
            <a:r>
              <a:rPr lang="en-US" sz="2000" dirty="0" smtClean="0">
                <a:latin typeface="Cambria" panose="02040503050406030204" pitchFamily="18" charset="0"/>
              </a:rPr>
              <a:t>The Mission DAAC will be used to deliver the EA products.</a:t>
            </a:r>
          </a:p>
          <a:p>
            <a:pPr eaLnBrk="0" fontAlgn="base" hangingPunct="0">
              <a:spcBef>
                <a:spcPts val="1200"/>
              </a:spcBef>
            </a:pPr>
            <a:endParaRPr lang="en-US" sz="2000" dirty="0" smtClean="0">
              <a:latin typeface="Cambria" panose="02040503050406030204" pitchFamily="18" charset="0"/>
            </a:endParaRPr>
          </a:p>
          <a:p>
            <a:endParaRPr lang="en-US" dirty="0"/>
          </a:p>
        </p:txBody>
      </p:sp>
    </p:spTree>
    <p:extLst>
      <p:ext uri="{BB962C8B-B14F-4D97-AF65-F5344CB8AC3E}">
        <p14:creationId xmlns:p14="http://schemas.microsoft.com/office/powerpoint/2010/main" val="362136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11"/>
          <p:cNvSpPr>
            <a:spLocks noGrp="1" noChangeArrowheads="1"/>
          </p:cNvSpPr>
          <p:nvPr>
            <p:ph type="title"/>
          </p:nvPr>
        </p:nvSpPr>
        <p:spPr/>
        <p:txBody>
          <a:bodyPr/>
          <a:lstStyle/>
          <a:p>
            <a:r>
              <a:rPr lang="en-US" b="1" dirty="0" smtClean="0">
                <a:latin typeface="Cambria" panose="02040503050406030204" pitchFamily="18" charset="0"/>
              </a:rPr>
              <a:t>What is the Goal of Early Adopters?</a:t>
            </a:r>
            <a:endParaRPr lang="en-US" dirty="0">
              <a:latin typeface="Cambria" panose="02040503050406030204" pitchFamily="18" charset="0"/>
            </a:endParaRPr>
          </a:p>
        </p:txBody>
      </p:sp>
      <p:sp>
        <p:nvSpPr>
          <p:cNvPr id="23560" name="Slide Number Placeholder 8"/>
          <p:cNvSpPr>
            <a:spLocks noGrp="1"/>
          </p:cNvSpPr>
          <p:nvPr>
            <p:ph type="sldNum" sz="quarter" idx="11"/>
          </p:nvPr>
        </p:nvSpPr>
        <p:spPr/>
        <p:txBody>
          <a:bodyPr/>
          <a:lstStyle>
            <a:lvl1pPr>
              <a:defRPr sz="1200">
                <a:solidFill>
                  <a:schemeClr val="tx1"/>
                </a:solidFill>
                <a:latin typeface="Times" charset="0"/>
                <a:ea typeface="ＭＳ Ｐゴシック" charset="0"/>
                <a:cs typeface="ＭＳ Ｐゴシック" charset="0"/>
              </a:defRPr>
            </a:lvl1pPr>
            <a:lvl2pPr marL="37931725" indent="-37474525">
              <a:defRPr sz="1200">
                <a:solidFill>
                  <a:schemeClr val="tx1"/>
                </a:solidFill>
                <a:latin typeface="Times" charset="0"/>
                <a:ea typeface="ＭＳ Ｐゴシック" charset="0"/>
              </a:defRPr>
            </a:lvl2pPr>
            <a:lvl3pPr>
              <a:defRPr sz="1200">
                <a:solidFill>
                  <a:schemeClr val="tx1"/>
                </a:solidFill>
                <a:latin typeface="Times" charset="0"/>
                <a:ea typeface="ＭＳ Ｐゴシック" charset="0"/>
              </a:defRPr>
            </a:lvl3pPr>
            <a:lvl4pPr>
              <a:defRPr sz="1200">
                <a:solidFill>
                  <a:schemeClr val="tx1"/>
                </a:solidFill>
                <a:latin typeface="Times" charset="0"/>
                <a:ea typeface="ＭＳ Ｐゴシック" charset="0"/>
              </a:defRPr>
            </a:lvl4pPr>
            <a:lvl5pPr>
              <a:defRPr sz="1200">
                <a:solidFill>
                  <a:schemeClr val="tx1"/>
                </a:solidFill>
                <a:latin typeface="Times" charset="0"/>
                <a:ea typeface="ＭＳ Ｐゴシック" charset="0"/>
              </a:defRPr>
            </a:lvl5pPr>
            <a:lvl6pPr marL="457200" eaLnBrk="0" fontAlgn="base" hangingPunct="0">
              <a:spcBef>
                <a:spcPct val="0"/>
              </a:spcBef>
              <a:spcAft>
                <a:spcPct val="0"/>
              </a:spcAft>
              <a:defRPr sz="1200">
                <a:solidFill>
                  <a:schemeClr val="tx1"/>
                </a:solidFill>
                <a:latin typeface="Times" charset="0"/>
                <a:ea typeface="ＭＳ Ｐゴシック" charset="0"/>
              </a:defRPr>
            </a:lvl6pPr>
            <a:lvl7pPr marL="914400" eaLnBrk="0" fontAlgn="base" hangingPunct="0">
              <a:spcBef>
                <a:spcPct val="0"/>
              </a:spcBef>
              <a:spcAft>
                <a:spcPct val="0"/>
              </a:spcAft>
              <a:defRPr sz="1200">
                <a:solidFill>
                  <a:schemeClr val="tx1"/>
                </a:solidFill>
                <a:latin typeface="Times" charset="0"/>
                <a:ea typeface="ＭＳ Ｐゴシック" charset="0"/>
              </a:defRPr>
            </a:lvl7pPr>
            <a:lvl8pPr marL="1371600" eaLnBrk="0" fontAlgn="base" hangingPunct="0">
              <a:spcBef>
                <a:spcPct val="0"/>
              </a:spcBef>
              <a:spcAft>
                <a:spcPct val="0"/>
              </a:spcAft>
              <a:defRPr sz="1200">
                <a:solidFill>
                  <a:schemeClr val="tx1"/>
                </a:solidFill>
                <a:latin typeface="Times" charset="0"/>
                <a:ea typeface="ＭＳ Ｐゴシック" charset="0"/>
              </a:defRPr>
            </a:lvl8pPr>
            <a:lvl9pPr marL="1828800" eaLnBrk="0" fontAlgn="base" hangingPunct="0">
              <a:spcBef>
                <a:spcPct val="0"/>
              </a:spcBef>
              <a:spcAft>
                <a:spcPct val="0"/>
              </a:spcAft>
              <a:defRPr sz="1200">
                <a:solidFill>
                  <a:schemeClr val="tx1"/>
                </a:solidFill>
                <a:latin typeface="Times" charset="0"/>
                <a:ea typeface="ＭＳ Ｐゴシック" charset="0"/>
              </a:defRPr>
            </a:lvl9pPr>
          </a:lstStyle>
          <a:p>
            <a:fld id="{6DC63977-625D-094E-B49C-EEE1E78CB83A}" type="slidenum">
              <a:rPr lang="en-US" smtClean="0"/>
              <a:pPr/>
              <a:t>5</a:t>
            </a:fld>
            <a:endParaRPr lang="en-US" dirty="0"/>
          </a:p>
        </p:txBody>
      </p:sp>
      <p:sp>
        <p:nvSpPr>
          <p:cNvPr id="3" name="TextBox 2"/>
          <p:cNvSpPr txBox="1"/>
          <p:nvPr/>
        </p:nvSpPr>
        <p:spPr>
          <a:xfrm>
            <a:off x="345057" y="1250830"/>
            <a:ext cx="8505645" cy="4708981"/>
          </a:xfrm>
          <a:prstGeom prst="rect">
            <a:avLst/>
          </a:prstGeom>
          <a:noFill/>
        </p:spPr>
        <p:txBody>
          <a:bodyPr wrap="square" rtlCol="0">
            <a:spAutoFit/>
          </a:bodyPr>
          <a:lstStyle/>
          <a:p>
            <a:pPr eaLnBrk="0" fontAlgn="base" hangingPunct="0">
              <a:spcBef>
                <a:spcPts val="1200"/>
              </a:spcBef>
              <a:spcAft>
                <a:spcPts val="1200"/>
              </a:spcAft>
            </a:pPr>
            <a:r>
              <a:rPr lang="en-US" sz="2000" b="1" dirty="0" smtClean="0">
                <a:latin typeface="Cambria" panose="02040503050406030204" pitchFamily="18" charset="0"/>
              </a:rPr>
              <a:t>The </a:t>
            </a:r>
            <a:r>
              <a:rPr lang="en-US" sz="2000" b="1" dirty="0">
                <a:latin typeface="Cambria" panose="02040503050406030204" pitchFamily="18" charset="0"/>
              </a:rPr>
              <a:t>goal of the Early Adopter designation </a:t>
            </a:r>
            <a:r>
              <a:rPr lang="en-US" sz="2000" dirty="0">
                <a:latin typeface="Cambria" panose="02040503050406030204" pitchFamily="18" charset="0"/>
              </a:rPr>
              <a:t>is to provide individuals and groups with the unique opportunity to demonstrate the use of </a:t>
            </a:r>
            <a:r>
              <a:rPr lang="en-US" sz="2000" dirty="0" smtClean="0">
                <a:latin typeface="Cambria" panose="02040503050406030204" pitchFamily="18" charset="0"/>
              </a:rPr>
              <a:t>Mission </a:t>
            </a:r>
            <a:r>
              <a:rPr lang="en-US" sz="2000" dirty="0">
                <a:latin typeface="Cambria" panose="02040503050406030204" pitchFamily="18" charset="0"/>
              </a:rPr>
              <a:t>data in the particular EA operational system or model before launch of the satellite. </a:t>
            </a:r>
          </a:p>
          <a:p>
            <a:pPr eaLnBrk="0" fontAlgn="base" hangingPunct="0">
              <a:spcBef>
                <a:spcPts val="1200"/>
              </a:spcBef>
              <a:spcAft>
                <a:spcPts val="1200"/>
              </a:spcAft>
            </a:pPr>
            <a:r>
              <a:rPr lang="en-US" sz="2000" dirty="0">
                <a:latin typeface="Cambria" panose="02040503050406030204" pitchFamily="18" charset="0"/>
              </a:rPr>
              <a:t>Early Adopters commit to engage in pre-launch research, with specific expertise </a:t>
            </a:r>
            <a:r>
              <a:rPr lang="en-US" sz="2000" dirty="0" smtClean="0">
                <a:latin typeface="Cambria" panose="02040503050406030204" pitchFamily="18" charset="0"/>
              </a:rPr>
              <a:t>and guidance from </a:t>
            </a:r>
            <a:r>
              <a:rPr lang="en-US" sz="2000" dirty="0">
                <a:latin typeface="Cambria" panose="02040503050406030204" pitchFamily="18" charset="0"/>
              </a:rPr>
              <a:t>the Mission and Applications Team</a:t>
            </a:r>
          </a:p>
          <a:p>
            <a:pPr marL="857250" lvl="1" indent="-457200" eaLnBrk="0" fontAlgn="base" hangingPunct="0">
              <a:spcBef>
                <a:spcPts val="1200"/>
              </a:spcBef>
              <a:spcAft>
                <a:spcPts val="1200"/>
              </a:spcAft>
              <a:buFont typeface="+mj-lt"/>
              <a:buAutoNum type="arabicPeriod"/>
            </a:pPr>
            <a:r>
              <a:rPr lang="en-US" sz="2000" dirty="0">
                <a:latin typeface="Cambria" panose="02040503050406030204" pitchFamily="18" charset="0"/>
              </a:rPr>
              <a:t>to accelerate the integration of Mission products after launch into the specific EA application, </a:t>
            </a:r>
          </a:p>
          <a:p>
            <a:pPr marL="857250" lvl="1" indent="-457200" eaLnBrk="0" fontAlgn="base" hangingPunct="0">
              <a:spcBef>
                <a:spcPts val="1200"/>
              </a:spcBef>
              <a:spcAft>
                <a:spcPts val="1200"/>
              </a:spcAft>
              <a:buFont typeface="+mj-lt"/>
              <a:buAutoNum type="arabicPeriod"/>
            </a:pPr>
            <a:r>
              <a:rPr lang="en-US" sz="2000" dirty="0">
                <a:latin typeface="Cambria" panose="02040503050406030204" pitchFamily="18" charset="0"/>
              </a:rPr>
              <a:t>to provide the Mission with valuable feedback on how the Mission can be used for decision </a:t>
            </a:r>
            <a:r>
              <a:rPr lang="en-US" sz="2000" dirty="0" smtClean="0">
                <a:latin typeface="Cambria" panose="02040503050406030204" pitchFamily="18" charset="0"/>
              </a:rPr>
              <a:t>support.</a:t>
            </a:r>
          </a:p>
          <a:p>
            <a:pPr indent="-57150" eaLnBrk="0" fontAlgn="base" hangingPunct="0">
              <a:spcBef>
                <a:spcPts val="1200"/>
              </a:spcBef>
              <a:spcAft>
                <a:spcPts val="1200"/>
              </a:spcAft>
            </a:pPr>
            <a:r>
              <a:rPr lang="en-US" sz="2000" dirty="0">
                <a:latin typeface="Cambria" panose="02040503050406030204" pitchFamily="18" charset="0"/>
              </a:rPr>
              <a:t>S</a:t>
            </a:r>
            <a:r>
              <a:rPr lang="en-US" sz="2000" dirty="0" smtClean="0">
                <a:latin typeface="Cambria" panose="02040503050406030204" pitchFamily="18" charset="0"/>
              </a:rPr>
              <a:t>ome success stories follow.</a:t>
            </a:r>
            <a:endParaRPr lang="en-US" sz="2000" dirty="0">
              <a:latin typeface="Cambria" panose="02040503050406030204" pitchFamily="18" charset="0"/>
            </a:endParaRPr>
          </a:p>
        </p:txBody>
      </p:sp>
    </p:spTree>
    <p:extLst>
      <p:ext uri="{BB962C8B-B14F-4D97-AF65-F5344CB8AC3E}">
        <p14:creationId xmlns:p14="http://schemas.microsoft.com/office/powerpoint/2010/main" val="2888012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Soil Moisture Monitoring</a:t>
            </a:r>
            <a:br>
              <a:rPr lang="en-US" dirty="0" smtClean="0"/>
            </a:br>
            <a:r>
              <a:rPr lang="en-US" sz="2000" b="0" dirty="0" smtClean="0"/>
              <a:t>(</a:t>
            </a:r>
            <a:r>
              <a:rPr lang="en-US" sz="2000" b="0" dirty="0"/>
              <a:t>SMAP launched in January </a:t>
            </a:r>
            <a:r>
              <a:rPr lang="en-US" sz="2000" b="0" dirty="0" smtClean="0"/>
              <a:t>2015)</a:t>
            </a:r>
            <a:endParaRPr lang="en-US" dirty="0"/>
          </a:p>
        </p:txBody>
      </p:sp>
      <p:sp>
        <p:nvSpPr>
          <p:cNvPr id="3" name="Slide Number Placeholder 2"/>
          <p:cNvSpPr>
            <a:spLocks noGrp="1"/>
          </p:cNvSpPr>
          <p:nvPr>
            <p:ph type="sldNum" sz="quarter" idx="11"/>
          </p:nvPr>
        </p:nvSpPr>
        <p:spPr/>
        <p:txBody>
          <a:bodyPr/>
          <a:lstStyle/>
          <a:p>
            <a:fld id="{24528EB1-4DC2-B445-862E-7D59106F092A}" type="slidenum">
              <a:rPr lang="en-US" smtClean="0"/>
              <a:t>6</a:t>
            </a:fld>
            <a:endParaRPr lang="en-US"/>
          </a:p>
        </p:txBody>
      </p:sp>
      <p:sp>
        <p:nvSpPr>
          <p:cNvPr id="5" name="TextBox 4"/>
          <p:cNvSpPr txBox="1"/>
          <p:nvPr/>
        </p:nvSpPr>
        <p:spPr>
          <a:xfrm>
            <a:off x="94890" y="5730364"/>
            <a:ext cx="8954219" cy="954107"/>
          </a:xfrm>
          <a:prstGeom prst="rect">
            <a:avLst/>
          </a:prstGeom>
          <a:noFill/>
        </p:spPr>
        <p:txBody>
          <a:bodyPr wrap="square" rtlCol="0">
            <a:spAutoFit/>
          </a:bodyPr>
          <a:lstStyle/>
          <a:p>
            <a:r>
              <a:rPr lang="en-US" sz="1400" dirty="0" smtClean="0">
                <a:latin typeface="Cambria" panose="02040503050406030204" pitchFamily="18" charset="0"/>
              </a:rPr>
              <a:t>The </a:t>
            </a:r>
            <a:r>
              <a:rPr lang="en-US" sz="1400" b="1" dirty="0">
                <a:latin typeface="Cambria" panose="02040503050406030204" pitchFamily="18" charset="0"/>
              </a:rPr>
              <a:t>USDA</a:t>
            </a:r>
            <a:r>
              <a:rPr lang="en-US" sz="1400" dirty="0">
                <a:latin typeface="Cambria" panose="02040503050406030204" pitchFamily="18" charset="0"/>
              </a:rPr>
              <a:t> National Agricultural Statistical Service </a:t>
            </a:r>
            <a:r>
              <a:rPr lang="en-US" sz="1400" dirty="0" smtClean="0">
                <a:latin typeface="Cambria" panose="02040503050406030204" pitchFamily="18" charset="0"/>
              </a:rPr>
              <a:t>has </a:t>
            </a:r>
            <a:r>
              <a:rPr lang="en-US" sz="1400" dirty="0">
                <a:latin typeface="Cambria" panose="02040503050406030204" pitchFamily="18" charset="0"/>
              </a:rPr>
              <a:t>launched a web-based U.S. crop vegetation condition </a:t>
            </a:r>
            <a:r>
              <a:rPr lang="en-US" sz="1400" dirty="0" smtClean="0">
                <a:latin typeface="Cambria" panose="02040503050406030204" pitchFamily="18" charset="0"/>
              </a:rPr>
              <a:t>explorer or assessment </a:t>
            </a:r>
            <a:r>
              <a:rPr lang="en-US" sz="1400" dirty="0">
                <a:latin typeface="Cambria" panose="02040503050406030204" pitchFamily="18" charset="0"/>
              </a:rPr>
              <a:t>and monitoring </a:t>
            </a:r>
            <a:r>
              <a:rPr lang="en-US" sz="1400" dirty="0" smtClean="0">
                <a:latin typeface="Cambria" panose="02040503050406030204" pitchFamily="18" charset="0"/>
              </a:rPr>
              <a:t>applications: </a:t>
            </a:r>
            <a:r>
              <a:rPr lang="en-US" sz="1400" b="1" dirty="0" err="1">
                <a:latin typeface="Cambria" panose="02040503050406030204" pitchFamily="18" charset="0"/>
              </a:rPr>
              <a:t>VegScape</a:t>
            </a:r>
            <a:r>
              <a:rPr lang="en-US" sz="1400" dirty="0">
                <a:latin typeface="Cambria" panose="02040503050406030204" pitchFamily="18" charset="0"/>
              </a:rPr>
              <a:t>. This web-based application has been designed to be a platform for accessing, visualizing, assessing and disseminating crop soil moisture condition derivative data products produced using SMAP data</a:t>
            </a:r>
            <a:r>
              <a:rPr lang="en-US" sz="1400" smtClean="0">
                <a:latin typeface="Cambria" panose="02040503050406030204" pitchFamily="18" charset="0"/>
              </a:rPr>
              <a:t>.  </a:t>
            </a:r>
            <a:endParaRPr lang="en-US" sz="1400" dirty="0">
              <a:latin typeface="Cambria" panose="020405030504060302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5330"/>
            <a:ext cx="9144000" cy="4629315"/>
          </a:xfrm>
          <a:prstGeom prst="rect">
            <a:avLst/>
          </a:prstGeom>
        </p:spPr>
      </p:pic>
    </p:spTree>
    <p:extLst>
      <p:ext uri="{BB962C8B-B14F-4D97-AF65-F5344CB8AC3E}">
        <p14:creationId xmlns:p14="http://schemas.microsoft.com/office/powerpoint/2010/main" val="1751443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SWOT and water applications</a:t>
            </a:r>
            <a:endParaRPr lang="en-US" dirty="0"/>
          </a:p>
        </p:txBody>
      </p:sp>
      <p:sp>
        <p:nvSpPr>
          <p:cNvPr id="3" name="Slide Number Placeholder 2"/>
          <p:cNvSpPr>
            <a:spLocks noGrp="1"/>
          </p:cNvSpPr>
          <p:nvPr>
            <p:ph type="sldNum" sz="quarter" idx="11"/>
          </p:nvPr>
        </p:nvSpPr>
        <p:spPr/>
        <p:txBody>
          <a:bodyPr/>
          <a:lstStyle/>
          <a:p>
            <a:fld id="{24528EB1-4DC2-B445-862E-7D59106F092A}" type="slidenum">
              <a:rPr lang="en-US" smtClean="0"/>
              <a:t>7</a:t>
            </a:fld>
            <a:endParaRPr lang="en-US"/>
          </a:p>
        </p:txBody>
      </p:sp>
      <p:sp>
        <p:nvSpPr>
          <p:cNvPr id="5" name="TextBox 4"/>
          <p:cNvSpPr txBox="1"/>
          <p:nvPr/>
        </p:nvSpPr>
        <p:spPr>
          <a:xfrm>
            <a:off x="3528204" y="1863189"/>
            <a:ext cx="5451894" cy="2554545"/>
          </a:xfrm>
          <a:prstGeom prst="rect">
            <a:avLst/>
          </a:prstGeom>
          <a:noFill/>
        </p:spPr>
        <p:txBody>
          <a:bodyPr wrap="square" rtlCol="0">
            <a:spAutoFit/>
          </a:bodyPr>
          <a:lstStyle/>
          <a:p>
            <a:r>
              <a:rPr lang="en-US" sz="1600" b="1" dirty="0">
                <a:latin typeface="Cambria" panose="02040503050406030204" pitchFamily="18" charset="0"/>
              </a:rPr>
              <a:t>Reservoir storage </a:t>
            </a:r>
            <a:r>
              <a:rPr lang="en-US" sz="1600" dirty="0">
                <a:latin typeface="Cambria" panose="02040503050406030204" pitchFamily="18" charset="0"/>
              </a:rPr>
              <a:t>is poorly known and there is a lack of pervasive measurements documenting the water levels. Changes in reservoir storage may be known to governing agencies, but can be unknown to downstream neighboring communities and countries, making it impossible for communities downstream to adequately model future flow dynamics within their borders. SWOT is designed to accurately measure monthly to seasonal changes in reservoir storage. The information will be made available to water managers and other interested </a:t>
            </a:r>
            <a:r>
              <a:rPr lang="en-US" sz="1600" dirty="0" smtClean="0">
                <a:latin typeface="Cambria" panose="02040503050406030204" pitchFamily="18" charset="0"/>
              </a:rPr>
              <a:t>parties.</a:t>
            </a:r>
            <a:endParaRPr lang="en-US" sz="1600" dirty="0">
              <a:latin typeface="Cambria" panose="02040503050406030204" pitchFamily="18" charset="0"/>
            </a:endParaRPr>
          </a:p>
        </p:txBody>
      </p:sp>
      <p:pic>
        <p:nvPicPr>
          <p:cNvPr id="1027" name="Picture 3" descr="https://swot.jpl.nasa.gov/layout/swot/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088" y="1801813"/>
            <a:ext cx="47625" cy="1905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descr="https://swot.jpl.nasa.gov/layout/swot/images/imageframe_bl.gif"/>
          <p:cNvSpPr>
            <a:spLocks noChangeAspect="1" noChangeArrowheads="1"/>
          </p:cNvSpPr>
          <p:nvPr/>
        </p:nvSpPr>
        <p:spPr bwMode="auto">
          <a:xfrm>
            <a:off x="4510088" y="1801813"/>
            <a:ext cx="28575" cy="57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descr="https://swot.jpl.nasa.gov/layout/swot/images/spac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0088" y="1801813"/>
            <a:ext cx="19050" cy="57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28204" y="4675945"/>
            <a:ext cx="5443268" cy="1815882"/>
          </a:xfrm>
          <a:prstGeom prst="rect">
            <a:avLst/>
          </a:prstGeom>
          <a:noFill/>
        </p:spPr>
        <p:txBody>
          <a:bodyPr wrap="square" rtlCol="0">
            <a:spAutoFit/>
          </a:bodyPr>
          <a:lstStyle/>
          <a:p>
            <a:r>
              <a:rPr lang="en-US" sz="1600" dirty="0" smtClean="0">
                <a:latin typeface="Cambria" panose="02040503050406030204" pitchFamily="18" charset="0"/>
              </a:rPr>
              <a:t>Model </a:t>
            </a:r>
            <a:r>
              <a:rPr lang="en-US" sz="1600" dirty="0">
                <a:latin typeface="Cambria" panose="02040503050406030204" pitchFamily="18" charset="0"/>
              </a:rPr>
              <a:t>predictions (and hence </a:t>
            </a:r>
            <a:r>
              <a:rPr lang="en-US" sz="1600" b="1" dirty="0">
                <a:latin typeface="Cambria" panose="02040503050406030204" pitchFamily="18" charset="0"/>
              </a:rPr>
              <a:t>drought monitoring</a:t>
            </a:r>
            <a:r>
              <a:rPr lang="en-US" sz="1600" dirty="0">
                <a:latin typeface="Cambria" panose="02040503050406030204" pitchFamily="18" charset="0"/>
              </a:rPr>
              <a:t>) can be greatly enhanced through assimilation of space-based surface water observations such as those from the future </a:t>
            </a:r>
            <a:r>
              <a:rPr lang="en-US" sz="1600" dirty="0" err="1">
                <a:latin typeface="Cambria" panose="02040503050406030204" pitchFamily="18" charset="0"/>
              </a:rPr>
              <a:t>AirSWOT</a:t>
            </a:r>
            <a:r>
              <a:rPr lang="en-US" sz="1600" dirty="0">
                <a:latin typeface="Cambria" panose="02040503050406030204" pitchFamily="18" charset="0"/>
              </a:rPr>
              <a:t> and SWOT missions. There may be opportunities to combine surface water measurements from </a:t>
            </a:r>
            <a:r>
              <a:rPr lang="en-US" sz="1600" dirty="0" err="1">
                <a:latin typeface="Cambria" panose="02040503050406030204" pitchFamily="18" charset="0"/>
              </a:rPr>
              <a:t>AirSWOT</a:t>
            </a:r>
            <a:r>
              <a:rPr lang="en-US" sz="1600" dirty="0">
                <a:latin typeface="Cambria" panose="02040503050406030204" pitchFamily="18" charset="0"/>
              </a:rPr>
              <a:t> and SWOT with other satellite data and modeling (i.e., GRACE) to improve observations and predictive </a:t>
            </a:r>
            <a:r>
              <a:rPr lang="en-US" sz="1600" dirty="0" smtClean="0">
                <a:latin typeface="Cambria" panose="02040503050406030204" pitchFamily="18" charset="0"/>
              </a:rPr>
              <a:t>capabilities.</a:t>
            </a:r>
            <a:endParaRPr lang="en-US" sz="1600" dirty="0">
              <a:latin typeface="Cambria" panose="02040503050406030204" pitchFamily="18" charset="0"/>
            </a:endParaRPr>
          </a:p>
        </p:txBody>
      </p:sp>
      <p:pic>
        <p:nvPicPr>
          <p:cNvPr id="9" name="Picture 8"/>
          <p:cNvPicPr>
            <a:picLocks noChangeAspect="1"/>
          </p:cNvPicPr>
          <p:nvPr/>
        </p:nvPicPr>
        <p:blipFill rotWithShape="1">
          <a:blip r:embed="rId3"/>
          <a:srcRect t="-1123" r="6849" b="8315"/>
          <a:stretch/>
        </p:blipFill>
        <p:spPr>
          <a:xfrm>
            <a:off x="165339" y="4551432"/>
            <a:ext cx="3285226" cy="2138088"/>
          </a:xfrm>
          <a:prstGeom prst="rect">
            <a:avLst/>
          </a:prstGeom>
        </p:spPr>
      </p:pic>
      <p:pic>
        <p:nvPicPr>
          <p:cNvPr id="10" name="Picture 9"/>
          <p:cNvPicPr>
            <a:picLocks noChangeAspect="1"/>
          </p:cNvPicPr>
          <p:nvPr/>
        </p:nvPicPr>
        <p:blipFill>
          <a:blip r:embed="rId4"/>
          <a:stretch>
            <a:fillRect/>
          </a:stretch>
        </p:blipFill>
        <p:spPr>
          <a:xfrm>
            <a:off x="155200" y="1944801"/>
            <a:ext cx="3295366" cy="2472933"/>
          </a:xfrm>
          <a:prstGeom prst="rect">
            <a:avLst/>
          </a:prstGeom>
        </p:spPr>
      </p:pic>
      <p:sp>
        <p:nvSpPr>
          <p:cNvPr id="4" name="TextBox 3"/>
          <p:cNvSpPr txBox="1"/>
          <p:nvPr/>
        </p:nvSpPr>
        <p:spPr>
          <a:xfrm>
            <a:off x="165339" y="1000308"/>
            <a:ext cx="8978661" cy="923330"/>
          </a:xfrm>
          <a:prstGeom prst="rect">
            <a:avLst/>
          </a:prstGeom>
          <a:noFill/>
        </p:spPr>
        <p:txBody>
          <a:bodyPr wrap="square" rtlCol="0">
            <a:spAutoFit/>
          </a:bodyPr>
          <a:lstStyle/>
          <a:p>
            <a:r>
              <a:rPr lang="en-US" b="1" dirty="0" smtClean="0">
                <a:latin typeface="Cambria" panose="02040503050406030204" pitchFamily="18" charset="0"/>
              </a:rPr>
              <a:t>SWOT</a:t>
            </a:r>
            <a:r>
              <a:rPr lang="en-US" dirty="0" smtClean="0">
                <a:latin typeface="Cambria" panose="02040503050406030204" pitchFamily="18" charset="0"/>
              </a:rPr>
              <a:t> </a:t>
            </a:r>
            <a:r>
              <a:rPr lang="en-US" dirty="0">
                <a:latin typeface="Cambria" panose="02040503050406030204" pitchFamily="18" charset="0"/>
              </a:rPr>
              <a:t>(</a:t>
            </a:r>
            <a:r>
              <a:rPr lang="en-US" b="1" dirty="0">
                <a:latin typeface="Cambria" panose="02040503050406030204" pitchFamily="18" charset="0"/>
              </a:rPr>
              <a:t>Surface Water and Ocean Topography</a:t>
            </a:r>
            <a:r>
              <a:rPr lang="en-US" dirty="0">
                <a:latin typeface="Cambria" panose="02040503050406030204" pitchFamily="18" charset="0"/>
              </a:rPr>
              <a:t>) </a:t>
            </a:r>
            <a:r>
              <a:rPr lang="en-US" dirty="0" smtClean="0">
                <a:latin typeface="Cambria" panose="02040503050406030204" pitchFamily="18" charset="0"/>
              </a:rPr>
              <a:t>is </a:t>
            </a:r>
            <a:r>
              <a:rPr lang="en-US" dirty="0">
                <a:latin typeface="Cambria" panose="02040503050406030204" pitchFamily="18" charset="0"/>
              </a:rPr>
              <a:t>jointly developed and managed by NASA, the French Space Agency (CNES), and the Canadian Space Agency (CSA</a:t>
            </a:r>
            <a:r>
              <a:rPr lang="en-US" dirty="0" smtClean="0">
                <a:latin typeface="Cambria" panose="02040503050406030204" pitchFamily="18" charset="0"/>
              </a:rPr>
              <a:t>), for launch in 2020.</a:t>
            </a:r>
            <a:endParaRPr lang="en-US" dirty="0">
              <a:latin typeface="Cambria" panose="02040503050406030204" pitchFamily="18" charset="0"/>
            </a:endParaRPr>
          </a:p>
        </p:txBody>
      </p:sp>
    </p:spTree>
    <p:extLst>
      <p:ext uri="{BB962C8B-B14F-4D97-AF65-F5344CB8AC3E}">
        <p14:creationId xmlns:p14="http://schemas.microsoft.com/office/powerpoint/2010/main" val="309714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31" y="-10379"/>
            <a:ext cx="6573629" cy="886768"/>
          </a:xfrm>
        </p:spPr>
        <p:txBody>
          <a:bodyPr/>
          <a:lstStyle/>
          <a:p>
            <a:r>
              <a:rPr lang="en-US" dirty="0" smtClean="0"/>
              <a:t>Examples of SMAP Early Adopter Activities *</a:t>
            </a:r>
            <a:endParaRPr lang="en-US" dirty="0"/>
          </a:p>
        </p:txBody>
      </p:sp>
      <p:sp>
        <p:nvSpPr>
          <p:cNvPr id="3" name="Slide Number Placeholder 2"/>
          <p:cNvSpPr>
            <a:spLocks noGrp="1"/>
          </p:cNvSpPr>
          <p:nvPr>
            <p:ph type="sldNum" sz="quarter" idx="11"/>
          </p:nvPr>
        </p:nvSpPr>
        <p:spPr/>
        <p:txBody>
          <a:bodyPr/>
          <a:lstStyle/>
          <a:p>
            <a:fld id="{24528EB1-4DC2-B445-862E-7D59106F092A}" type="slidenum">
              <a:rPr lang="en-US" smtClean="0"/>
              <a:t>8</a:t>
            </a:fld>
            <a:endParaRPr lang="en-US"/>
          </a:p>
        </p:txBody>
      </p:sp>
      <p:sp>
        <p:nvSpPr>
          <p:cNvPr id="5" name="Content Placeholder 4"/>
          <p:cNvSpPr>
            <a:spLocks noGrp="1"/>
          </p:cNvSpPr>
          <p:nvPr>
            <p:ph sz="quarter" idx="13"/>
          </p:nvPr>
        </p:nvSpPr>
        <p:spPr>
          <a:xfrm>
            <a:off x="200025" y="1040741"/>
            <a:ext cx="8704263" cy="5595127"/>
          </a:xfrm>
        </p:spPr>
        <p:txBody>
          <a:bodyPr/>
          <a:lstStyle/>
          <a:p>
            <a:pPr>
              <a:spcBef>
                <a:spcPts val="0"/>
              </a:spcBef>
              <a:spcAft>
                <a:spcPts val="1200"/>
              </a:spcAft>
            </a:pPr>
            <a:r>
              <a:rPr lang="en-US" sz="1600" dirty="0" smtClean="0">
                <a:solidFill>
                  <a:srgbClr val="0070C0"/>
                </a:solidFill>
              </a:rPr>
              <a:t>The </a:t>
            </a:r>
            <a:r>
              <a:rPr lang="en-US" sz="1600" b="1" dirty="0">
                <a:solidFill>
                  <a:srgbClr val="0070C0"/>
                </a:solidFill>
              </a:rPr>
              <a:t>Canadian Land Data Assimilation System </a:t>
            </a:r>
            <a:r>
              <a:rPr lang="en-US" sz="1600" dirty="0">
                <a:solidFill>
                  <a:srgbClr val="0070C0"/>
                </a:solidFill>
              </a:rPr>
              <a:t>(</a:t>
            </a:r>
            <a:r>
              <a:rPr lang="en-US" sz="1600" dirty="0" err="1">
                <a:solidFill>
                  <a:srgbClr val="0070C0"/>
                </a:solidFill>
              </a:rPr>
              <a:t>CaLDAS</a:t>
            </a:r>
            <a:r>
              <a:rPr lang="en-US" sz="1600" dirty="0">
                <a:solidFill>
                  <a:srgbClr val="0070C0"/>
                </a:solidFill>
              </a:rPr>
              <a:t>): Description and Synthetic Evaluation </a:t>
            </a:r>
            <a:r>
              <a:rPr lang="en-US" sz="1600" dirty="0" smtClean="0">
                <a:solidFill>
                  <a:srgbClr val="0070C0"/>
                </a:solidFill>
              </a:rPr>
              <a:t>Study-</a:t>
            </a:r>
            <a:r>
              <a:rPr lang="en-US" sz="1600" dirty="0" smtClean="0"/>
              <a:t>- </a:t>
            </a:r>
            <a:r>
              <a:rPr lang="en-US" sz="1600" dirty="0"/>
              <a:t>developed at the </a:t>
            </a:r>
            <a:r>
              <a:rPr lang="en-US" sz="1600" dirty="0" smtClean="0"/>
              <a:t>Meteorological </a:t>
            </a:r>
            <a:r>
              <a:rPr lang="en-US" sz="1600" dirty="0"/>
              <a:t>Research Division of </a:t>
            </a:r>
            <a:r>
              <a:rPr lang="en-US" sz="1600" b="1" dirty="0"/>
              <a:t>Environment Canada </a:t>
            </a:r>
            <a:r>
              <a:rPr lang="en-US" sz="1600" dirty="0" smtClean="0"/>
              <a:t>to </a:t>
            </a:r>
            <a:r>
              <a:rPr lang="en-US" sz="1600" dirty="0"/>
              <a:t>better represent the land surface initial states in environmental prediction and assimilation </a:t>
            </a:r>
            <a:r>
              <a:rPr lang="en-US" sz="1600" dirty="0" smtClean="0"/>
              <a:t>systems, featuring the </a:t>
            </a:r>
            <a:r>
              <a:rPr lang="en-US" sz="1600" dirty="0"/>
              <a:t>use of improved precipitation forcing through the </a:t>
            </a:r>
            <a:r>
              <a:rPr lang="en-US" sz="1600" i="1" dirty="0"/>
              <a:t>assimilation of precipitation </a:t>
            </a:r>
            <a:r>
              <a:rPr lang="en-US" sz="1600" i="1" dirty="0" smtClean="0"/>
              <a:t>observations</a:t>
            </a:r>
            <a:r>
              <a:rPr lang="en-US" sz="1600" b="1" dirty="0" smtClean="0"/>
              <a:t>.</a:t>
            </a:r>
          </a:p>
          <a:p>
            <a:pPr>
              <a:spcBef>
                <a:spcPts val="0"/>
              </a:spcBef>
              <a:spcAft>
                <a:spcPts val="1200"/>
              </a:spcAft>
            </a:pPr>
            <a:r>
              <a:rPr lang="en-US" sz="1600" dirty="0">
                <a:solidFill>
                  <a:srgbClr val="0070C0"/>
                </a:solidFill>
              </a:rPr>
              <a:t>Modeling Regional </a:t>
            </a:r>
            <a:r>
              <a:rPr lang="en-US" sz="1600" b="1" dirty="0">
                <a:solidFill>
                  <a:srgbClr val="0070C0"/>
                </a:solidFill>
              </a:rPr>
              <a:t>Crop Yield and Irrigation Demand </a:t>
            </a:r>
            <a:r>
              <a:rPr lang="en-US" sz="1600" dirty="0">
                <a:solidFill>
                  <a:srgbClr val="0070C0"/>
                </a:solidFill>
              </a:rPr>
              <a:t>Using SMAP Type of Soil Moisture </a:t>
            </a:r>
            <a:r>
              <a:rPr lang="en-US" sz="1600" dirty="0" smtClean="0">
                <a:solidFill>
                  <a:srgbClr val="0070C0"/>
                </a:solidFill>
              </a:rPr>
              <a:t>Data-</a:t>
            </a:r>
            <a:r>
              <a:rPr lang="en-US" sz="1600" dirty="0"/>
              <a:t>-</a:t>
            </a:r>
            <a:r>
              <a:rPr lang="en-US" sz="1600" b="1" dirty="0"/>
              <a:t>Georgia Institute of Technology</a:t>
            </a:r>
            <a:r>
              <a:rPr lang="en-US" sz="1600" dirty="0" smtClean="0"/>
              <a:t>, Numerical </a:t>
            </a:r>
            <a:r>
              <a:rPr lang="en-US" sz="1600" dirty="0"/>
              <a:t>experiments demonstrate that incorporating the SMAP data into the agricultural model </a:t>
            </a:r>
            <a:r>
              <a:rPr lang="en-US" sz="1600" i="1" dirty="0" smtClean="0"/>
              <a:t>reduces uncertainty</a:t>
            </a:r>
            <a:r>
              <a:rPr lang="en-US" sz="1600" b="1" dirty="0" smtClean="0"/>
              <a:t> </a:t>
            </a:r>
            <a:r>
              <a:rPr lang="en-US" sz="1600" dirty="0"/>
              <a:t>of modeled crop yields </a:t>
            </a:r>
            <a:endParaRPr lang="en-US" sz="1600" dirty="0" smtClean="0"/>
          </a:p>
          <a:p>
            <a:pPr>
              <a:spcBef>
                <a:spcPts val="0"/>
              </a:spcBef>
              <a:spcAft>
                <a:spcPts val="1200"/>
              </a:spcAft>
            </a:pPr>
            <a:r>
              <a:rPr lang="en-US" sz="1600" dirty="0">
                <a:solidFill>
                  <a:srgbClr val="0070C0"/>
                </a:solidFill>
              </a:rPr>
              <a:t>Ingestion of Simulated SMAP L3 Soil Moisture Data into </a:t>
            </a:r>
            <a:r>
              <a:rPr lang="en-US" sz="1600" b="1" dirty="0">
                <a:solidFill>
                  <a:srgbClr val="0070C0"/>
                </a:solidFill>
              </a:rPr>
              <a:t>Military Maneuver </a:t>
            </a:r>
            <a:r>
              <a:rPr lang="en-US" sz="1600" b="1" dirty="0" smtClean="0">
                <a:solidFill>
                  <a:srgbClr val="0070C0"/>
                </a:solidFill>
              </a:rPr>
              <a:t>Planning-</a:t>
            </a:r>
            <a:r>
              <a:rPr lang="en-US" sz="1600" b="1" dirty="0" smtClean="0"/>
              <a:t>-</a:t>
            </a:r>
            <a:r>
              <a:rPr lang="en-US" sz="1600" dirty="0"/>
              <a:t>U.S. </a:t>
            </a:r>
            <a:r>
              <a:rPr lang="en-US" sz="1600" b="1" dirty="0"/>
              <a:t>Army Corps of </a:t>
            </a:r>
            <a:r>
              <a:rPr lang="en-US" sz="1600" b="1" dirty="0" smtClean="0"/>
              <a:t>Engineers</a:t>
            </a:r>
            <a:r>
              <a:rPr lang="en-US" sz="1600" dirty="0" smtClean="0"/>
              <a:t>, Soil </a:t>
            </a:r>
            <a:r>
              <a:rPr lang="en-US" sz="1600" dirty="0"/>
              <a:t>strengths and resulting vehicle speeds </a:t>
            </a:r>
            <a:r>
              <a:rPr lang="en-US" sz="1600" dirty="0" smtClean="0"/>
              <a:t>will </a:t>
            </a:r>
            <a:r>
              <a:rPr lang="en-US" sz="1600" dirty="0"/>
              <a:t>have the greatest effect at low vehicle speeds. </a:t>
            </a:r>
            <a:endParaRPr lang="en-US" sz="1600" dirty="0" smtClean="0"/>
          </a:p>
          <a:p>
            <a:pPr>
              <a:spcBef>
                <a:spcPts val="0"/>
              </a:spcBef>
              <a:spcAft>
                <a:spcPts val="1200"/>
              </a:spcAft>
            </a:pPr>
            <a:r>
              <a:rPr lang="en-US" sz="1600" dirty="0">
                <a:solidFill>
                  <a:srgbClr val="0070C0"/>
                </a:solidFill>
              </a:rPr>
              <a:t>Assessing the Impact of L-Band Observations on </a:t>
            </a:r>
            <a:r>
              <a:rPr lang="en-US" sz="1600" b="1" dirty="0">
                <a:solidFill>
                  <a:srgbClr val="0070C0"/>
                </a:solidFill>
              </a:rPr>
              <a:t>Drought and Flood Risk </a:t>
            </a:r>
            <a:r>
              <a:rPr lang="en-US" sz="1600" dirty="0">
                <a:solidFill>
                  <a:srgbClr val="0070C0"/>
                </a:solidFill>
              </a:rPr>
              <a:t>Estimation: A Decision-Theoretic Approach in an </a:t>
            </a:r>
            <a:r>
              <a:rPr lang="en-US" sz="1600" b="1" dirty="0">
                <a:solidFill>
                  <a:srgbClr val="0070C0"/>
                </a:solidFill>
              </a:rPr>
              <a:t>OSSE </a:t>
            </a:r>
            <a:r>
              <a:rPr lang="en-US" sz="1600" dirty="0" smtClean="0">
                <a:solidFill>
                  <a:srgbClr val="0070C0"/>
                </a:solidFill>
              </a:rPr>
              <a:t>Environment-</a:t>
            </a:r>
            <a:r>
              <a:rPr lang="en-US" sz="1600" dirty="0" smtClean="0"/>
              <a:t>-</a:t>
            </a:r>
            <a:r>
              <a:rPr lang="en-US" sz="1600" dirty="0"/>
              <a:t>a </a:t>
            </a:r>
            <a:r>
              <a:rPr lang="en-US" sz="1600" i="1" dirty="0"/>
              <a:t>soil moisture OSSE </a:t>
            </a:r>
            <a:r>
              <a:rPr lang="en-US" sz="1600" dirty="0"/>
              <a:t>that employs simulated L-band measurements and assesses its utility toward improving drought and flood risk estimates (</a:t>
            </a:r>
            <a:r>
              <a:rPr lang="en-US" sz="1600" i="1" dirty="0"/>
              <a:t>Earth System Science Interdisciplinary Center, College </a:t>
            </a:r>
            <a:r>
              <a:rPr lang="en-US" sz="1600" i="1" dirty="0" smtClean="0"/>
              <a:t>Park</a:t>
            </a:r>
            <a:r>
              <a:rPr lang="en-US" sz="1600" dirty="0" smtClean="0"/>
              <a:t>)</a:t>
            </a:r>
          </a:p>
          <a:p>
            <a:r>
              <a:rPr lang="en-US" sz="1600" dirty="0">
                <a:solidFill>
                  <a:srgbClr val="0070C0"/>
                </a:solidFill>
              </a:rPr>
              <a:t>Skill and Global Trend Analysis of Soil Moisture from </a:t>
            </a:r>
            <a:r>
              <a:rPr lang="en-US" sz="1600" dirty="0" err="1">
                <a:solidFill>
                  <a:srgbClr val="0070C0"/>
                </a:solidFill>
              </a:rPr>
              <a:t>Reanalyses</a:t>
            </a:r>
            <a:r>
              <a:rPr lang="en-US" sz="1600" dirty="0">
                <a:solidFill>
                  <a:srgbClr val="0070C0"/>
                </a:solidFill>
              </a:rPr>
              <a:t> and Microwave Remote </a:t>
            </a:r>
            <a:r>
              <a:rPr lang="en-US" sz="1600" dirty="0" smtClean="0">
                <a:solidFill>
                  <a:srgbClr val="0070C0"/>
                </a:solidFill>
              </a:rPr>
              <a:t>Sensing– </a:t>
            </a:r>
            <a:r>
              <a:rPr lang="en-US" sz="1600" dirty="0" smtClean="0"/>
              <a:t>performed by </a:t>
            </a:r>
            <a:r>
              <a:rPr lang="en-US" sz="1600" b="1" dirty="0" smtClean="0"/>
              <a:t>ECMWF</a:t>
            </a:r>
            <a:r>
              <a:rPr lang="en-US" sz="1600" dirty="0" smtClean="0"/>
              <a:t>, in-situ </a:t>
            </a:r>
            <a:r>
              <a:rPr lang="en-US" sz="1600" dirty="0"/>
              <a:t>soil moisture measurements from 2007 to 2010 </a:t>
            </a:r>
            <a:r>
              <a:rPr lang="en-US" sz="1600" dirty="0" smtClean="0"/>
              <a:t>used </a:t>
            </a:r>
            <a:r>
              <a:rPr lang="en-US" sz="1600" dirty="0"/>
              <a:t>to </a:t>
            </a:r>
            <a:r>
              <a:rPr lang="en-US" sz="1600" i="1" dirty="0"/>
              <a:t>determine the reliability </a:t>
            </a:r>
            <a:r>
              <a:rPr lang="en-US" sz="1600" dirty="0"/>
              <a:t>of </a:t>
            </a:r>
            <a:r>
              <a:rPr lang="en-US" sz="1600" dirty="0" smtClean="0"/>
              <a:t> a </a:t>
            </a:r>
            <a:r>
              <a:rPr lang="en-US" sz="1600" dirty="0"/>
              <a:t>new, microwave-based </a:t>
            </a:r>
            <a:r>
              <a:rPr lang="en-US" sz="1600" dirty="0" err="1"/>
              <a:t>multisatellite</a:t>
            </a:r>
            <a:r>
              <a:rPr lang="en-US" sz="1600" dirty="0"/>
              <a:t> surface soil moisture </a:t>
            </a:r>
            <a:r>
              <a:rPr lang="en-US" sz="1600" dirty="0" smtClean="0"/>
              <a:t>dataset.</a:t>
            </a:r>
            <a:endParaRPr lang="en-US" sz="1600" b="1" dirty="0"/>
          </a:p>
        </p:txBody>
      </p:sp>
      <p:sp>
        <p:nvSpPr>
          <p:cNvPr id="6" name="TextBox 5"/>
          <p:cNvSpPr txBox="1"/>
          <p:nvPr/>
        </p:nvSpPr>
        <p:spPr>
          <a:xfrm>
            <a:off x="94891" y="6535583"/>
            <a:ext cx="6581954" cy="369332"/>
          </a:xfrm>
          <a:prstGeom prst="rect">
            <a:avLst/>
          </a:prstGeom>
          <a:noFill/>
        </p:spPr>
        <p:txBody>
          <a:bodyPr wrap="square" rtlCol="0">
            <a:spAutoFit/>
          </a:bodyPr>
          <a:lstStyle/>
          <a:p>
            <a:r>
              <a:rPr lang="en-US" sz="1400" dirty="0" smtClean="0"/>
              <a:t>* Published in a special collection for SMAP in the Journal </a:t>
            </a:r>
            <a:r>
              <a:rPr lang="en-US" sz="1400" dirty="0"/>
              <a:t>of Hydrometeorology (JHM</a:t>
            </a:r>
            <a:r>
              <a:rPr lang="en-US" dirty="0"/>
              <a:t>)</a:t>
            </a:r>
          </a:p>
        </p:txBody>
      </p:sp>
    </p:spTree>
    <p:extLst>
      <p:ext uri="{BB962C8B-B14F-4D97-AF65-F5344CB8AC3E}">
        <p14:creationId xmlns:p14="http://schemas.microsoft.com/office/powerpoint/2010/main" val="179121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31" y="-10379"/>
            <a:ext cx="6573629" cy="886768"/>
          </a:xfrm>
        </p:spPr>
        <p:txBody>
          <a:bodyPr/>
          <a:lstStyle/>
          <a:p>
            <a:r>
              <a:rPr lang="en-US" dirty="0" smtClean="0"/>
              <a:t>Possibilities for TEMPO Early Adopter Activity</a:t>
            </a:r>
            <a:endParaRPr lang="en-US" dirty="0"/>
          </a:p>
        </p:txBody>
      </p:sp>
      <p:sp>
        <p:nvSpPr>
          <p:cNvPr id="3" name="Slide Number Placeholder 2"/>
          <p:cNvSpPr>
            <a:spLocks noGrp="1"/>
          </p:cNvSpPr>
          <p:nvPr>
            <p:ph type="sldNum" sz="quarter" idx="11"/>
          </p:nvPr>
        </p:nvSpPr>
        <p:spPr/>
        <p:txBody>
          <a:bodyPr/>
          <a:lstStyle/>
          <a:p>
            <a:fld id="{24528EB1-4DC2-B445-862E-7D59106F092A}" type="slidenum">
              <a:rPr lang="en-US" smtClean="0"/>
              <a:t>9</a:t>
            </a:fld>
            <a:endParaRPr lang="en-US"/>
          </a:p>
        </p:txBody>
      </p:sp>
      <p:sp>
        <p:nvSpPr>
          <p:cNvPr id="5" name="Content Placeholder 4"/>
          <p:cNvSpPr>
            <a:spLocks noGrp="1"/>
          </p:cNvSpPr>
          <p:nvPr>
            <p:ph sz="quarter" idx="13"/>
          </p:nvPr>
        </p:nvSpPr>
        <p:spPr>
          <a:xfrm>
            <a:off x="200025" y="1040741"/>
            <a:ext cx="8704263" cy="5595127"/>
          </a:xfrm>
        </p:spPr>
        <p:txBody>
          <a:bodyPr/>
          <a:lstStyle/>
          <a:p>
            <a:pPr marL="0" indent="0">
              <a:spcBef>
                <a:spcPts val="0"/>
              </a:spcBef>
              <a:spcAft>
                <a:spcPts val="1200"/>
              </a:spcAft>
              <a:buNone/>
            </a:pPr>
            <a:r>
              <a:rPr lang="en-US" dirty="0" smtClean="0"/>
              <a:t>The following talks suggest applications in the areas of emissions estimates, crop yield, regional AQ forecast.  Some possibilities:</a:t>
            </a:r>
          </a:p>
          <a:p>
            <a:pPr>
              <a:spcBef>
                <a:spcPts val="0"/>
              </a:spcBef>
              <a:spcAft>
                <a:spcPts val="1200"/>
              </a:spcAft>
            </a:pPr>
            <a:r>
              <a:rPr lang="en-US" dirty="0" smtClean="0"/>
              <a:t>Demonstrating Cross-Platform data use with Constellation observations, particularly with synthetic data and skill measures from OSSEs.  (international partners)</a:t>
            </a:r>
            <a:endParaRPr lang="en-US" b="1" dirty="0"/>
          </a:p>
          <a:p>
            <a:pPr>
              <a:spcBef>
                <a:spcPts val="0"/>
              </a:spcBef>
              <a:spcAft>
                <a:spcPts val="1200"/>
              </a:spcAft>
            </a:pPr>
            <a:r>
              <a:rPr lang="en-US" dirty="0" smtClean="0"/>
              <a:t>Ability to link AQ forecast information with urban services like hospital emergency room staffing and urban transit.  (clear public benefit)</a:t>
            </a:r>
          </a:p>
          <a:p>
            <a:pPr>
              <a:spcBef>
                <a:spcPts val="0"/>
              </a:spcBef>
              <a:spcAft>
                <a:spcPts val="1200"/>
              </a:spcAft>
            </a:pPr>
            <a:r>
              <a:rPr lang="en-US" dirty="0" smtClean="0"/>
              <a:t>Potential for aviation notifications </a:t>
            </a:r>
            <a:r>
              <a:rPr lang="en-US" smtClean="0"/>
              <a:t>(volcanic eruptions</a:t>
            </a:r>
            <a:r>
              <a:rPr lang="en-US" dirty="0" smtClean="0"/>
              <a:t>).</a:t>
            </a:r>
          </a:p>
        </p:txBody>
      </p:sp>
    </p:spTree>
    <p:extLst>
      <p:ext uri="{BB962C8B-B14F-4D97-AF65-F5344CB8AC3E}">
        <p14:creationId xmlns:p14="http://schemas.microsoft.com/office/powerpoint/2010/main" val="1629250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13587</TotalTime>
  <Words>1059</Words>
  <Application>Microsoft Office PowerPoint</Application>
  <PresentationFormat>On-screen Show (4:3)</PresentationFormat>
  <Paragraphs>66</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ＭＳ Ｐゴシック</vt:lpstr>
      <vt:lpstr>Arial</vt:lpstr>
      <vt:lpstr>Arial Rounded MT Bold</vt:lpstr>
      <vt:lpstr>Calibri</vt:lpstr>
      <vt:lpstr>Cambria</vt:lpstr>
      <vt:lpstr>Times</vt:lpstr>
      <vt:lpstr>ヒラギノ角ゴ Pro W3</vt:lpstr>
      <vt:lpstr>Office Theme</vt:lpstr>
      <vt:lpstr>PowerPoint Presentation</vt:lpstr>
      <vt:lpstr>PowerPoint Presentation</vt:lpstr>
      <vt:lpstr>Characteristics of an EA program</vt:lpstr>
      <vt:lpstr>Who are Early Adopters?</vt:lpstr>
      <vt:lpstr>What is the Goal of Early Adopters?</vt:lpstr>
      <vt:lpstr>National Soil Moisture Monitoring (SMAP launched in January 2015)</vt:lpstr>
      <vt:lpstr>SWOT and water applications</vt:lpstr>
      <vt:lpstr>Examples of SMAP Early Adopter Activities *</vt:lpstr>
      <vt:lpstr>Possibilities for TEMPO Early Adopter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NASA ODIN</dc:creator>
  <cp:lastModifiedBy>NEIL, DOREEN (LARC-E303)</cp:lastModifiedBy>
  <cp:revision>607</cp:revision>
  <cp:lastPrinted>2015-03-12T17:43:42Z</cp:lastPrinted>
  <dcterms:created xsi:type="dcterms:W3CDTF">2013-01-29T19:06:19Z</dcterms:created>
  <dcterms:modified xsi:type="dcterms:W3CDTF">2016-07-12T12:56:22Z</dcterms:modified>
</cp:coreProperties>
</file>