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4" r:id="rId3"/>
    <p:sldId id="271" r:id="rId4"/>
    <p:sldId id="270" r:id="rId5"/>
    <p:sldId id="272" r:id="rId6"/>
    <p:sldId id="283" r:id="rId7"/>
    <p:sldId id="275" r:id="rId8"/>
    <p:sldId id="278" r:id="rId9"/>
    <p:sldId id="279" r:id="rId10"/>
    <p:sldId id="280" r:id="rId11"/>
    <p:sldId id="281" r:id="rId12"/>
    <p:sldId id="276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F0"/>
    <a:srgbClr val="0000A9"/>
    <a:srgbClr val="D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8982-CE84-CF48-BBF7-54F843BF82D8}" type="datetimeFigureOut">
              <a:rPr lang="en-US" smtClean="0"/>
              <a:t>5/22/15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13F66-BE40-6E49-98B4-2EF0707E0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3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544EF-D20D-C64C-967A-CB53243D99BD}" type="datetimeFigureOut">
              <a:rPr lang="en-US" smtClean="0"/>
              <a:t>5/22/15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0DECA-E420-B04F-B1E4-4A87E565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9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BC-7C24-D948-A9D4-702D9310C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BC-7C24-D948-A9D4-702D9310C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6"/>
            <a:ext cx="9144000" cy="10637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BC-7C24-D948-A9D4-702D9310C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576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887" y="119572"/>
            <a:ext cx="6401816" cy="75913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01402"/>
            <a:ext cx="2133600" cy="256598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1402"/>
            <a:ext cx="2895600" cy="234446"/>
          </a:xfrm>
          <a:prstGeom prst="rect">
            <a:avLst/>
          </a:prstGeom>
          <a:ln/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01402"/>
            <a:ext cx="2133600" cy="256598"/>
          </a:xfrm>
          <a:prstGeom prst="rect">
            <a:avLst/>
          </a:prstGeom>
          <a:ln/>
        </p:spPr>
        <p:txBody>
          <a:bodyPr/>
          <a:lstStyle>
            <a:lvl1pPr algn="r">
              <a:defRPr sz="1200"/>
            </a:lvl1pPr>
          </a:lstStyle>
          <a:p>
            <a:fld id="{A2E0B075-F1E5-AA4A-85BE-FB3C9ECF53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1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610305"/>
            <a:ext cx="2133600" cy="247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610305"/>
            <a:ext cx="2895600" cy="247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610305"/>
            <a:ext cx="2133600" cy="247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24BC-7C24-D948-A9D4-702D9310C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  <p:sldLayoutId id="2147483656" r:id="rId5"/>
    <p:sldLayoutId id="2147483653" r:id="rId6"/>
    <p:sldLayoutId id="2147483657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978047" y="2049765"/>
            <a:ext cx="4879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sz="2800" b="1" dirty="0" smtClean="0">
                <a:solidFill>
                  <a:srgbClr val="000090"/>
                </a:solidFill>
                <a:cs typeface="Arial" charset="0"/>
              </a:rPr>
              <a:t>TEMPO Mission Project</a:t>
            </a:r>
            <a:endParaRPr lang="en-US" sz="2000" i="1" dirty="0"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2800" b="1" dirty="0" smtClean="0">
                <a:solidFill>
                  <a:srgbClr val="000090"/>
                </a:solidFill>
                <a:cs typeface="Arial" charset="0"/>
              </a:rPr>
              <a:t>July 23, 2013</a:t>
            </a:r>
            <a:endParaRPr lang="en-US" sz="2800" b="1" dirty="0">
              <a:solidFill>
                <a:srgbClr val="00009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dirty="0" smtClean="0">
                <a:cs typeface="Arial" charset="0"/>
              </a:rPr>
              <a:t>Project Manager: Alan Little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3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1696" y="1790731"/>
            <a:ext cx="64524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/>
              <a:t>Instrument</a:t>
            </a:r>
            <a:endParaRPr lang="en-US" sz="1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440" y="1147278"/>
            <a:ext cx="8402320" cy="552354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Primary Mission Schedule Drivers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1) Procurement of Host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2) Need for Early Design of Interfaces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)  Spacecraft Host Availability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/>
              <a:t>Interfaces Designed Early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Current Schedule:</a:t>
            </a:r>
          </a:p>
          <a:p>
            <a:pPr lvl="2">
              <a:spcBef>
                <a:spcPts val="600"/>
              </a:spcBef>
            </a:pPr>
            <a:r>
              <a:rPr lang="en-US" sz="1200" dirty="0" smtClean="0"/>
              <a:t>Instrument PDR ~10/2014. CDR ~10/2015. Instrument complete ~5/2017.</a:t>
            </a:r>
          </a:p>
          <a:p>
            <a:pPr lvl="2">
              <a:spcBef>
                <a:spcPts val="600"/>
              </a:spcBef>
            </a:pPr>
            <a:r>
              <a:rPr lang="en-US" sz="1200" dirty="0" smtClean="0"/>
              <a:t>Host contract award ~3/2015. </a:t>
            </a:r>
            <a:r>
              <a:rPr lang="en-US" sz="1200" i="1" dirty="0" smtClean="0"/>
              <a:t>Spacecraft</a:t>
            </a:r>
            <a:r>
              <a:rPr lang="en-US" sz="1200" dirty="0" smtClean="0"/>
              <a:t> award notionally mid-2016 for 11/2018 launch.  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Original instrument assumption included spacecraft selection by instrument PDR or as early as possible after PDR.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Time period between Instrument PDR &amp; Host award poses risk to instrument-to-spacecraft interface. 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Work currently underway to identify interface bounding parameters and specific risks associated with later spacecraft ATP.  Early TEMPO Host Accommodation studies will provide additional input into risk assessment.</a:t>
            </a:r>
          </a:p>
          <a:p>
            <a:pPr marL="0">
              <a:spcBef>
                <a:spcPts val="0"/>
              </a:spcBef>
              <a:tabLst>
                <a:tab pos="346075" algn="l"/>
              </a:tabLst>
            </a:pPr>
            <a:endParaRPr lang="en-US" sz="1800" dirty="0" smtClean="0"/>
          </a:p>
          <a:p>
            <a:pPr marL="0">
              <a:spcBef>
                <a:spcPts val="0"/>
              </a:spcBef>
            </a:pP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4079818" y="1040669"/>
            <a:ext cx="4884675" cy="2621640"/>
            <a:chOff x="4079818" y="1040669"/>
            <a:chExt cx="4884675" cy="262164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4079818" y="1040669"/>
              <a:ext cx="4884675" cy="2621640"/>
              <a:chOff x="365760" y="1771153"/>
              <a:chExt cx="5577840" cy="2993666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84" t="38656" r="27503" b="50534"/>
              <a:stretch/>
            </p:blipFill>
            <p:spPr bwMode="auto">
              <a:xfrm>
                <a:off x="365760" y="2411233"/>
                <a:ext cx="5577840" cy="834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97" t="58113" r="27492" b="23254"/>
              <a:stretch/>
            </p:blipFill>
            <p:spPr bwMode="auto">
              <a:xfrm>
                <a:off x="365760" y="3325633"/>
                <a:ext cx="5577840" cy="1439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84" r="27503" b="92022"/>
              <a:stretch/>
            </p:blipFill>
            <p:spPr bwMode="auto">
              <a:xfrm>
                <a:off x="365760" y="1771153"/>
                <a:ext cx="5577840" cy="616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Oval 8"/>
            <p:cNvSpPr/>
            <p:nvPr/>
          </p:nvSpPr>
          <p:spPr>
            <a:xfrm>
              <a:off x="5491769" y="1633212"/>
              <a:ext cx="1839334" cy="622811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43600" y="2286000"/>
              <a:ext cx="822960" cy="9144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1904948" y="1"/>
            <a:ext cx="6270455" cy="91578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TEMPO Accommodation</a:t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dirty="0">
                <a:solidFill>
                  <a:prstClr val="white">
                    <a:lumMod val="95000"/>
                  </a:prstClr>
                </a:solidFill>
                <a:latin typeface="Calibri"/>
              </a:rPr>
              <a:t>Mission Schedule Drivers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BC-7C24-D948-A9D4-702D9310C26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8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440" y="1147278"/>
            <a:ext cx="8402320" cy="552354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Primary Mission Schedule Drivers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1) Procurement of Host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2) Need for Early Design of Interfaces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)  Spacecraft Host Availability</a:t>
            </a:r>
          </a:p>
          <a:p>
            <a:pPr lvl="1">
              <a:spcBef>
                <a:spcPts val="600"/>
              </a:spcBef>
            </a:pPr>
            <a:endParaRPr lang="en-US" sz="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Spacecraft Host Availability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Assuming a ~30 month spacecraft development cycle with payload need/instrument delivery 12 months prior to launch.  Assuming earliest possible launch for planning purposes.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Initial 18 months of spacecraft development cycle occur prior to instrument delivery, driving spacecraft ATP to ~6/2016.</a:t>
            </a:r>
          </a:p>
          <a:p>
            <a:pPr lvl="1">
              <a:spcBef>
                <a:spcPts val="600"/>
              </a:spcBef>
            </a:pPr>
            <a:endParaRPr lang="en-US" sz="1600" dirty="0"/>
          </a:p>
          <a:p>
            <a:pPr lvl="1">
              <a:spcBef>
                <a:spcPts val="600"/>
              </a:spcBef>
            </a:pPr>
            <a:endParaRPr lang="en-US" sz="1600" dirty="0"/>
          </a:p>
          <a:p>
            <a:pPr lvl="1">
              <a:spcBef>
                <a:spcPts val="600"/>
              </a:spcBef>
              <a:tabLst>
                <a:tab pos="346075" algn="l"/>
              </a:tabLst>
            </a:pPr>
            <a:endParaRPr lang="en-US" sz="1600" dirty="0"/>
          </a:p>
          <a:p>
            <a:pPr lvl="1">
              <a:spcBef>
                <a:spcPts val="600"/>
              </a:spcBef>
              <a:tabLst>
                <a:tab pos="346075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346075" algn="l"/>
              </a:tabLst>
            </a:pPr>
            <a:endParaRPr lang="en-US" sz="1600" dirty="0"/>
          </a:p>
          <a:p>
            <a:pPr marL="400050" lvl="1">
              <a:spcBef>
                <a:spcPts val="0"/>
              </a:spcBef>
              <a:tabLst>
                <a:tab pos="346075" algn="l"/>
              </a:tabLst>
            </a:pPr>
            <a:endParaRPr lang="en-US" sz="1600" dirty="0"/>
          </a:p>
          <a:p>
            <a:pPr marL="0">
              <a:spcBef>
                <a:spcPts val="0"/>
              </a:spcBef>
            </a:pP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130951" y="4317173"/>
            <a:ext cx="5580364" cy="2092913"/>
            <a:chOff x="1542552" y="2194560"/>
            <a:chExt cx="6565128" cy="246225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1" t="77013"/>
            <a:stretch/>
          </p:blipFill>
          <p:spPr bwMode="auto">
            <a:xfrm>
              <a:off x="1542552" y="3045350"/>
              <a:ext cx="6565128" cy="161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1" t="835" b="88658"/>
            <a:stretch/>
          </p:blipFill>
          <p:spPr bwMode="auto">
            <a:xfrm>
              <a:off x="1542552" y="2194560"/>
              <a:ext cx="6565127" cy="7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7"/>
          <p:cNvSpPr/>
          <p:nvPr/>
        </p:nvSpPr>
        <p:spPr>
          <a:xfrm>
            <a:off x="3713264" y="4778734"/>
            <a:ext cx="3912037" cy="106547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0505" y="5027849"/>
            <a:ext cx="469128" cy="57713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21575" y="4968495"/>
            <a:ext cx="970055" cy="57713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26909" y="5014951"/>
            <a:ext cx="539363" cy="60728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904948" y="1"/>
            <a:ext cx="6270455" cy="91578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TEMPO Accommodation</a:t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dirty="0">
                <a:solidFill>
                  <a:prstClr val="white">
                    <a:lumMod val="95000"/>
                  </a:prstClr>
                </a:solidFill>
                <a:latin typeface="Calibri"/>
              </a:rPr>
              <a:t>Mission Schedule Drivers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BC-7C24-D948-A9D4-702D9310C26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7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dates</a:t>
            </a:r>
          </a:p>
          <a:p>
            <a:pPr lvl="1"/>
            <a:r>
              <a:rPr lang="en-US" dirty="0" smtClean="0"/>
              <a:t>Spacecraft vendor known: between 5/15 and 6/16</a:t>
            </a:r>
          </a:p>
          <a:p>
            <a:pPr lvl="1"/>
            <a:r>
              <a:rPr lang="en-US" dirty="0" smtClean="0"/>
              <a:t>Spacecraft location known: ~5/15</a:t>
            </a:r>
          </a:p>
          <a:p>
            <a:pPr lvl="1"/>
            <a:r>
              <a:rPr lang="en-US" dirty="0" smtClean="0"/>
              <a:t>Spacecraft integration begins: 11/17</a:t>
            </a:r>
          </a:p>
          <a:p>
            <a:pPr lvl="1"/>
            <a:r>
              <a:rPr lang="en-US" dirty="0" smtClean="0"/>
              <a:t>Earliest launch: 11/18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B075-F1E5-AA4A-85BE-FB3C9ECF536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4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BC-7C24-D948-A9D4-702D9310C26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6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 instrument selected under EVI-1</a:t>
            </a:r>
          </a:p>
          <a:p>
            <a:pPr lvl="1"/>
            <a:r>
              <a:rPr lang="en-US" dirty="0" smtClean="0"/>
              <a:t>AO solicited Science, Instrument, Operations, and associated project management, systems engineering, and safety and mission assurance </a:t>
            </a:r>
          </a:p>
          <a:p>
            <a:r>
              <a:rPr lang="en-US" dirty="0" smtClean="0"/>
              <a:t>NASA responsible for getting TEMPO Instrument on orbit</a:t>
            </a:r>
          </a:p>
          <a:p>
            <a:pPr lvl="1"/>
            <a:r>
              <a:rPr lang="en-US" dirty="0" smtClean="0"/>
              <a:t>NASA Earth Science Division directed NASA LaRC to implement a flight project for the TEMPO satellite host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 Mission Project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BC-7C24-D948-A9D4-702D9310C2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4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TEMPO Organization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6293" y="917070"/>
            <a:ext cx="8686617" cy="5760832"/>
            <a:chOff x="396293" y="917070"/>
            <a:chExt cx="8686617" cy="5760832"/>
          </a:xfrm>
        </p:grpSpPr>
        <p:sp>
          <p:nvSpPr>
            <p:cNvPr id="30" name="Rounded Rectangle 29"/>
            <p:cNvSpPr/>
            <p:nvPr/>
          </p:nvSpPr>
          <p:spPr>
            <a:xfrm>
              <a:off x="3625920" y="917070"/>
              <a:ext cx="2139109" cy="683791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800" b="1" dirty="0" smtClean="0">
                  <a:latin typeface="Arial Narrow" pitchFamily="34" charset="0"/>
                  <a:cs typeface="Times New Roman" pitchFamily="18" charset="0"/>
                </a:rPr>
                <a:t>ESSP PO</a:t>
              </a:r>
              <a:endParaRPr lang="en-US" sz="1100" dirty="0" smtClean="0"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endCxn id="20" idx="0"/>
            </p:cNvCxnSpPr>
            <p:nvPr/>
          </p:nvCxnSpPr>
          <p:spPr bwMode="auto">
            <a:xfrm>
              <a:off x="1268952" y="2514143"/>
              <a:ext cx="9993" cy="338305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endCxn id="23" idx="1"/>
            </p:cNvCxnSpPr>
            <p:nvPr/>
          </p:nvCxnSpPr>
          <p:spPr bwMode="auto">
            <a:xfrm flipV="1">
              <a:off x="1256879" y="2888028"/>
              <a:ext cx="350639" cy="108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1277132" y="3475828"/>
              <a:ext cx="2086327" cy="79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1491881" y="3495173"/>
              <a:ext cx="16786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Coordination of Mission activities</a:t>
              </a: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flipV="1">
              <a:off x="2619688" y="2405411"/>
              <a:ext cx="811060" cy="87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801083" y="5310841"/>
              <a:ext cx="198563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461329" y="1972026"/>
              <a:ext cx="1891063" cy="634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461329" y="5683865"/>
              <a:ext cx="0" cy="5418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838972" y="5680037"/>
              <a:ext cx="0" cy="5418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037116" y="5673461"/>
              <a:ext cx="0" cy="5418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781740" y="5682784"/>
              <a:ext cx="0" cy="5418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461329" y="5687941"/>
              <a:ext cx="57126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697563" y="1621161"/>
              <a:ext cx="8814" cy="40710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685351" y="4555397"/>
              <a:ext cx="20122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ounded Rectangle 16"/>
            <p:cNvSpPr/>
            <p:nvPr/>
          </p:nvSpPr>
          <p:spPr>
            <a:xfrm>
              <a:off x="546027" y="1543240"/>
              <a:ext cx="2514601" cy="983053"/>
            </a:xfrm>
            <a:prstGeom prst="round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800" b="1" dirty="0" smtClean="0">
                  <a:latin typeface="Arial Narrow" pitchFamily="34" charset="0"/>
                  <a:cs typeface="Times New Roman" pitchFamily="18" charset="0"/>
                </a:rPr>
                <a:t>TEMPO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latin typeface="Arial Narrow" pitchFamily="34" charset="0"/>
                  <a:cs typeface="Times New Roman" pitchFamily="18" charset="0"/>
                </a:rPr>
                <a:t>PI: </a:t>
              </a:r>
              <a:r>
                <a:rPr lang="en-US" sz="1100" dirty="0" smtClean="0">
                  <a:latin typeface="Arial Narrow" pitchFamily="34" charset="0"/>
                  <a:cs typeface="Times New Roman" pitchFamily="18" charset="0"/>
                </a:rPr>
                <a:t>Kelly Chance</a:t>
              </a:r>
              <a:endParaRPr lang="en-US" sz="1100" dirty="0">
                <a:latin typeface="Arial Narrow" pitchFamily="34" charset="0"/>
                <a:cs typeface="Times New Roman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100" dirty="0" smtClean="0">
                  <a:latin typeface="Arial Narrow" pitchFamily="34" charset="0"/>
                  <a:cs typeface="Times New Roman" pitchFamily="18" charset="0"/>
                </a:rPr>
                <a:t> Deputy PI: Xiong Liu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dirty="0" smtClean="0">
                  <a:latin typeface="Arial Narrow" pitchFamily="34" charset="0"/>
                  <a:cs typeface="Times New Roman" pitchFamily="18" charset="0"/>
                </a:rPr>
                <a:t>Program Administrator: Joseph Webber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06115" y="1893193"/>
              <a:ext cx="940983" cy="23470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800" dirty="0" smtClean="0">
                  <a:latin typeface="Arial Narrow" pitchFamily="34" charset="0"/>
                  <a:cs typeface="Times New Roman" pitchFamily="18" charset="0"/>
                </a:rPr>
                <a:t>Investigation Advisory Panel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65158" y="3015741"/>
              <a:ext cx="2604707" cy="916748"/>
            </a:xfrm>
            <a:prstGeom prst="roundRect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b="1" dirty="0" smtClean="0">
                  <a:latin typeface="Arial Narrow" pitchFamily="34" charset="0"/>
                  <a:cs typeface="Times New Roman" pitchFamily="18" charset="0"/>
                </a:rPr>
                <a:t>Mission Management</a:t>
              </a:r>
            </a:p>
            <a:p>
              <a:pPr algn="ctr"/>
              <a:r>
                <a:rPr lang="en-US" sz="1050" dirty="0" smtClean="0">
                  <a:latin typeface="Arial Narrow" pitchFamily="34" charset="0"/>
                  <a:cs typeface="Times New Roman" pitchFamily="18" charset="0"/>
                </a:rPr>
                <a:t>Mission Project Manager: Alan Little</a:t>
              </a:r>
            </a:p>
            <a:p>
              <a:pPr algn="ctr"/>
              <a:r>
                <a:rPr lang="en-US" sz="1050" dirty="0" smtClean="0">
                  <a:latin typeface="Arial Narrow" pitchFamily="34" charset="0"/>
                  <a:cs typeface="Times New Roman" pitchFamily="18" charset="0"/>
                </a:rPr>
                <a:t>Deputy Project Manager/Resources: Don </a:t>
              </a:r>
              <a:r>
                <a:rPr lang="en-US" sz="1050" dirty="0" err="1" smtClean="0">
                  <a:latin typeface="Arial Narrow" pitchFamily="34" charset="0"/>
                  <a:cs typeface="Times New Roman" pitchFamily="18" charset="0"/>
                </a:rPr>
                <a:t>Shick</a:t>
              </a:r>
              <a:endParaRPr lang="en-US" sz="1050" dirty="0" smtClean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6293" y="5897198"/>
              <a:ext cx="1765303" cy="762000"/>
            </a:xfrm>
            <a:prstGeom prst="round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Narrow" pitchFamily="34" charset="0"/>
                  <a:cs typeface="Times New Roman" pitchFamily="18" charset="0"/>
                </a:rPr>
                <a:t>Instrument </a:t>
              </a:r>
            </a:p>
            <a:p>
              <a:pPr algn="ctr"/>
              <a:r>
                <a:rPr lang="en-US" sz="900" dirty="0" smtClean="0">
                  <a:latin typeface="Arial Narrow" pitchFamily="34" charset="0"/>
                  <a:cs typeface="Times New Roman" pitchFamily="18" charset="0"/>
                </a:rPr>
                <a:t>Instrument PM: W. Pennington</a:t>
              </a:r>
            </a:p>
            <a:p>
              <a:pPr algn="ctr"/>
              <a:r>
                <a:rPr lang="en-US" sz="900" dirty="0" smtClean="0">
                  <a:latin typeface="Arial Narrow" pitchFamily="34" charset="0"/>
                  <a:cs typeface="Times New Roman" pitchFamily="18" charset="0"/>
                </a:rPr>
                <a:t>Instrument DPM/COR: Craig Jones</a:t>
              </a:r>
            </a:p>
            <a:p>
              <a:pPr algn="ctr"/>
              <a:r>
                <a:rPr lang="en-US" sz="900" dirty="0" smtClean="0">
                  <a:latin typeface="Arial Narrow" pitchFamily="34" charset="0"/>
                  <a:cs typeface="Times New Roman" pitchFamily="18" charset="0"/>
                </a:rPr>
                <a:t>CE: Dave Rosenbaum</a:t>
              </a:r>
            </a:p>
            <a:p>
              <a:pPr algn="ctr"/>
              <a:r>
                <a:rPr lang="en-US" sz="900" dirty="0">
                  <a:latin typeface="Arial Narrow" pitchFamily="34" charset="0"/>
                  <a:cs typeface="Times New Roman" pitchFamily="18" charset="0"/>
                </a:rPr>
                <a:t>Project Scientist: David </a:t>
              </a:r>
              <a:r>
                <a:rPr lang="en-US" sz="900" dirty="0" err="1" smtClean="0">
                  <a:latin typeface="Arial Narrow" pitchFamily="34" charset="0"/>
                  <a:cs typeface="Times New Roman" pitchFamily="18" charset="0"/>
                </a:rPr>
                <a:t>Flittner</a:t>
              </a:r>
              <a:endParaRPr lang="en-US" sz="1100" dirty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095084" y="5026475"/>
              <a:ext cx="2362200" cy="533400"/>
            </a:xfrm>
            <a:prstGeom prst="roundRect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Narrow" pitchFamily="34" charset="0"/>
                  <a:cs typeface="Times New Roman" pitchFamily="18" charset="0"/>
                </a:rPr>
                <a:t>Systems Engineering</a:t>
              </a:r>
            </a:p>
            <a:p>
              <a:pPr algn="ctr"/>
              <a:r>
                <a:rPr lang="en-US" sz="1050" dirty="0" smtClean="0">
                  <a:latin typeface="Arial Narrow" pitchFamily="34" charset="0"/>
                  <a:cs typeface="Times New Roman" pitchFamily="18" charset="0"/>
                </a:rPr>
                <a:t>Mission Systems Engineer: TBN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986912" y="5004877"/>
              <a:ext cx="2209800" cy="533400"/>
            </a:xfrm>
            <a:prstGeom prst="roundRect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latin typeface="Arial Narrow" pitchFamily="34" charset="0"/>
                  <a:cs typeface="Times New Roman" pitchFamily="18" charset="0"/>
                </a:rPr>
                <a:t>Safety &amp; Mission Assurance</a:t>
              </a:r>
            </a:p>
            <a:p>
              <a:pPr algn="ctr"/>
              <a:r>
                <a:rPr lang="en-US" sz="1050" dirty="0" smtClean="0">
                  <a:latin typeface="Arial Narrow" pitchFamily="34" charset="0"/>
                  <a:cs typeface="Times New Roman" pitchFamily="18" charset="0"/>
                </a:rPr>
                <a:t>SMA Manager: Jose </a:t>
              </a:r>
              <a:r>
                <a:rPr lang="en-US" sz="1050" dirty="0" err="1" smtClean="0">
                  <a:latin typeface="Arial Narrow" pitchFamily="34" charset="0"/>
                  <a:cs typeface="Times New Roman" pitchFamily="18" charset="0"/>
                </a:rPr>
                <a:t>Caraballo</a:t>
              </a:r>
              <a:endParaRPr lang="en-US" sz="1050" dirty="0" smtClean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607518" y="2721805"/>
              <a:ext cx="1256087" cy="332445"/>
            </a:xfrm>
            <a:prstGeom prst="round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 Narrow" pitchFamily="34" charset="0"/>
                  <a:cs typeface="Times New Roman" pitchFamily="18" charset="0"/>
                </a:rPr>
                <a:t>Science Team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452602" y="5915902"/>
              <a:ext cx="1371600" cy="762000"/>
            </a:xfrm>
            <a:prstGeom prst="roundRect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Narrow" pitchFamily="34" charset="0"/>
                  <a:cs typeface="Times New Roman" pitchFamily="18" charset="0"/>
                </a:rPr>
                <a:t>Mission Operations</a:t>
              </a:r>
            </a:p>
            <a:p>
              <a:pPr algn="ctr"/>
              <a:r>
                <a:rPr lang="en-US" sz="1050" dirty="0" smtClean="0">
                  <a:latin typeface="Arial Narrow" pitchFamily="34" charset="0"/>
                  <a:cs typeface="Times New Roman" pitchFamily="18" charset="0"/>
                </a:rPr>
                <a:t>Lead: TBN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305220" y="2256345"/>
              <a:ext cx="880943" cy="2981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atin typeface="Arial Narrow" pitchFamily="34" charset="0"/>
                  <a:cs typeface="Times New Roman" pitchFamily="18" charset="0"/>
                </a:rPr>
                <a:t>Science Advisory Panel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50645" y="5920995"/>
              <a:ext cx="1067596" cy="738203"/>
            </a:xfrm>
            <a:prstGeom prst="roundRect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Narrow" pitchFamily="34" charset="0"/>
                  <a:cs typeface="Times New Roman" pitchFamily="18" charset="0"/>
                </a:rPr>
                <a:t>Ground</a:t>
              </a:r>
            </a:p>
            <a:p>
              <a:pPr algn="ctr"/>
              <a:r>
                <a:rPr lang="en-US" sz="1200" b="1" dirty="0" smtClean="0">
                  <a:latin typeface="Arial Narrow" pitchFamily="34" charset="0"/>
                  <a:cs typeface="Times New Roman" pitchFamily="18" charset="0"/>
                </a:rPr>
                <a:t>System</a:t>
              </a:r>
            </a:p>
            <a:p>
              <a:pPr algn="ctr"/>
              <a:r>
                <a:rPr lang="en-US" sz="1000" dirty="0" smtClean="0">
                  <a:latin typeface="Arial Narrow" pitchFamily="34" charset="0"/>
                  <a:cs typeface="Times New Roman" pitchFamily="18" charset="0"/>
                </a:rPr>
                <a:t>Lead: TBN</a:t>
              </a:r>
              <a:endParaRPr lang="en-US" sz="900" dirty="0" smtClean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58328" y="5904989"/>
              <a:ext cx="1605516" cy="762000"/>
            </a:xfrm>
            <a:prstGeom prst="roundRect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Narrow" pitchFamily="34" charset="0"/>
                  <a:cs typeface="Times New Roman" pitchFamily="18" charset="0"/>
                </a:rPr>
                <a:t>Host Satellite</a:t>
              </a:r>
            </a:p>
            <a:p>
              <a:pPr algn="ctr"/>
              <a:r>
                <a:rPr lang="en-US" sz="1000" dirty="0" smtClean="0">
                  <a:latin typeface="Arial Narrow" pitchFamily="34" charset="0"/>
                  <a:cs typeface="Times New Roman" pitchFamily="18" charset="0"/>
                </a:rPr>
                <a:t>Lead: TBN</a:t>
              </a:r>
              <a:endParaRPr lang="en-US" sz="900" dirty="0" smtClean="0"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986912" y="4182309"/>
              <a:ext cx="1965907" cy="721242"/>
            </a:xfrm>
            <a:prstGeom prst="roundRect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>
                  <a:latin typeface="Arial Narrow" pitchFamily="34" charset="0"/>
                  <a:cs typeface="Times New Roman" pitchFamily="18" charset="0"/>
                </a:rPr>
                <a:t>Management Support </a:t>
              </a:r>
            </a:p>
            <a:p>
              <a:pPr algn="ctr"/>
              <a:r>
                <a:rPr lang="en-US" sz="900" dirty="0" smtClean="0">
                  <a:latin typeface="Arial Narrow" pitchFamily="34" charset="0"/>
                  <a:cs typeface="Times New Roman" pitchFamily="18" charset="0"/>
                </a:rPr>
                <a:t>Schedule Lead: Ken Parkinson</a:t>
              </a:r>
            </a:p>
            <a:p>
              <a:pPr algn="ctr"/>
              <a:r>
                <a:rPr lang="en-US" sz="900" dirty="0" smtClean="0">
                  <a:latin typeface="Arial Narrow" pitchFamily="34" charset="0"/>
                  <a:cs typeface="Times New Roman" pitchFamily="18" charset="0"/>
                </a:rPr>
                <a:t>Configuration Manager: Kennedy Delgado</a:t>
              </a:r>
            </a:p>
            <a:p>
              <a:pPr algn="ctr"/>
              <a:r>
                <a:rPr lang="en-US" sz="900" dirty="0" smtClean="0">
                  <a:latin typeface="Arial Narrow" pitchFamily="34" charset="0"/>
                  <a:cs typeface="Times New Roman" pitchFamily="18" charset="0"/>
                </a:rPr>
                <a:t>Resources: Linda Moore</a:t>
              </a:r>
            </a:p>
            <a:p>
              <a:pPr algn="ctr"/>
              <a:r>
                <a:rPr lang="en-US" sz="900" dirty="0" smtClean="0">
                  <a:latin typeface="Arial Narrow" pitchFamily="34" charset="0"/>
                  <a:cs typeface="Times New Roman" pitchFamily="18" charset="0"/>
                </a:rPr>
                <a:t>Risk Manager: Craig Hutchinson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7173468" y="5687941"/>
              <a:ext cx="489" cy="50902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ounded Rectangle 33"/>
            <p:cNvSpPr/>
            <p:nvPr/>
          </p:nvSpPr>
          <p:spPr>
            <a:xfrm>
              <a:off x="6658077" y="5901696"/>
              <a:ext cx="1067596" cy="738203"/>
            </a:xfrm>
            <a:prstGeom prst="roundRect">
              <a:avLst/>
            </a:prstGeom>
            <a:solidFill>
              <a:srgbClr val="CCEC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Narrow" pitchFamily="34" charset="0"/>
                  <a:cs typeface="Times New Roman" pitchFamily="18" charset="0"/>
                </a:rPr>
                <a:t>I&amp;T</a:t>
              </a:r>
            </a:p>
            <a:p>
              <a:pPr algn="ctr"/>
              <a:r>
                <a:rPr lang="en-US" sz="1000" dirty="0" smtClean="0">
                  <a:latin typeface="Arial Narrow" pitchFamily="34" charset="0"/>
                  <a:cs typeface="Times New Roman" pitchFamily="18" charset="0"/>
                </a:rPr>
                <a:t>Lead: TBN</a:t>
              </a:r>
              <a:endParaRPr lang="en-US" sz="900" dirty="0" smtClean="0"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37" name="Elbow Connector 36"/>
            <p:cNvCxnSpPr>
              <a:stCxn id="17" idx="0"/>
              <a:endCxn id="30" idx="1"/>
            </p:cNvCxnSpPr>
            <p:nvPr/>
          </p:nvCxnSpPr>
          <p:spPr>
            <a:xfrm rot="5400000" flipH="1" flipV="1">
              <a:off x="2572487" y="489807"/>
              <a:ext cx="284274" cy="1822592"/>
            </a:xfrm>
            <a:prstGeom prst="bentConnector2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7971223" y="3442031"/>
              <a:ext cx="1111687" cy="1201404"/>
              <a:chOff x="7778027" y="2831676"/>
              <a:chExt cx="1111687" cy="1201404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7887914" y="3170498"/>
                <a:ext cx="858498" cy="332445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latin typeface="Arial Narrow" pitchFamily="34" charset="0"/>
                    <a:cs typeface="Times New Roman" pitchFamily="18" charset="0"/>
                  </a:rPr>
                  <a:t>Instrument Project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7887914" y="3600044"/>
                <a:ext cx="858498" cy="33244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latin typeface="Arial Narrow" pitchFamily="34" charset="0"/>
                    <a:cs typeface="Times New Roman" pitchFamily="18" charset="0"/>
                  </a:rPr>
                  <a:t>Mission Project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7778027" y="2831676"/>
                <a:ext cx="9683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Color code</a:t>
                </a:r>
                <a:endParaRPr lang="en-US" sz="14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778027" y="2831676"/>
                <a:ext cx="1111687" cy="12014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BC-7C24-D948-A9D4-702D9310C2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0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ヒラギノ角ゴ Pro W3" pitchFamily="29" charset="-128"/>
                <a:cs typeface="ヒラギノ角ゴ Pro W3" pitchFamily="29" charset="-128"/>
              </a:rPr>
              <a:t>Concept </a:t>
            </a:r>
            <a:r>
              <a:rPr lang="en-US" sz="3600" dirty="0">
                <a:ea typeface="ヒラギノ角ゴ Pro W3" pitchFamily="29" charset="-128"/>
                <a:cs typeface="ヒラギノ角ゴ Pro W3" pitchFamily="29" charset="-128"/>
              </a:rPr>
              <a:t>of Operations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30188"/>
          </a:xfrm>
        </p:spPr>
        <p:txBody>
          <a:bodyPr/>
          <a:lstStyle/>
          <a:p>
            <a:pPr>
              <a:defRPr/>
            </a:pPr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35" y="997147"/>
            <a:ext cx="7288798" cy="563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nip Single Corner Rectangle 3"/>
          <p:cNvSpPr/>
          <p:nvPr/>
        </p:nvSpPr>
        <p:spPr>
          <a:xfrm rot="5400000">
            <a:off x="1230136" y="2568695"/>
            <a:ext cx="3779659" cy="4080127"/>
          </a:xfrm>
          <a:prstGeom prst="snip1Rect">
            <a:avLst>
              <a:gd name="adj" fmla="val 42825"/>
            </a:avLst>
          </a:prstGeom>
          <a:noFill/>
          <a:ln w="38100">
            <a:solidFill>
              <a:srgbClr val="FF25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9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HoPS</a:t>
            </a:r>
            <a:r>
              <a:rPr lang="en-US" sz="2800" dirty="0" smtClean="0"/>
              <a:t>: Hosted Payload Solutions</a:t>
            </a:r>
          </a:p>
          <a:p>
            <a:pPr lvl="1"/>
            <a:r>
              <a:rPr lang="en-US" sz="2400" dirty="0" smtClean="0"/>
              <a:t>Indefinite Delivery, Indefinite Quantity contract with “lanes” for LEO and GEO hosted payloads</a:t>
            </a:r>
          </a:p>
          <a:p>
            <a:pPr lvl="1"/>
            <a:r>
              <a:rPr lang="en-US" sz="2400" dirty="0" smtClean="0"/>
              <a:t>Implemented by USAF Space and Missile Systems Center (SMC) </a:t>
            </a:r>
          </a:p>
          <a:p>
            <a:pPr lvl="1"/>
            <a:r>
              <a:rPr lang="en-US" sz="2400" dirty="0" smtClean="0"/>
              <a:t>Fixed price contracts for Hosting</a:t>
            </a:r>
          </a:p>
          <a:p>
            <a:pPr lvl="1"/>
            <a:r>
              <a:rPr lang="en-US" sz="2400" dirty="0" smtClean="0"/>
              <a:t>RFP for Air Force contract will be released in Q4 FY13</a:t>
            </a:r>
          </a:p>
          <a:p>
            <a:r>
              <a:rPr lang="en-US" sz="2800" dirty="0" smtClean="0"/>
              <a:t>NASA/SMC collaboration</a:t>
            </a:r>
          </a:p>
          <a:p>
            <a:pPr lvl="1"/>
            <a:r>
              <a:rPr lang="en-US" sz="2400" dirty="0" smtClean="0"/>
              <a:t>NASA is implementing a Memorandum of Agreement with SMC for collaboration on the </a:t>
            </a:r>
            <a:r>
              <a:rPr lang="en-US" sz="2400" dirty="0" err="1" smtClean="0"/>
              <a:t>HoPS</a:t>
            </a:r>
            <a:r>
              <a:rPr lang="en-US" sz="2400" dirty="0" smtClean="0"/>
              <a:t> contract</a:t>
            </a:r>
          </a:p>
          <a:p>
            <a:pPr lvl="2"/>
            <a:r>
              <a:rPr lang="en-US" sz="2000" dirty="0" smtClean="0"/>
              <a:t>NASA is supporting the RFP development and proposal evaluation</a:t>
            </a:r>
          </a:p>
        </p:txBody>
      </p:sp>
      <p:sp>
        <p:nvSpPr>
          <p:cNvPr id="706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HoPS?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6D5B-4AB6-3147-B0D9-B784D301F89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59" b="69871" l="41478" r="61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4" t="40607" r="35536" b="26878"/>
          <a:stretch>
            <a:fillRect/>
          </a:stretch>
        </p:blipFill>
        <p:spPr bwMode="auto">
          <a:xfrm>
            <a:off x="4060160" y="5311140"/>
            <a:ext cx="1634490" cy="15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escription: meatbal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52700"/>
            <a:ext cx="1400810" cy="1157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24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 accommodation studies solicited through </a:t>
            </a:r>
            <a:r>
              <a:rPr lang="en-US" dirty="0" err="1" smtClean="0"/>
              <a:t>HoPS</a:t>
            </a:r>
            <a:r>
              <a:rPr lang="en-US" dirty="0" smtClean="0"/>
              <a:t> contract</a:t>
            </a:r>
          </a:p>
          <a:p>
            <a:pPr lvl="1"/>
            <a:r>
              <a:rPr lang="en-US" dirty="0" smtClean="0"/>
              <a:t>Solicitation included with </a:t>
            </a:r>
            <a:r>
              <a:rPr lang="en-US" dirty="0" err="1" smtClean="0"/>
              <a:t>HoPS</a:t>
            </a:r>
            <a:r>
              <a:rPr lang="en-US" dirty="0" smtClean="0"/>
              <a:t> RFP </a:t>
            </a:r>
          </a:p>
          <a:p>
            <a:pPr lvl="1"/>
            <a:r>
              <a:rPr lang="en-US" dirty="0" smtClean="0"/>
              <a:t>Up to four six-month studies to evaluate</a:t>
            </a:r>
          </a:p>
          <a:p>
            <a:pPr lvl="2"/>
            <a:r>
              <a:rPr lang="en-US" dirty="0" smtClean="0"/>
              <a:t>Accommodation of TEMPO instrument on GEO host satellites</a:t>
            </a:r>
          </a:p>
          <a:p>
            <a:pPr lvl="3"/>
            <a:r>
              <a:rPr lang="en-US" dirty="0" smtClean="0"/>
              <a:t>Address contamination, jitter</a:t>
            </a:r>
          </a:p>
          <a:p>
            <a:pPr lvl="3"/>
            <a:r>
              <a:rPr lang="en-US" dirty="0" smtClean="0"/>
              <a:t>Initial draft interface control document</a:t>
            </a:r>
          </a:p>
          <a:p>
            <a:pPr lvl="2"/>
            <a:r>
              <a:rPr lang="en-US" dirty="0" smtClean="0"/>
              <a:t>Identify </a:t>
            </a:r>
            <a:r>
              <a:rPr lang="en-US" dirty="0"/>
              <a:t>l</a:t>
            </a:r>
            <a:r>
              <a:rPr lang="en-US" dirty="0" smtClean="0"/>
              <a:t>aunch opportunities that potentially meet TEMPO requirements</a:t>
            </a:r>
          </a:p>
          <a:p>
            <a:r>
              <a:rPr lang="en-US" dirty="0" smtClean="0"/>
              <a:t>Coordinating with other NASA hosted payloads</a:t>
            </a:r>
          </a:p>
          <a:p>
            <a:pPr lvl="1"/>
            <a:r>
              <a:rPr lang="en-US" dirty="0" smtClean="0"/>
              <a:t>Laser Communications Relay Demonstration (LCRD)</a:t>
            </a:r>
          </a:p>
          <a:p>
            <a:pPr lvl="1"/>
            <a:r>
              <a:rPr lang="en-US" dirty="0" smtClean="0"/>
              <a:t>Global-scale Observations of the Limb and Disk (GOLD)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 Accommodation Studies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BC-7C24-D948-A9D4-702D9310C2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 Mission Overview Schedule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B075-F1E5-AA4A-85BE-FB3C9ECF536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"/>
          <a:stretch/>
        </p:blipFill>
        <p:spPr>
          <a:xfrm>
            <a:off x="0" y="1096542"/>
            <a:ext cx="9144000" cy="54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8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9015" y="1733911"/>
            <a:ext cx="9053312" cy="5073865"/>
            <a:chOff x="69015" y="1604521"/>
            <a:chExt cx="9053312" cy="507386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" t="1385" r="9372" b="23159"/>
            <a:stretch/>
          </p:blipFill>
          <p:spPr bwMode="auto">
            <a:xfrm>
              <a:off x="69015" y="1604521"/>
              <a:ext cx="9010182" cy="5073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1000" sy="101000" algn="ctr" rotWithShape="0">
                <a:prstClr val="black">
                  <a:alpha val="26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2924355" y="2508664"/>
              <a:ext cx="2122098" cy="3745487"/>
              <a:chOff x="2924355" y="2508664"/>
              <a:chExt cx="2122098" cy="374548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924355" y="2508664"/>
                <a:ext cx="2122098" cy="583885"/>
              </a:xfrm>
              <a:prstGeom prst="ellipse">
                <a:avLst/>
              </a:prstGeom>
              <a:noFill/>
              <a:ln>
                <a:solidFill>
                  <a:srgbClr val="0000A9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A9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339088" y="5374256"/>
                <a:ext cx="698739" cy="879895"/>
              </a:xfrm>
              <a:prstGeom prst="ellipse">
                <a:avLst/>
              </a:prstGeom>
              <a:noFill/>
              <a:ln>
                <a:solidFill>
                  <a:srgbClr val="0000A9"/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64647" y="4157935"/>
              <a:ext cx="1670576" cy="2320509"/>
              <a:chOff x="3864647" y="4157935"/>
              <a:chExt cx="1670576" cy="2320509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864647" y="4157935"/>
                <a:ext cx="1670576" cy="577966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4284464" y="4735901"/>
                <a:ext cx="805847" cy="1742543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788322" y="5313873"/>
              <a:ext cx="3334005" cy="968775"/>
              <a:chOff x="5788322" y="5313873"/>
              <a:chExt cx="3334005" cy="968775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788322" y="5313873"/>
                <a:ext cx="3334005" cy="968775"/>
              </a:xfrm>
              <a:prstGeom prst="ellips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892216" y="5539052"/>
                <a:ext cx="347472" cy="548640"/>
              </a:xfrm>
              <a:prstGeom prst="ellips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295082" y="5513174"/>
                <a:ext cx="1020779" cy="464931"/>
              </a:xfrm>
              <a:prstGeom prst="ellips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574657" y="5506824"/>
                <a:ext cx="444157" cy="577135"/>
              </a:xfrm>
              <a:prstGeom prst="ellips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4948" y="1"/>
            <a:ext cx="6270455" cy="91578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TEMPO Accommodation</a:t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Mission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Schedule Drivers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286" y="1000664"/>
            <a:ext cx="8923528" cy="41406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 smtClean="0"/>
              <a:t>Primary Mission Schedule Drivers </a:t>
            </a:r>
            <a:r>
              <a:rPr lang="en-US" sz="1100" b="0" i="1" dirty="0" smtClean="0"/>
              <a:t>(details for each follow)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00A9"/>
                </a:solidFill>
              </a:rPr>
              <a:t>1)  Procurement of Host</a:t>
            </a:r>
            <a:r>
              <a:rPr lang="en-US" sz="1600" b="1" dirty="0"/>
              <a:t>	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) Need for Early Design of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Interfaces</a:t>
            </a:r>
            <a:r>
              <a:rPr lang="en-US" sz="1600" b="1" dirty="0" smtClean="0"/>
              <a:t> 	   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)  Spacecraft Host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Availability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BC-7C24-D948-A9D4-702D9310C2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7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4948" y="1"/>
            <a:ext cx="6270455" cy="91578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TEMPO Accommodation</a:t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dirty="0">
                <a:solidFill>
                  <a:prstClr val="white">
                    <a:lumMod val="95000"/>
                  </a:prstClr>
                </a:solidFill>
                <a:latin typeface="Calibri"/>
              </a:rPr>
              <a:t>Mission Schedule Drivers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5440" y="1147278"/>
            <a:ext cx="4795903" cy="552354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Primary Mission Schedule Drivers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A9"/>
                </a:solidFill>
              </a:rPr>
              <a:t>1) </a:t>
            </a:r>
            <a:r>
              <a:rPr lang="en-US" sz="1600" b="1" dirty="0" smtClean="0">
                <a:solidFill>
                  <a:srgbClr val="0000A9"/>
                </a:solidFill>
              </a:rPr>
              <a:t>Procurement of Host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2)  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Need for Early Design of Interfaces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3)  Spacecraft Host Availability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Procurement of Host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Assuming utilization of HoPS (Air Force Hosted Payloads Solution office) IDIQ for procurement of Host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503653" y="1053891"/>
            <a:ext cx="3502325" cy="2443298"/>
            <a:chOff x="2286000" y="2503252"/>
            <a:chExt cx="3200400" cy="223266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01" t="16229" r="47837" b="76567"/>
            <a:stretch/>
          </p:blipFill>
          <p:spPr bwMode="auto">
            <a:xfrm>
              <a:off x="2286000" y="3170206"/>
              <a:ext cx="3200400" cy="55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01" t="58389" r="47837" b="29214"/>
            <a:stretch/>
          </p:blipFill>
          <p:spPr bwMode="auto">
            <a:xfrm>
              <a:off x="2286000" y="3778389"/>
              <a:ext cx="3200400" cy="95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1" r="47849" b="91981"/>
            <a:stretch/>
          </p:blipFill>
          <p:spPr bwMode="auto">
            <a:xfrm>
              <a:off x="2286000" y="2503252"/>
              <a:ext cx="3200400" cy="619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45440" y="3483426"/>
            <a:ext cx="8402320" cy="31736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Wingdings" charset="2"/>
              <a:buChar char="Ø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00A9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endParaRPr lang="en-US" sz="1600" dirty="0" smtClean="0"/>
          </a:p>
          <a:p>
            <a:pPr lvl="1">
              <a:spcBef>
                <a:spcPts val="600"/>
              </a:spcBef>
            </a:pPr>
            <a:r>
              <a:rPr lang="en-US" sz="1600" dirty="0" err="1" smtClean="0"/>
              <a:t>HoPS</a:t>
            </a:r>
            <a:r>
              <a:rPr lang="en-US" sz="1600" dirty="0" smtClean="0"/>
              <a:t> IDIQ SOW planning/work to start after SRR (~Oct)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Draft IDIQ SOW for Host is submitted to HoPS ~April 2014.  Final release by HoPS ~October 2014.  Host Contract award March 2015 with Host ATP May 2015.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Can move right without affecting spacecraft timeline (no more than spacecraft ATP -2 months) but with potential increased risk to instrument/spacecraft interface design.</a:t>
            </a:r>
          </a:p>
          <a:p>
            <a:pPr marL="0">
              <a:spcBef>
                <a:spcPts val="0"/>
              </a:spcBef>
              <a:tabLst>
                <a:tab pos="346075" algn="l"/>
              </a:tabLst>
            </a:pPr>
            <a:endParaRPr lang="en-US" sz="1800" dirty="0" smtClean="0"/>
          </a:p>
          <a:p>
            <a:pPr marL="0">
              <a:spcBef>
                <a:spcPts val="0"/>
              </a:spcBef>
            </a:pPr>
            <a:endParaRPr lang="en-US" sz="1800" dirty="0" smtClean="0"/>
          </a:p>
          <a:p>
            <a:pPr marL="0" indent="0">
              <a:spcBef>
                <a:spcPts val="600"/>
              </a:spcBef>
              <a:buFont typeface="Wingdings" charset="2"/>
              <a:buNone/>
            </a:pPr>
            <a:endParaRPr lang="en-US" sz="1800" dirty="0" smtClean="0"/>
          </a:p>
          <a:p>
            <a:pPr>
              <a:buFont typeface="Wingdings" charset="2"/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>
              <a:buFont typeface="Wingdings" charset="2"/>
              <a:buNone/>
            </a:pPr>
            <a:endParaRPr lang="en-US" sz="1600" dirty="0" smtClean="0"/>
          </a:p>
          <a:p>
            <a:pPr>
              <a:buFont typeface="Wingdings" charset="2"/>
              <a:buNone/>
            </a:pPr>
            <a:endParaRPr lang="en-US" sz="1600" dirty="0" smtClean="0"/>
          </a:p>
          <a:p>
            <a:pPr>
              <a:buFont typeface="Wingdings" charset="2"/>
              <a:buNone/>
            </a:pPr>
            <a:endParaRPr lang="en-US" sz="1600" dirty="0" smtClean="0"/>
          </a:p>
        </p:txBody>
      </p:sp>
      <p:sp>
        <p:nvSpPr>
          <p:cNvPr id="10" name="Oval 9"/>
          <p:cNvSpPr/>
          <p:nvPr/>
        </p:nvSpPr>
        <p:spPr>
          <a:xfrm>
            <a:off x="6078368" y="1688570"/>
            <a:ext cx="2780962" cy="717623"/>
          </a:xfrm>
          <a:prstGeom prst="ellipse">
            <a:avLst/>
          </a:prstGeom>
          <a:noFill/>
          <a:ln>
            <a:solidFill>
              <a:srgbClr val="0000A9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21634" y="2329132"/>
            <a:ext cx="903191" cy="1168056"/>
          </a:xfrm>
          <a:prstGeom prst="ellipse">
            <a:avLst/>
          </a:prstGeom>
          <a:noFill/>
          <a:ln>
            <a:solidFill>
              <a:srgbClr val="0000A9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July 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24BC-7C24-D948-A9D4-702D9310C26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4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799</Words>
  <Application>Microsoft Macintosh PowerPoint</Application>
  <PresentationFormat>On-screen Show (4:3)</PresentationFormat>
  <Paragraphs>162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TEMPO Mission Project</vt:lpstr>
      <vt:lpstr>TEMPO Organization</vt:lpstr>
      <vt:lpstr>Concept of Operations</vt:lpstr>
      <vt:lpstr>What is HoPS?</vt:lpstr>
      <vt:lpstr>TEMPO Accommodation Studies</vt:lpstr>
      <vt:lpstr>TEMPO Mission Overview Schedule</vt:lpstr>
      <vt:lpstr>TEMPO Accommodation Mission Schedule Drivers</vt:lpstr>
      <vt:lpstr>TEMPO Accommodation Mission Schedule Drivers</vt:lpstr>
      <vt:lpstr>TEMPO Accommodation Mission Schedule Drivers</vt:lpstr>
      <vt:lpstr>TEMPO Accommodation Mission Schedule Drivers</vt:lpstr>
      <vt:lpstr>Key Dates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Shira Fruchtman</cp:lastModifiedBy>
  <cp:revision>48</cp:revision>
  <dcterms:created xsi:type="dcterms:W3CDTF">2013-01-29T19:06:19Z</dcterms:created>
  <dcterms:modified xsi:type="dcterms:W3CDTF">2015-05-22T15:02:25Z</dcterms:modified>
</cp:coreProperties>
</file>