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0" r:id="rId4"/>
    <p:sldId id="307" r:id="rId5"/>
    <p:sldId id="303" r:id="rId6"/>
    <p:sldId id="310" r:id="rId7"/>
    <p:sldId id="261" r:id="rId8"/>
    <p:sldId id="287" r:id="rId9"/>
    <p:sldId id="262" r:id="rId10"/>
    <p:sldId id="263" r:id="rId11"/>
    <p:sldId id="289" r:id="rId12"/>
    <p:sldId id="288" r:id="rId13"/>
    <p:sldId id="264" r:id="rId14"/>
    <p:sldId id="306" r:id="rId15"/>
    <p:sldId id="266" r:id="rId16"/>
    <p:sldId id="297" r:id="rId17"/>
    <p:sldId id="291" r:id="rId18"/>
    <p:sldId id="299" r:id="rId19"/>
    <p:sldId id="293" r:id="rId20"/>
    <p:sldId id="304" r:id="rId21"/>
    <p:sldId id="305" r:id="rId22"/>
    <p:sldId id="292" r:id="rId23"/>
    <p:sldId id="273" r:id="rId24"/>
    <p:sldId id="308" r:id="rId25"/>
    <p:sldId id="309" r:id="rId26"/>
    <p:sldId id="274" r:id="rId2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88" y="-112"/>
      </p:cViewPr>
      <p:guideLst>
        <p:guide orient="horz" pos="16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0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8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1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0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30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A3DC-11DF-4087-B1E1-F79CF00892C0}" type="datetimeFigureOut">
              <a:rPr lang="es-ES_tradnl" smtClean="0"/>
              <a:t>5/22/15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1BFF6-1177-42F6-AE15-51CA04413B17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1140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191000" y="990600"/>
            <a:ext cx="4343400" cy="1470025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>
                <a:solidFill>
                  <a:schemeClr val="accent5"/>
                </a:solidFill>
              </a:rPr>
              <a:t>Trace gas algorithms for TEMPO</a:t>
            </a:r>
            <a:endParaRPr lang="es-ES_tradnl" sz="36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876800" y="2743200"/>
            <a:ext cx="3810000" cy="17526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G. Gonzalez Abad</a:t>
            </a:r>
            <a:r>
              <a:rPr lang="en-US" sz="2000" baseline="30000" dirty="0"/>
              <a:t>1</a:t>
            </a:r>
            <a:r>
              <a:rPr lang="en-US" sz="2000" dirty="0" smtClean="0"/>
              <a:t>, X. Liu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C. Miller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H. Wang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C. Nowlan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K. Chance</a:t>
            </a:r>
            <a:r>
              <a:rPr lang="en-US" sz="2000" baseline="30000" dirty="0" smtClean="0"/>
              <a:t>1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1400" baseline="30000" dirty="0" smtClean="0"/>
              <a:t>1</a:t>
            </a:r>
            <a:r>
              <a:rPr lang="en-US" sz="1400" dirty="0" smtClean="0"/>
              <a:t>Harvard-Smithsonian Center for Astrophysics</a:t>
            </a:r>
          </a:p>
          <a:p>
            <a:pPr marL="0" indent="0" algn="ctr">
              <a:buNone/>
            </a:pPr>
            <a:r>
              <a:rPr lang="en-US" sz="1400" baseline="30000" dirty="0" smtClean="0"/>
              <a:t>2</a:t>
            </a:r>
            <a:r>
              <a:rPr lang="en-US" sz="1400" dirty="0" smtClean="0"/>
              <a:t>Dalhousie University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 smtClean="0"/>
              <a:t>ggonzale@cfa.harvard.edu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94601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086600" cy="5310132"/>
          </a:xfrm>
        </p:spPr>
      </p:pic>
      <p:sp>
        <p:nvSpPr>
          <p:cNvPr id="10" name="TextBox 9"/>
          <p:cNvSpPr txBox="1"/>
          <p:nvPr/>
        </p:nvSpPr>
        <p:spPr>
          <a:xfrm>
            <a:off x="2810843" y="1143000"/>
            <a:ext cx="3589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AMF sensitivity to O</a:t>
            </a:r>
            <a:r>
              <a:rPr lang="en-US" baseline="-25000" dirty="0" smtClean="0"/>
              <a:t>3</a:t>
            </a:r>
            <a:r>
              <a:rPr lang="en-US" dirty="0" smtClean="0"/>
              <a:t> concentration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666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086600" cy="5310132"/>
          </a:xfrm>
        </p:spPr>
      </p:pic>
      <p:sp>
        <p:nvSpPr>
          <p:cNvPr id="2" name="Oval 1"/>
          <p:cNvSpPr/>
          <p:nvPr/>
        </p:nvSpPr>
        <p:spPr>
          <a:xfrm>
            <a:off x="2286000" y="2057400"/>
            <a:ext cx="1371600" cy="403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2810843" y="1143000"/>
            <a:ext cx="3589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AMF sensitivity to O</a:t>
            </a:r>
            <a:r>
              <a:rPr lang="en-US" baseline="-25000" dirty="0" smtClean="0"/>
              <a:t>3</a:t>
            </a:r>
            <a:r>
              <a:rPr lang="en-US" dirty="0" smtClean="0"/>
              <a:t> concentration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8322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7" y="1143000"/>
            <a:ext cx="7220145" cy="5410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1143000"/>
            <a:ext cx="3589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AMF sensitivity to O</a:t>
            </a:r>
            <a:r>
              <a:rPr lang="en-US" baseline="-25000" dirty="0" smtClean="0"/>
              <a:t>3</a:t>
            </a:r>
            <a:r>
              <a:rPr lang="en-US" dirty="0" smtClean="0"/>
              <a:t> concentration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390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3" y="1143000"/>
            <a:ext cx="7321837" cy="5486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11831" y="1066800"/>
            <a:ext cx="2379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AMF sensitivity to NO</a:t>
            </a:r>
            <a:r>
              <a:rPr lang="en-US" baseline="-25000" dirty="0" smtClean="0"/>
              <a:t>2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037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Typical retrieval flow chart for two step retrieval</a:t>
            </a:r>
          </a:p>
          <a:p>
            <a:pPr marL="0" indent="0" algn="ctr">
              <a:buNone/>
            </a:pP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Parallelogram 5"/>
          <p:cNvSpPr/>
          <p:nvPr/>
        </p:nvSpPr>
        <p:spPr>
          <a:xfrm>
            <a:off x="533400" y="1752600"/>
            <a:ext cx="1905000" cy="3048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L1 data</a:t>
            </a:r>
            <a:endParaRPr lang="es-ES_tradnl" dirty="0"/>
          </a:p>
        </p:txBody>
      </p:sp>
      <p:sp>
        <p:nvSpPr>
          <p:cNvPr id="7" name="Parallelogram 6"/>
          <p:cNvSpPr/>
          <p:nvPr/>
        </p:nvSpPr>
        <p:spPr>
          <a:xfrm>
            <a:off x="433848" y="2379406"/>
            <a:ext cx="1905000" cy="36379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Auxiliary data</a:t>
            </a:r>
            <a:endParaRPr lang="es-ES_tradnl" dirty="0"/>
          </a:p>
        </p:txBody>
      </p:sp>
      <p:sp>
        <p:nvSpPr>
          <p:cNvPr id="8" name="Rectangle 7"/>
          <p:cNvSpPr/>
          <p:nvPr/>
        </p:nvSpPr>
        <p:spPr>
          <a:xfrm>
            <a:off x="6248400" y="1752600"/>
            <a:ext cx="25146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L1 data</a:t>
            </a:r>
            <a:endParaRPr lang="es-ES_tradnl" dirty="0"/>
          </a:p>
        </p:txBody>
      </p:sp>
      <p:sp>
        <p:nvSpPr>
          <p:cNvPr id="9" name="Rectangle 8"/>
          <p:cNvSpPr/>
          <p:nvPr/>
        </p:nvSpPr>
        <p:spPr>
          <a:xfrm>
            <a:off x="6248400" y="2379406"/>
            <a:ext cx="2514600" cy="363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auxiliary data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590800" y="2853813"/>
            <a:ext cx="6210300" cy="2703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Wavelength calibration using high resolution solar spectrum</a:t>
            </a:r>
            <a:endParaRPr lang="es-ES_tradnl" dirty="0"/>
          </a:p>
        </p:txBody>
      </p:sp>
      <p:sp>
        <p:nvSpPr>
          <p:cNvPr id="11" name="Rectangle 10"/>
          <p:cNvSpPr/>
          <p:nvPr/>
        </p:nvSpPr>
        <p:spPr>
          <a:xfrm>
            <a:off x="6248400" y="5562600"/>
            <a:ext cx="25146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AMFs</a:t>
            </a:r>
            <a:endParaRPr lang="es-ES_tradnl" dirty="0"/>
          </a:p>
        </p:txBody>
      </p:sp>
      <p:sp>
        <p:nvSpPr>
          <p:cNvPr id="12" name="Rectangle 11"/>
          <p:cNvSpPr/>
          <p:nvPr/>
        </p:nvSpPr>
        <p:spPr>
          <a:xfrm>
            <a:off x="6248400" y="3230880"/>
            <a:ext cx="25146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I0 correction</a:t>
            </a:r>
            <a:endParaRPr lang="es-ES_tradnl" dirty="0"/>
          </a:p>
        </p:txBody>
      </p:sp>
      <p:sp>
        <p:nvSpPr>
          <p:cNvPr id="13" name="Rectangle 12"/>
          <p:cNvSpPr/>
          <p:nvPr/>
        </p:nvSpPr>
        <p:spPr>
          <a:xfrm>
            <a:off x="4876800" y="4419600"/>
            <a:ext cx="38862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common mode spectrum</a:t>
            </a:r>
            <a:endParaRPr lang="es-ES_tradnl" dirty="0"/>
          </a:p>
        </p:txBody>
      </p:sp>
      <p:sp>
        <p:nvSpPr>
          <p:cNvPr id="14" name="Rectangle 13"/>
          <p:cNvSpPr/>
          <p:nvPr/>
        </p:nvSpPr>
        <p:spPr>
          <a:xfrm>
            <a:off x="4648200" y="3611880"/>
            <a:ext cx="41148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undersampling spectrum</a:t>
            </a:r>
            <a:endParaRPr lang="es-ES_tradnl" dirty="0"/>
          </a:p>
        </p:txBody>
      </p:sp>
      <p:sp>
        <p:nvSpPr>
          <p:cNvPr id="15" name="Rectangle 14"/>
          <p:cNvSpPr/>
          <p:nvPr/>
        </p:nvSpPr>
        <p:spPr>
          <a:xfrm>
            <a:off x="5096256" y="4800600"/>
            <a:ext cx="3666744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 fitting of slant columns</a:t>
            </a:r>
            <a:endParaRPr lang="es-ES_tradnl" dirty="0"/>
          </a:p>
        </p:txBody>
      </p:sp>
      <p:sp>
        <p:nvSpPr>
          <p:cNvPr id="16" name="Rectangle 15"/>
          <p:cNvSpPr/>
          <p:nvPr/>
        </p:nvSpPr>
        <p:spPr>
          <a:xfrm>
            <a:off x="4876800" y="5181600"/>
            <a:ext cx="38862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loo up tables &amp; climatology</a:t>
            </a:r>
            <a:endParaRPr lang="es-ES_tradnl" dirty="0"/>
          </a:p>
        </p:txBody>
      </p:sp>
      <p:sp>
        <p:nvSpPr>
          <p:cNvPr id="17" name="Rectangle 16"/>
          <p:cNvSpPr/>
          <p:nvPr/>
        </p:nvSpPr>
        <p:spPr>
          <a:xfrm>
            <a:off x="5626608" y="5943600"/>
            <a:ext cx="313639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vertical columns</a:t>
            </a:r>
            <a:endParaRPr lang="es-ES_tradnl" dirty="0"/>
          </a:p>
        </p:txBody>
      </p:sp>
      <p:cxnSp>
        <p:nvCxnSpPr>
          <p:cNvPr id="25" name="Straight Arrow Connector 24"/>
          <p:cNvCxnSpPr>
            <a:stCxn id="7" idx="2"/>
            <a:endCxn id="9" idx="1"/>
          </p:cNvCxnSpPr>
          <p:nvPr/>
        </p:nvCxnSpPr>
        <p:spPr>
          <a:xfrm>
            <a:off x="2293374" y="2561303"/>
            <a:ext cx="39550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9" idx="0"/>
          </p:cNvCxnSpPr>
          <p:nvPr/>
        </p:nvCxnSpPr>
        <p:spPr>
          <a:xfrm>
            <a:off x="7505700" y="2057400"/>
            <a:ext cx="0" cy="322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077968" y="4038600"/>
            <a:ext cx="368503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Ring spectrum</a:t>
            </a:r>
            <a:endParaRPr lang="es-ES_tradnl" dirty="0"/>
          </a:p>
        </p:txBody>
      </p:sp>
      <p:cxnSp>
        <p:nvCxnSpPr>
          <p:cNvPr id="47" name="Elbow Connector 46"/>
          <p:cNvCxnSpPr>
            <a:stCxn id="9" idx="3"/>
            <a:endCxn id="10" idx="3"/>
          </p:cNvCxnSpPr>
          <p:nvPr/>
        </p:nvCxnSpPr>
        <p:spPr>
          <a:xfrm>
            <a:off x="8763000" y="2561303"/>
            <a:ext cx="38100" cy="427704"/>
          </a:xfrm>
          <a:prstGeom prst="bentConnector3">
            <a:avLst>
              <a:gd name="adj1" fmla="val 7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0" idx="1"/>
            <a:endCxn id="12" idx="1"/>
          </p:cNvCxnSpPr>
          <p:nvPr/>
        </p:nvCxnSpPr>
        <p:spPr>
          <a:xfrm rot="10800000" flipH="1" flipV="1">
            <a:off x="2590800" y="2989006"/>
            <a:ext cx="3657600" cy="379033"/>
          </a:xfrm>
          <a:prstGeom prst="bentConnector3">
            <a:avLst>
              <a:gd name="adj1" fmla="val -625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12" idx="3"/>
            <a:endCxn id="14" idx="3"/>
          </p:cNvCxnSpPr>
          <p:nvPr/>
        </p:nvCxnSpPr>
        <p:spPr>
          <a:xfrm>
            <a:off x="8763000" y="336804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14" idx="1"/>
            <a:endCxn id="41" idx="1"/>
          </p:cNvCxnSpPr>
          <p:nvPr/>
        </p:nvCxnSpPr>
        <p:spPr>
          <a:xfrm rot="10800000" flipH="1" flipV="1">
            <a:off x="4648200" y="3749040"/>
            <a:ext cx="429768" cy="426720"/>
          </a:xfrm>
          <a:prstGeom prst="bentConnector3">
            <a:avLst>
              <a:gd name="adj1" fmla="val -5319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41" idx="3"/>
            <a:endCxn id="13" idx="3"/>
          </p:cNvCxnSpPr>
          <p:nvPr/>
        </p:nvCxnSpPr>
        <p:spPr>
          <a:xfrm>
            <a:off x="8763000" y="4175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3" idx="1"/>
            <a:endCxn id="15" idx="1"/>
          </p:cNvCxnSpPr>
          <p:nvPr/>
        </p:nvCxnSpPr>
        <p:spPr>
          <a:xfrm rot="10800000" flipH="1" flipV="1">
            <a:off x="4876800" y="4556760"/>
            <a:ext cx="219456" cy="381000"/>
          </a:xfrm>
          <a:prstGeom prst="bentConnector3">
            <a:avLst>
              <a:gd name="adj1" fmla="val -1041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5" idx="3"/>
            <a:endCxn id="16" idx="3"/>
          </p:cNvCxnSpPr>
          <p:nvPr/>
        </p:nvCxnSpPr>
        <p:spPr>
          <a:xfrm>
            <a:off x="8763000" y="4937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16" idx="1"/>
            <a:endCxn id="11" idx="1"/>
          </p:cNvCxnSpPr>
          <p:nvPr/>
        </p:nvCxnSpPr>
        <p:spPr>
          <a:xfrm rot="10800000" flipH="1" flipV="1">
            <a:off x="4876800" y="5318760"/>
            <a:ext cx="1371600" cy="381000"/>
          </a:xfrm>
          <a:prstGeom prst="bentConnector3">
            <a:avLst>
              <a:gd name="adj1" fmla="val -166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11" idx="3"/>
            <a:endCxn id="17" idx="3"/>
          </p:cNvCxnSpPr>
          <p:nvPr/>
        </p:nvCxnSpPr>
        <p:spPr>
          <a:xfrm>
            <a:off x="8763000" y="5699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" idx="2"/>
            <a:endCxn id="8" idx="1"/>
          </p:cNvCxnSpPr>
          <p:nvPr/>
        </p:nvCxnSpPr>
        <p:spPr>
          <a:xfrm>
            <a:off x="2400300" y="1905000"/>
            <a:ext cx="3848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638800" y="6324600"/>
            <a:ext cx="313639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 processing (if needed)</a:t>
            </a:r>
            <a:endParaRPr lang="es-ES_tradnl" dirty="0"/>
          </a:p>
        </p:txBody>
      </p:sp>
      <p:cxnSp>
        <p:nvCxnSpPr>
          <p:cNvPr id="68" name="Elbow Connector 67"/>
          <p:cNvCxnSpPr>
            <a:stCxn id="17" idx="1"/>
            <a:endCxn id="66" idx="1"/>
          </p:cNvCxnSpPr>
          <p:nvPr/>
        </p:nvCxnSpPr>
        <p:spPr>
          <a:xfrm rot="10800000" flipH="1" flipV="1">
            <a:off x="5626608" y="6080760"/>
            <a:ext cx="12192" cy="381000"/>
          </a:xfrm>
          <a:prstGeom prst="bentConnector3">
            <a:avLst>
              <a:gd name="adj1" fmla="val -1875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arallelogram 71"/>
          <p:cNvSpPr/>
          <p:nvPr/>
        </p:nvSpPr>
        <p:spPr>
          <a:xfrm>
            <a:off x="228600" y="5181600"/>
            <a:ext cx="2743200" cy="8382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Lookup tables and climatology for AMF calculation</a:t>
            </a:r>
            <a:endParaRPr lang="es-ES_tradnl" dirty="0"/>
          </a:p>
        </p:txBody>
      </p:sp>
      <p:cxnSp>
        <p:nvCxnSpPr>
          <p:cNvPr id="74" name="Elbow Connector 73"/>
          <p:cNvCxnSpPr>
            <a:stCxn id="72" idx="2"/>
            <a:endCxn id="16" idx="1"/>
          </p:cNvCxnSpPr>
          <p:nvPr/>
        </p:nvCxnSpPr>
        <p:spPr>
          <a:xfrm flipV="1">
            <a:off x="2867025" y="5318760"/>
            <a:ext cx="2009775" cy="2819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38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OMI operational 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algorithms from SAO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24011"/>
              </p:ext>
            </p:extLst>
          </p:nvPr>
        </p:nvGraphicFramePr>
        <p:xfrm>
          <a:off x="762000" y="1588481"/>
          <a:ext cx="8001000" cy="5040919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9853"/>
                <a:gridCol w="4471147"/>
              </a:tblGrid>
              <a:tr h="3774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Fitting window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327.5 – 356.5 nm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Baseline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Scaling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6070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Instrument</a:t>
                      </a:r>
                      <a:r>
                        <a:rPr lang="en-US" baseline="0" dirty="0" smtClean="0"/>
                        <a:t> slit function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Hyper-parameterization of pre-flight measurements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calibration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Spectral shift (no squeeze)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Solar reference</a:t>
                      </a:r>
                      <a:r>
                        <a:rPr lang="en-US" baseline="0" dirty="0" smtClean="0"/>
                        <a:t>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Spurr, 1997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CO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Cantrell et al., 1990; 300K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3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Malicet et</a:t>
                      </a:r>
                      <a:r>
                        <a:rPr lang="en-US" baseline="0" dirty="0" smtClean="0"/>
                        <a:t> al., 1995;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Vandaele</a:t>
                      </a:r>
                      <a:r>
                        <a:rPr lang="en-US" baseline="0" dirty="0" smtClean="0"/>
                        <a:t> et al., 1998 220K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BrO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Wilmouth et al., 1999;</a:t>
                      </a:r>
                      <a:r>
                        <a:rPr lang="en-US" baseline="0" dirty="0" smtClean="0"/>
                        <a:t>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Molecular Ring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Spurr, 1997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Sampling correction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Residual common mode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23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66800"/>
            <a:ext cx="4190631" cy="26517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OMI operational HCHO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9" y="1066800"/>
            <a:ext cx="4190631" cy="2651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47160"/>
            <a:ext cx="4190631" cy="2651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9" y="3947160"/>
            <a:ext cx="4190631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OMI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s-ES_tradnl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algorithms from SAO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0079"/>
              </p:ext>
            </p:extLst>
          </p:nvPr>
        </p:nvGraphicFramePr>
        <p:xfrm>
          <a:off x="762000" y="1600201"/>
          <a:ext cx="8001000" cy="5181599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9853"/>
                <a:gridCol w="4471147"/>
              </a:tblGrid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Fitting window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431.5 – 469.5 nm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Baseline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Scaling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</a:t>
                      </a:r>
                      <a:r>
                        <a:rPr lang="en-US" sz="1400" baseline="30000" dirty="0" smtClean="0"/>
                        <a:t>rd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Instrument</a:t>
                      </a:r>
                      <a:r>
                        <a:rPr lang="en-US" sz="1400" baseline="0" dirty="0" smtClean="0"/>
                        <a:t> slit function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Hyper-parameterization of pre-flight measurements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Wavelength</a:t>
                      </a:r>
                      <a:r>
                        <a:rPr lang="en-US" sz="1400" baseline="0" dirty="0" smtClean="0"/>
                        <a:t> calibration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Spectral shift (no squeeze)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Solar reference</a:t>
                      </a:r>
                      <a:r>
                        <a:rPr lang="en-US" sz="1400" baseline="0" dirty="0" smtClean="0"/>
                        <a:t>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Spurr, 1997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Volkamer et al., 2005; 296K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3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Malicet et</a:t>
                      </a:r>
                      <a:r>
                        <a:rPr lang="en-US" sz="1400" baseline="0" dirty="0" smtClean="0"/>
                        <a:t> al., 1995; 228K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NO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Vandaele</a:t>
                      </a:r>
                      <a:r>
                        <a:rPr lang="en-US" sz="1400" baseline="0" dirty="0" smtClean="0"/>
                        <a:t> et al., 1998 220K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-</a:t>
                      </a:r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Hermans BISA, 2006;</a:t>
                      </a:r>
                      <a:r>
                        <a:rPr lang="en-US" sz="1400" baseline="0" dirty="0" smtClean="0"/>
                        <a:t> 294K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O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HITRAN 2008, 280K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Liquid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O cross sections</a:t>
                      </a:r>
                      <a:endParaRPr lang="es-ES_tradnl" sz="14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Pope and Fry, 1997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IO</a:t>
                      </a:r>
                      <a:r>
                        <a:rPr lang="en-US" sz="1400" baseline="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Spietz et al., 2005;</a:t>
                      </a:r>
                      <a:r>
                        <a:rPr lang="en-US" sz="1400" baseline="0" dirty="0" smtClean="0"/>
                        <a:t> 298K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Vibrational Raman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Chance and</a:t>
                      </a:r>
                      <a:r>
                        <a:rPr lang="en-US" sz="1400" baseline="0" dirty="0" smtClean="0"/>
                        <a:t> Spurr, 1997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Molecular Ring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Spurr, 1997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Sampling correction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976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Residual common mode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01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" y="1158240"/>
            <a:ext cx="4190632" cy="26517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OMI CHOCHO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68" y="1158240"/>
            <a:ext cx="4190632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" y="3901440"/>
            <a:ext cx="4190632" cy="2651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68" y="3901440"/>
            <a:ext cx="419063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OMI operational BrO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algorithms from SAO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766867"/>
              </p:ext>
            </p:extLst>
          </p:nvPr>
        </p:nvGraphicFramePr>
        <p:xfrm>
          <a:off x="609600" y="1668493"/>
          <a:ext cx="8001000" cy="4884706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9853"/>
                <a:gridCol w="4471147"/>
              </a:tblGrid>
              <a:tr h="3127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Fitting window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319.0 – 347.5 nm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Baseline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rh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Scaling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68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Instrument</a:t>
                      </a:r>
                      <a:r>
                        <a:rPr lang="en-US" sz="1400" baseline="0" dirty="0" smtClean="0"/>
                        <a:t> slit function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Hyper-parameterization of pre-flight measurements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Wavelength</a:t>
                      </a:r>
                      <a:r>
                        <a:rPr lang="en-US" sz="1400" baseline="0" dirty="0" smtClean="0"/>
                        <a:t> calibration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Spectral shift (no squeeze)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Solar reference</a:t>
                      </a:r>
                      <a:r>
                        <a:rPr lang="en-US" sz="1400" baseline="0" dirty="0" smtClean="0"/>
                        <a:t>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Spurr, 1997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HCHO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Cantrell et al., 1990; 300K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3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Malicet et</a:t>
                      </a:r>
                      <a:r>
                        <a:rPr lang="en-US" sz="1400" baseline="0" dirty="0" smtClean="0"/>
                        <a:t> al., 1995; 218K; 295K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NO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Vandaele</a:t>
                      </a:r>
                      <a:r>
                        <a:rPr lang="en-US" sz="1400" baseline="0" dirty="0" smtClean="0"/>
                        <a:t> et al., 1998 220K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BrO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Wilmouth et al., 1999;</a:t>
                      </a:r>
                      <a:r>
                        <a:rPr lang="en-US" sz="1400" baseline="0" dirty="0" smtClean="0"/>
                        <a:t> 228K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-</a:t>
                      </a:r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Hermans BISA, 2006;</a:t>
                      </a:r>
                      <a:r>
                        <a:rPr lang="en-US" sz="1400" baseline="0" dirty="0" smtClean="0"/>
                        <a:t> 294K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</a:t>
                      </a:r>
                      <a:r>
                        <a:rPr lang="en-US" sz="1400" baseline="-25000" dirty="0" smtClean="0"/>
                        <a:t>2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Hermans et al., 2009; 295K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OClO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Kromminga et al,.</a:t>
                      </a:r>
                      <a:r>
                        <a:rPr lang="en-US" sz="1400" baseline="0" dirty="0" smtClean="0"/>
                        <a:t> 2003; 213K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Molecular Ring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Spurr, 1997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Sampling correction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Residual common mode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79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TEMPO trace gas requirements</a:t>
            </a:r>
          </a:p>
          <a:p>
            <a:r>
              <a:rPr lang="en-US" dirty="0" smtClean="0"/>
              <a:t>Generic trace gas algorithm framework</a:t>
            </a:r>
            <a:endParaRPr lang="en-US" dirty="0"/>
          </a:p>
          <a:p>
            <a:pPr lvl="1"/>
            <a:r>
              <a:rPr lang="en-US" dirty="0" smtClean="0"/>
              <a:t>Slant column retrieval</a:t>
            </a:r>
          </a:p>
          <a:p>
            <a:pPr lvl="1"/>
            <a:r>
              <a:rPr lang="en-US" dirty="0" smtClean="0"/>
              <a:t>Vertical column determination</a:t>
            </a:r>
          </a:p>
          <a:p>
            <a:r>
              <a:rPr lang="en-US" dirty="0" smtClean="0"/>
              <a:t>Current examples of working or in development algorithms at SAO: H</a:t>
            </a:r>
            <a:r>
              <a:rPr lang="en-US" baseline="-25000" dirty="0" smtClean="0"/>
              <a:t>2</a:t>
            </a:r>
            <a:r>
              <a:rPr lang="en-US" dirty="0" smtClean="0"/>
              <a:t>CO, SO</a:t>
            </a:r>
            <a:r>
              <a:rPr lang="en-US" baseline="-25000" dirty="0" smtClean="0"/>
              <a:t>2 </a:t>
            </a:r>
            <a:r>
              <a:rPr lang="en-US" dirty="0" smtClean="0"/>
              <a:t>,C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, BrO and OClO</a:t>
            </a:r>
            <a:r>
              <a:rPr lang="en-US" dirty="0"/>
              <a:t> </a:t>
            </a:r>
            <a:r>
              <a:rPr lang="en-US" dirty="0" smtClean="0"/>
              <a:t>for low earth orbit platforms OMI and GOME-2</a:t>
            </a:r>
          </a:p>
          <a:p>
            <a:r>
              <a:rPr lang="en-US" dirty="0" smtClean="0"/>
              <a:t>Future studies for algorithm upgrades</a:t>
            </a:r>
          </a:p>
          <a:p>
            <a:pPr lvl="1"/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2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431810" cy="4114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OMI operational BrO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318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7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algorithms from SAO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OMI operational OClO</a:t>
            </a:r>
            <a:endParaRPr lang="es-ES_tradnl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24085"/>
              </p:ext>
            </p:extLst>
          </p:nvPr>
        </p:nvGraphicFramePr>
        <p:xfrm>
          <a:off x="685800" y="1706880"/>
          <a:ext cx="8001000" cy="493776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9853"/>
                <a:gridCol w="4471147"/>
              </a:tblGrid>
              <a:tr h="3127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Fitting window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358.5 – 392.0 nm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Baseline polynomial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baseline="0" dirty="0" smtClean="0"/>
                        <a:t> order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Scaling polynomial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 order</a:t>
                      </a:r>
                      <a:endParaRPr lang="es-ES_tradnl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968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Instrument</a:t>
                      </a:r>
                      <a:r>
                        <a:rPr lang="en-US" sz="1600" baseline="0" dirty="0" smtClean="0"/>
                        <a:t> slit function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Hyper-parameterization of pre-flight measurements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Wavelength</a:t>
                      </a:r>
                      <a:r>
                        <a:rPr lang="en-US" sz="1600" baseline="0" dirty="0" smtClean="0"/>
                        <a:t> calibration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Spectral shift (no squeeze)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Solar reference</a:t>
                      </a:r>
                      <a:r>
                        <a:rPr lang="en-US" sz="1600" baseline="0" dirty="0" smtClean="0"/>
                        <a:t> spectrum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Chance and Spurr, 1997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 </a:t>
                      </a:r>
                      <a:r>
                        <a:rPr lang="en-US" sz="1600" baseline="0" dirty="0" smtClean="0"/>
                        <a:t>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Malicet et</a:t>
                      </a:r>
                      <a:r>
                        <a:rPr lang="en-US" sz="1600" baseline="0" dirty="0" smtClean="0"/>
                        <a:t> al., 1995; 228K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NO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Vandaele</a:t>
                      </a:r>
                      <a:r>
                        <a:rPr lang="en-US" sz="1600" baseline="0" dirty="0" smtClean="0"/>
                        <a:t> et al., 1998 220K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BrO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Wilmouth et al., 1999;</a:t>
                      </a:r>
                      <a:r>
                        <a:rPr lang="en-US" sz="1600" baseline="0" dirty="0" smtClean="0"/>
                        <a:t> 228K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-</a:t>
                      </a:r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2 </a:t>
                      </a:r>
                      <a:r>
                        <a:rPr lang="en-US" sz="1600" baseline="0" dirty="0" smtClean="0"/>
                        <a:t>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Hermans BISA, 2006;</a:t>
                      </a:r>
                      <a:r>
                        <a:rPr lang="en-US" sz="1600" baseline="0" dirty="0" smtClean="0"/>
                        <a:t> 294K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OClO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Kromminga et al,.</a:t>
                      </a:r>
                      <a:r>
                        <a:rPr lang="en-US" sz="1600" baseline="0" dirty="0" smtClean="0"/>
                        <a:t> 2003; 213K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Molecular Ring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Chance and Spurr, 1997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Sampling correction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Computed on-line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28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Residual common mode spectrum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Computed on-line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90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GOME-2 </a:t>
            </a:r>
            <a:r>
              <a:rPr lang="en-US" dirty="0"/>
              <a:t>SO</a:t>
            </a:r>
            <a:r>
              <a:rPr lang="en-US" baseline="-25000" dirty="0"/>
              <a:t>2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algorithms from SAO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349707"/>
              </p:ext>
            </p:extLst>
          </p:nvPr>
        </p:nvGraphicFramePr>
        <p:xfrm>
          <a:off x="762000" y="1588481"/>
          <a:ext cx="8001000" cy="5193319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9853"/>
                <a:gridCol w="4471147"/>
              </a:tblGrid>
              <a:tr h="3774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Fitting window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312.0 – 330.0 nm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Baseline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Scaling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267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Instrument</a:t>
                      </a:r>
                      <a:r>
                        <a:rPr lang="en-US" baseline="0" dirty="0" smtClean="0"/>
                        <a:t> slit function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Asymmetric</a:t>
                      </a:r>
                      <a:r>
                        <a:rPr lang="en-US" baseline="0" dirty="0" smtClean="0"/>
                        <a:t> Gaussian fitted online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calibration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Spectral shift (no squeeze)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Solar reference</a:t>
                      </a:r>
                      <a:r>
                        <a:rPr lang="en-US" baseline="0" dirty="0" smtClean="0"/>
                        <a:t>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Spurr, 1997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</a:t>
                      </a:r>
                      <a:r>
                        <a:rPr lang="en-US" baseline="-25000" dirty="0" smtClean="0"/>
                        <a:t>2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Bogumil et al., 2003; 293K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HCHO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Meller</a:t>
                      </a:r>
                      <a:r>
                        <a:rPr lang="en-US" baseline="0" dirty="0" smtClean="0"/>
                        <a:t> and Moortgat</a:t>
                      </a:r>
                      <a:r>
                        <a:rPr lang="en-US" dirty="0" smtClean="0"/>
                        <a:t> et al., 2000; 298K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3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Brion et</a:t>
                      </a:r>
                      <a:r>
                        <a:rPr lang="en-US" baseline="0" dirty="0" smtClean="0"/>
                        <a:t> al., 1993; 218K, 273K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Vandaele</a:t>
                      </a:r>
                      <a:r>
                        <a:rPr lang="en-US" baseline="0" dirty="0" smtClean="0"/>
                        <a:t> et al., 1998 220K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BrO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Wilmouth et al., 1999;</a:t>
                      </a:r>
                      <a:r>
                        <a:rPr lang="en-US" baseline="0" dirty="0" smtClean="0"/>
                        <a:t>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Molecular Ring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Spurr, 1997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Sampling correction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469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Residual common mode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04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-O</a:t>
            </a:r>
            <a:r>
              <a:rPr lang="en-US" baseline="-25000" dirty="0" smtClean="0"/>
              <a:t>2</a:t>
            </a:r>
            <a:r>
              <a:rPr lang="en-US" dirty="0" smtClean="0"/>
              <a:t> spectroscopy</a:t>
            </a:r>
          </a:p>
          <a:p>
            <a:r>
              <a:rPr lang="en-US" dirty="0" smtClean="0"/>
              <a:t>Continue with sensitivity studies for wavelength dependent AMF one step retrievals of SO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and 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</a:p>
          <a:p>
            <a:r>
              <a:rPr lang="en-US" dirty="0" smtClean="0"/>
              <a:t>OMI H</a:t>
            </a:r>
            <a:r>
              <a:rPr lang="en-US" baseline="-25000" dirty="0" smtClean="0"/>
              <a:t>2</a:t>
            </a:r>
            <a:r>
              <a:rPr lang="en-US" dirty="0" smtClean="0"/>
              <a:t>CO retrieval upgrade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operational OMI retrieval (C. Miller)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operational OMI retrieval (H. Wang)</a:t>
            </a:r>
          </a:p>
          <a:p>
            <a:r>
              <a:rPr lang="en-US" dirty="0" smtClean="0"/>
              <a:t>Volcanic SO</a:t>
            </a:r>
            <a:r>
              <a:rPr lang="en-US" baseline="-25000" dirty="0" smtClean="0"/>
              <a:t>2</a:t>
            </a:r>
            <a:r>
              <a:rPr lang="en-US" dirty="0" smtClean="0"/>
              <a:t> plume height-resolved optimal estimation retrieval (Nowlan </a:t>
            </a:r>
            <a:r>
              <a:rPr lang="en-US" i="1" dirty="0" smtClean="0"/>
              <a:t>et al</a:t>
            </a:r>
            <a:r>
              <a:rPr lang="en-US" dirty="0" smtClean="0"/>
              <a:t>. 2011)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Future studies for algorithm upgrades</a:t>
            </a:r>
            <a:r>
              <a:rPr lang="en-US" dirty="0"/>
              <a:t/>
            </a:r>
            <a:br>
              <a:rPr lang="en-US" dirty="0"/>
            </a:b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9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4949" y="47692"/>
            <a:ext cx="6248452" cy="942908"/>
          </a:xfrm>
        </p:spPr>
        <p:txBody>
          <a:bodyPr/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plume height-resolved OE retrieval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3" descr="so2_2007_eumetsat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570" y="1278104"/>
            <a:ext cx="7923830" cy="5275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219200"/>
            <a:ext cx="8509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Cloud fraction &lt; 0.2, Solar Zenith Angle &lt; 70°, no ice- or snow-covered pixels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5337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OMI water vapor 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5" descr="Screen shot 2013-07-22 at 6.32.1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677" y="1935480"/>
            <a:ext cx="7440123" cy="4846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6318" y="990600"/>
            <a:ext cx="35582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Apple Chancery"/>
              </a:rPr>
              <a:t>July 14, </a:t>
            </a:r>
            <a:r>
              <a:rPr lang="en-US" sz="2000" dirty="0" smtClean="0">
                <a:latin typeface="Apple Chancery"/>
              </a:rPr>
              <a:t>2005</a:t>
            </a:r>
          </a:p>
          <a:p>
            <a:pPr algn="ctr"/>
            <a:r>
              <a:rPr lang="en-US" sz="2000" dirty="0" smtClean="0"/>
              <a:t>Retrieval </a:t>
            </a:r>
            <a:r>
              <a:rPr lang="en-US" sz="2000" dirty="0"/>
              <a:t>Window: [430, </a:t>
            </a:r>
            <a:r>
              <a:rPr lang="en-US" sz="2000" dirty="0" smtClean="0"/>
              <a:t>480]nm</a:t>
            </a:r>
          </a:p>
          <a:p>
            <a:pPr algn="ctr"/>
            <a:r>
              <a:rPr lang="en-US" sz="2000" dirty="0" smtClean="0"/>
              <a:t>Relative </a:t>
            </a:r>
            <a:r>
              <a:rPr lang="en-US" sz="2000" dirty="0"/>
              <a:t>uncertainty: 12</a:t>
            </a:r>
            <a:r>
              <a:rPr lang="en-US" sz="2000" dirty="0" smtClean="0"/>
              <a:t>%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275817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03988"/>
            <a:ext cx="2133600" cy="365125"/>
          </a:xfrm>
        </p:spPr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AEC11D65-9821-2B49-88CD-D477606C3ED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295400"/>
            <a:ext cx="3618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Thank you!!</a:t>
            </a:r>
            <a:endParaRPr lang="es-ES_tradnl" sz="5400" b="1" dirty="0"/>
          </a:p>
        </p:txBody>
      </p:sp>
    </p:spTree>
    <p:extLst>
      <p:ext uri="{BB962C8B-B14F-4D97-AF65-F5344CB8AC3E}">
        <p14:creationId xmlns:p14="http://schemas.microsoft.com/office/powerpoint/2010/main" val="126635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trace gas requirements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6476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914400" y="2667000"/>
            <a:ext cx="12192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2133600"/>
            <a:ext cx="3657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Standard products: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CO, 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Secondary products, BrO,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O, OClO and plume height-resolved volcanic SO</a:t>
            </a:r>
            <a:r>
              <a:rPr lang="en-US" sz="2400" baseline="-25000" dirty="0" smtClean="0"/>
              <a:t>2 </a:t>
            </a:r>
            <a:endParaRPr lang="es-ES_tradnl" sz="2400" dirty="0"/>
          </a:p>
          <a:p>
            <a:pPr marL="285750" indent="-285750">
              <a:buFont typeface="Arial" pitchFamily="34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2016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trace </a:t>
            </a:r>
            <a:r>
              <a:rPr lang="en-US" dirty="0" smtClean="0"/>
              <a:t>gas </a:t>
            </a:r>
            <a:r>
              <a:rPr lang="en-US" dirty="0"/>
              <a:t>requirements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8785" y="1254653"/>
            <a:ext cx="2075440" cy="48482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38400" y="2438400"/>
            <a:ext cx="1975825" cy="114300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9515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trace </a:t>
            </a:r>
            <a:r>
              <a:rPr lang="en-US" dirty="0" smtClean="0"/>
              <a:t>gas </a:t>
            </a:r>
            <a:r>
              <a:rPr lang="en-US" dirty="0"/>
              <a:t>requirements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661987" y="1219867"/>
            <a:ext cx="7872256" cy="5485733"/>
            <a:chOff x="877" y="889"/>
            <a:chExt cx="4348" cy="318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877" y="889"/>
              <a:ext cx="4348" cy="3185"/>
              <a:chOff x="877" y="686"/>
              <a:chExt cx="4348" cy="3185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686"/>
                <a:ext cx="4306" cy="3185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3617" y="2942"/>
                <a:ext cx="1608" cy="87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 b="1">
                    <a:solidFill>
                      <a:schemeClr val="accent2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buClr>
                    <a:srgbClr val="FF00FF"/>
                  </a:buClr>
                  <a:buSzPct val="100000"/>
                  <a:buFont typeface="Arial" charset="0"/>
                  <a:buNone/>
                </a:pPr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Best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fitting to date:</a:t>
                </a:r>
                <a:endParaRPr lang="en-US" sz="14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eaLnBrk="1" hangingPunct="1"/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2.0×10</a:t>
                </a:r>
                <a:r>
                  <a:rPr lang="en-US" sz="14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-4</a:t>
                </a:r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 full-scale radiance</a:t>
                </a:r>
              </a:p>
              <a:p>
                <a:pPr eaLnBrk="1" hangingPunct="1"/>
                <a:endParaRPr lang="en-US" sz="14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eaLnBrk="1" hangingPunct="1"/>
                <a:endParaRPr lang="en-US" sz="14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eaLnBrk="1" hangingPunct="1"/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(Instrument vs. algorithm: </a:t>
                </a:r>
                <a:r>
                  <a:rPr lang="en-US" sz="1400" i="1" dirty="0">
                    <a:solidFill>
                      <a:srgbClr val="0000FF"/>
                    </a:solidFill>
                    <a:latin typeface="Arial"/>
                    <a:cs typeface="Arial"/>
                  </a:rPr>
                  <a:t>Tied!</a:t>
                </a:r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i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S/N drives instrument if meas. requirements can be met</a:t>
                </a:r>
                <a:endParaRPr lang="en-US" sz="1400" i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" name="Line 6"/>
            <p:cNvSpPr>
              <a:spLocks noChangeAspect="1" noChangeShapeType="1"/>
            </p:cNvSpPr>
            <p:nvPr/>
          </p:nvSpPr>
          <p:spPr bwMode="auto">
            <a:xfrm flipV="1">
              <a:off x="3769" y="2619"/>
              <a:ext cx="195" cy="4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30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/>
          <a:lstStyle/>
          <a:p>
            <a:r>
              <a:rPr lang="en-US" dirty="0" smtClean="0"/>
              <a:t>Two step approach</a:t>
            </a:r>
          </a:p>
          <a:p>
            <a:pPr lvl="1"/>
            <a:r>
              <a:rPr lang="en-US" dirty="0" smtClean="0"/>
              <a:t>Direct fitting of radiance spectra to obtain slant columns + Air Mass Factors (AMFs) to convert to vertical columns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One step approach</a:t>
            </a:r>
          </a:p>
          <a:p>
            <a:pPr lvl="1"/>
            <a:r>
              <a:rPr lang="en-US" b="0" dirty="0" smtClean="0"/>
              <a:t>Target molecule cross sections are multiplied by wavelength-dependent AMFs for direct retrieval of vertical columns.</a:t>
            </a:r>
            <a:endParaRPr lang="en-US" b="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201509"/>
              </p:ext>
            </p:extLst>
          </p:nvPr>
        </p:nvGraphicFramePr>
        <p:xfrm>
          <a:off x="1371600" y="3048000"/>
          <a:ext cx="6432550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3644900" imgH="1054100" progId="Equation.DSMT4">
                  <p:embed/>
                </p:oleObj>
              </mc:Choice>
              <mc:Fallback>
                <p:oleObj name="Equation" r:id="rId3" imgW="3644900" imgH="1054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048000"/>
                        <a:ext cx="6432550" cy="186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71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/>
          <a:lstStyle/>
          <a:p>
            <a:r>
              <a:rPr lang="en-US" dirty="0" smtClean="0"/>
              <a:t>AMF calculations</a:t>
            </a:r>
          </a:p>
          <a:p>
            <a:pPr lvl="1"/>
            <a:r>
              <a:rPr lang="en-US" b="0" dirty="0" smtClean="0"/>
              <a:t>Scattering weights + shape factors (Palmer et al., 2001)</a:t>
            </a:r>
          </a:p>
          <a:p>
            <a:pPr lvl="1"/>
            <a:endParaRPr lang="en-US" dirty="0"/>
          </a:p>
          <a:p>
            <a:pPr lvl="1"/>
            <a:endParaRPr lang="en-US" b="0" dirty="0" smtClean="0"/>
          </a:p>
          <a:p>
            <a:pPr lvl="1"/>
            <a:r>
              <a:rPr lang="en-US" dirty="0" smtClean="0"/>
              <a:t>Shape factors to be obtained from model climatology, </a:t>
            </a:r>
            <a:r>
              <a:rPr lang="en-US" i="1" dirty="0" smtClean="0"/>
              <a:t>i.e</a:t>
            </a:r>
            <a:r>
              <a:rPr lang="en-US" dirty="0" smtClean="0"/>
              <a:t>., GEOS-Chem</a:t>
            </a:r>
          </a:p>
          <a:p>
            <a:pPr lvl="1"/>
            <a:endParaRPr lang="en-US" b="0" dirty="0"/>
          </a:p>
          <a:p>
            <a:pPr lvl="1"/>
            <a:endParaRPr lang="en-US" dirty="0" smtClean="0"/>
          </a:p>
          <a:p>
            <a:pPr lvl="1"/>
            <a:r>
              <a:rPr lang="en-US" b="0" dirty="0" smtClean="0"/>
              <a:t>Scattering weights from VLIDORT:</a:t>
            </a:r>
          </a:p>
          <a:p>
            <a:pPr lvl="1"/>
            <a:endParaRPr lang="en-US" dirty="0"/>
          </a:p>
          <a:p>
            <a:pPr lvl="1"/>
            <a:endParaRPr lang="en-US" b="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945581"/>
              </p:ext>
            </p:extLst>
          </p:nvPr>
        </p:nvGraphicFramePr>
        <p:xfrm>
          <a:off x="2083858" y="2209800"/>
          <a:ext cx="500274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3" imgW="1473200" imgH="304800" progId="Equation.DSMT4">
                  <p:embed/>
                </p:oleObj>
              </mc:Choice>
              <mc:Fallback>
                <p:oleObj name="Equation" r:id="rId3" imgW="14732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3858" y="2209800"/>
                        <a:ext cx="5002742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218116"/>
              </p:ext>
            </p:extLst>
          </p:nvPr>
        </p:nvGraphicFramePr>
        <p:xfrm>
          <a:off x="3390900" y="3581400"/>
          <a:ext cx="3924300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5" imgW="1155700" imgH="495300" progId="Equation.3">
                  <p:embed/>
                </p:oleObj>
              </mc:Choice>
              <mc:Fallback>
                <p:oleObj name="Equation" r:id="rId5" imgW="1155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0900" y="3581400"/>
                        <a:ext cx="3924300" cy="168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92708"/>
              </p:ext>
            </p:extLst>
          </p:nvPr>
        </p:nvGraphicFramePr>
        <p:xfrm>
          <a:off x="5181600" y="5257800"/>
          <a:ext cx="2974975" cy="150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7" imgW="876300" imgH="444500" progId="Equation.3">
                  <p:embed/>
                </p:oleObj>
              </mc:Choice>
              <mc:Fallback>
                <p:oleObj name="Equation" r:id="rId7" imgW="876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1600" y="5257800"/>
                        <a:ext cx="2974975" cy="150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456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884395" y="1055594"/>
            <a:ext cx="5257799" cy="6804211"/>
          </a:xfrm>
        </p:spPr>
      </p:pic>
      <p:sp>
        <p:nvSpPr>
          <p:cNvPr id="11" name="TextBox 10"/>
          <p:cNvSpPr txBox="1"/>
          <p:nvPr/>
        </p:nvSpPr>
        <p:spPr>
          <a:xfrm>
            <a:off x="15180" y="1143000"/>
            <a:ext cx="92050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AMFs for partially cloudy pixels, single pixel approximation (Martin </a:t>
            </a:r>
            <a:r>
              <a:rPr lang="en-US" sz="2200" i="1" dirty="0" smtClean="0"/>
              <a:t>et al</a:t>
            </a:r>
            <a:r>
              <a:rPr lang="en-US" sz="2200" dirty="0" smtClean="0"/>
              <a:t>., 2002)</a:t>
            </a:r>
            <a:endParaRPr lang="es-ES_tradnl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3429000"/>
            <a:ext cx="16566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SZA: 28°</a:t>
            </a:r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821668"/>
            <a:ext cx="149310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SZA: 24°</a:t>
            </a:r>
            <a:endParaRPr lang="es-ES_tradnl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659868"/>
            <a:ext cx="157645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</a:t>
            </a:r>
            <a:r>
              <a:rPr lang="en-US" dirty="0"/>
              <a:t>V</a:t>
            </a:r>
            <a:r>
              <a:rPr lang="en-US" dirty="0" smtClean="0"/>
              <a:t>ZA: 2.7°</a:t>
            </a:r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278868"/>
            <a:ext cx="168225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VZA: 16°</a:t>
            </a:r>
            <a:endParaRPr lang="es-ES_tradnl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5421868"/>
            <a:ext cx="263091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cloud fractions: 0.01</a:t>
            </a:r>
            <a:endParaRPr lang="es-ES_tradnl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040868"/>
            <a:ext cx="266617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cloud fraction: 0.2</a:t>
            </a:r>
            <a:endParaRPr lang="es-ES_tradnl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968794"/>
              </p:ext>
            </p:extLst>
          </p:nvPr>
        </p:nvGraphicFramePr>
        <p:xfrm>
          <a:off x="1905000" y="1752600"/>
          <a:ext cx="5283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4" imgW="2641600" imgH="203200" progId="Equation.DSMT4">
                  <p:embed/>
                </p:oleObj>
              </mc:Choice>
              <mc:Fallback>
                <p:oleObj name="Equation" r:id="rId4" imgW="2641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0" y="1752600"/>
                        <a:ext cx="5283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395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algorithm framework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Scattering weights lookup table:</a:t>
            </a:r>
          </a:p>
          <a:p>
            <a:pPr lvl="1"/>
            <a:r>
              <a:rPr lang="en-US" b="0" dirty="0" smtClean="0"/>
              <a:t>VLIDORT </a:t>
            </a:r>
            <a:r>
              <a:rPr lang="en-US" b="0" dirty="0"/>
              <a:t>calculations from 300 to 500 </a:t>
            </a:r>
            <a:r>
              <a:rPr lang="en-US" b="0" dirty="0" smtClean="0"/>
              <a:t>nm</a:t>
            </a:r>
          </a:p>
          <a:p>
            <a:pPr lvl="1"/>
            <a:r>
              <a:rPr lang="en-US" b="0" dirty="0" smtClean="0"/>
              <a:t>Find </a:t>
            </a:r>
            <a:r>
              <a:rPr lang="en-US" b="0" dirty="0"/>
              <a:t>compromises between resolution and computing </a:t>
            </a:r>
            <a:r>
              <a:rPr lang="en-US" b="0" dirty="0" smtClean="0"/>
              <a:t>performance.</a:t>
            </a:r>
          </a:p>
          <a:p>
            <a:pPr lvl="1"/>
            <a:r>
              <a:rPr lang="en-US" b="0" dirty="0" smtClean="0"/>
              <a:t>Parameterization </a:t>
            </a:r>
            <a:r>
              <a:rPr lang="en-US" b="0" dirty="0"/>
              <a:t>on albedos and relative azimuth angles of radiance and </a:t>
            </a:r>
            <a:r>
              <a:rPr lang="en-US" dirty="0"/>
              <a:t>J</a:t>
            </a:r>
            <a:r>
              <a:rPr lang="en-US" b="0" dirty="0" smtClean="0"/>
              <a:t>acobians </a:t>
            </a:r>
            <a:r>
              <a:rPr lang="en-US" b="0" dirty="0"/>
              <a:t>(</a:t>
            </a:r>
            <a:r>
              <a:rPr lang="en-US" b="0" dirty="0" smtClean="0"/>
              <a:t>Bhartia </a:t>
            </a:r>
            <a:r>
              <a:rPr lang="en-US" b="0" dirty="0"/>
              <a:t>&amp; Wellemeyer, 2001)</a:t>
            </a:r>
            <a:r>
              <a:rPr lang="en-US" b="0" dirty="0" smtClean="0"/>
              <a:t>:</a:t>
            </a:r>
          </a:p>
          <a:p>
            <a:pPr lvl="1"/>
            <a:endParaRPr lang="en-US" sz="3200" dirty="0"/>
          </a:p>
          <a:p>
            <a:pPr lvl="1"/>
            <a:endParaRPr lang="en-US" sz="3200" b="0" dirty="0" smtClean="0"/>
          </a:p>
          <a:p>
            <a:pPr lvl="1"/>
            <a:endParaRPr lang="en-US" sz="3200" b="0" dirty="0"/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573721"/>
              </p:ext>
            </p:extLst>
          </p:nvPr>
        </p:nvGraphicFramePr>
        <p:xfrm>
          <a:off x="228600" y="4648200"/>
          <a:ext cx="86360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4318000" imgH="876300" progId="Equation.DSMT4">
                  <p:embed/>
                </p:oleObj>
              </mc:Choice>
              <mc:Fallback>
                <p:oleObj name="Equation" r:id="rId3" imgW="4318000" imgH="876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4648200"/>
                        <a:ext cx="863600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85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1373</Words>
  <Application>Microsoft Macintosh PowerPoint</Application>
  <PresentationFormat>On-screen Show (4:3)</PresentationFormat>
  <Paragraphs>307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Equation</vt:lpstr>
      <vt:lpstr>Trace gas algorithms for TEMPO</vt:lpstr>
      <vt:lpstr>Overview</vt:lpstr>
      <vt:lpstr>TEMPO trace gas requirements</vt:lpstr>
      <vt:lpstr>TEMPO trace gas requirements</vt:lpstr>
      <vt:lpstr>TEMPO trace gas requirements</vt:lpstr>
      <vt:lpstr>Generic algorithm framework</vt:lpstr>
      <vt:lpstr>Generic algorithm framework</vt:lpstr>
      <vt:lpstr>Generic algorithm framework</vt:lpstr>
      <vt:lpstr>Generic algorithm framework</vt:lpstr>
      <vt:lpstr>Generic algorithm framework</vt:lpstr>
      <vt:lpstr>Generic algorithm framework</vt:lpstr>
      <vt:lpstr>Generic algorithm framework</vt:lpstr>
      <vt:lpstr>Generic algorithm framework</vt:lpstr>
      <vt:lpstr>Generic algorithm framework</vt:lpstr>
      <vt:lpstr>Working algorithms from SAO</vt:lpstr>
      <vt:lpstr>OMI operational HCHO </vt:lpstr>
      <vt:lpstr>Working algorithms from SAO</vt:lpstr>
      <vt:lpstr>OMI CHOCHO </vt:lpstr>
      <vt:lpstr>Working algorithms from SAO</vt:lpstr>
      <vt:lpstr>OMI operational BrO </vt:lpstr>
      <vt:lpstr>Working algorithms from SAO</vt:lpstr>
      <vt:lpstr>Working algorithms from SAO</vt:lpstr>
      <vt:lpstr>Future studies for algorithm upgrades </vt:lpstr>
      <vt:lpstr>SO2 plume height-resolved OE retrieval</vt:lpstr>
      <vt:lpstr>OMI water vapor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 gases algorithms for TEMPO</dc:title>
  <dc:creator>ggonzale</dc:creator>
  <cp:lastModifiedBy>Shira Fruchtman</cp:lastModifiedBy>
  <cp:revision>65</cp:revision>
  <dcterms:created xsi:type="dcterms:W3CDTF">2013-07-19T19:27:25Z</dcterms:created>
  <dcterms:modified xsi:type="dcterms:W3CDTF">2015-05-22T17:36:08Z</dcterms:modified>
</cp:coreProperties>
</file>