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5"/>
  </p:notesMasterIdLst>
  <p:handoutMasterIdLst>
    <p:handoutMasterId r:id="rId36"/>
  </p:handoutMasterIdLst>
  <p:sldIdLst>
    <p:sldId id="266" r:id="rId5"/>
    <p:sldId id="257" r:id="rId6"/>
    <p:sldId id="260" r:id="rId7"/>
    <p:sldId id="307" r:id="rId8"/>
    <p:sldId id="265" r:id="rId9"/>
    <p:sldId id="299" r:id="rId10"/>
    <p:sldId id="305" r:id="rId11"/>
    <p:sldId id="314" r:id="rId12"/>
    <p:sldId id="309" r:id="rId13"/>
    <p:sldId id="311" r:id="rId14"/>
    <p:sldId id="302" r:id="rId15"/>
    <p:sldId id="303" r:id="rId16"/>
    <p:sldId id="310" r:id="rId17"/>
    <p:sldId id="315" r:id="rId18"/>
    <p:sldId id="316" r:id="rId19"/>
    <p:sldId id="317" r:id="rId20"/>
    <p:sldId id="318" r:id="rId21"/>
    <p:sldId id="319" r:id="rId22"/>
    <p:sldId id="320" r:id="rId23"/>
    <p:sldId id="321" r:id="rId24"/>
    <p:sldId id="322" r:id="rId25"/>
    <p:sldId id="323" r:id="rId26"/>
    <p:sldId id="324" r:id="rId27"/>
    <p:sldId id="325" r:id="rId28"/>
    <p:sldId id="326" r:id="rId29"/>
    <p:sldId id="327" r:id="rId30"/>
    <p:sldId id="328" r:id="rId31"/>
    <p:sldId id="329" r:id="rId32"/>
    <p:sldId id="330" r:id="rId33"/>
    <p:sldId id="263"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gadia, Vishal (LARC-E301)[STARSS III Affiiate]" initials="BV(IA" lastIdx="4" clrIdx="0">
    <p:extLst>
      <p:ext uri="{19B8F6BF-5375-455C-9EA6-DF929625EA0E}">
        <p15:presenceInfo xmlns:p15="http://schemas.microsoft.com/office/powerpoint/2012/main" userId="S-1-5-21-330711430-3775241029-4075259233-848668" providerId="AD"/>
      </p:ext>
    </p:extLst>
  </p:cmAuthor>
  <p:cmAuthor id="2" name="Groenen, Danielle (LARC-E301)[Science Systems &amp; Applications, Inc.]" initials="GD(S&amp;AI" lastIdx="3" clrIdx="1">
    <p:extLst>
      <p:ext uri="{19B8F6BF-5375-455C-9EA6-DF929625EA0E}">
        <p15:presenceInfo xmlns:p15="http://schemas.microsoft.com/office/powerpoint/2012/main" userId="S-1-5-21-330711430-3775241029-4075259233-90468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FE5FF"/>
    <a:srgbClr val="F2F7FA"/>
    <a:srgbClr val="DBE8EE"/>
    <a:srgbClr val="91B4C8"/>
    <a:srgbClr val="6AC0E1"/>
    <a:srgbClr val="52B3D9"/>
    <a:srgbClr val="68BAE1"/>
    <a:srgbClr val="6DB8E3"/>
    <a:srgbClr val="AAE3F7"/>
    <a:srgbClr val="ABD5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6DCAB9-44CB-E84D-9691-C240E4B9E7AE}" v="140" dt="2020-08-07T19:02:20.785"/>
    <p1510:client id="{1392FE5F-B8E0-4513-4B5B-6B39A42E65C8}" v="31" dt="2020-08-13T21:15:05.324"/>
    <p1510:client id="{2876A45E-5FC0-4904-5A7B-929EE6D9BC2A}" v="335" dt="2020-08-10T13:55:09.846"/>
    <p1510:client id="{38A9D624-CEFE-BFB6-8E74-D130337BB5B0}" v="18" dt="2020-05-14T12:22:35.552"/>
    <p1510:client id="{3EB133AD-9DB0-01C2-BF17-FAF53DC15C60}" v="28" dt="2020-05-14T12:05:38.215"/>
    <p1510:client id="{3FB9A742-3C34-06CE-9B0E-C1E9AC88AF4D}" v="238" dt="2020-07-27T18:26:59.148"/>
    <p1510:client id="{7C638A9F-3F64-A8C1-E607-FCC6E0D0A0E9}" v="31" dt="2020-08-14T05:30:36.186"/>
    <p1510:client id="{94719E0D-FAF3-D3D0-D588-4E5AA01B2D2E}" v="3" dt="2020-05-13T15:37:17.960"/>
    <p1510:client id="{9CDF054A-AF96-0523-F7D5-51DE9FB4295C}" v="35" dt="2020-05-13T15:27:27.107"/>
    <p1510:client id="{A95E20EB-C245-D132-6D77-E606595271D7}" v="8" dt="2020-08-13T13:34:12.120"/>
    <p1510:client id="{BCD4D352-BBC7-F0D5-B933-4D42D3391C38}" v="1" dt="2020-08-13T05:49:40.328"/>
    <p1510:client id="{D5C0C77D-FF51-7B6C-817E-F2EA450E7E38}" v="7" dt="2020-05-18T12:26:53.718"/>
    <p1510:client id="{EB732FC5-64A5-DC60-C421-7A2DA92CFFF7}" v="55" dt="2020-08-14T06:07:45.8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00" autoAdjust="0"/>
    <p:restoredTop sz="70999" autoAdjust="0"/>
  </p:normalViewPr>
  <p:slideViewPr>
    <p:cSldViewPr snapToGrid="0" snapToObjects="1">
      <p:cViewPr varScale="1">
        <p:scale>
          <a:sx n="47" d="100"/>
          <a:sy n="47" d="100"/>
        </p:scale>
        <p:origin x="256" y="32"/>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napToObjects="1" showGuides="1">
      <p:cViewPr varScale="1">
        <p:scale>
          <a:sx n="182" d="100"/>
          <a:sy n="182" d="100"/>
        </p:scale>
        <p:origin x="4680" y="1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43"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A95E20EB-C245-D132-6D77-E606595271D7}"/>
    <pc:docChg chg="modSld">
      <pc:chgData name="" userId="" providerId="" clId="Web-{A95E20EB-C245-D132-6D77-E606595271D7}" dt="2020-08-13T13:34:12.120" v="7" actId="20577"/>
      <pc:docMkLst>
        <pc:docMk/>
      </pc:docMkLst>
      <pc:sldChg chg="modSp">
        <pc:chgData name="" userId="" providerId="" clId="Web-{A95E20EB-C245-D132-6D77-E606595271D7}" dt="2020-08-13T13:34:09.323" v="5" actId="20577"/>
        <pc:sldMkLst>
          <pc:docMk/>
          <pc:sldMk cId="3353254383" sldId="299"/>
        </pc:sldMkLst>
        <pc:spChg chg="mod">
          <ac:chgData name="" userId="" providerId="" clId="Web-{A95E20EB-C245-D132-6D77-E606595271D7}" dt="2020-08-13T13:34:09.323" v="5" actId="20577"/>
          <ac:spMkLst>
            <pc:docMk/>
            <pc:sldMk cId="3353254383" sldId="299"/>
            <ac:spMk id="83" creationId="{B21F2F2F-44A6-294C-A795-2B9520DD6498}"/>
          </ac:spMkLst>
        </pc:spChg>
      </pc:sldChg>
    </pc:docChg>
  </pc:docChgLst>
  <pc:docChgLst>
    <pc:chgData clId="Web-{EB732FC5-64A5-DC60-C421-7A2DA92CFFF7}"/>
    <pc:docChg chg="modSld">
      <pc:chgData name="" userId="" providerId="" clId="Web-{EB732FC5-64A5-DC60-C421-7A2DA92CFFF7}" dt="2020-08-14T06:07:45.817" v="53" actId="20577"/>
      <pc:docMkLst>
        <pc:docMk/>
      </pc:docMkLst>
      <pc:sldChg chg="modSp">
        <pc:chgData name="" userId="" providerId="" clId="Web-{EB732FC5-64A5-DC60-C421-7A2DA92CFFF7}" dt="2020-08-14T06:07:45.817" v="52" actId="20577"/>
        <pc:sldMkLst>
          <pc:docMk/>
          <pc:sldMk cId="2150520477" sldId="257"/>
        </pc:sldMkLst>
        <pc:spChg chg="mod">
          <ac:chgData name="" userId="" providerId="" clId="Web-{EB732FC5-64A5-DC60-C421-7A2DA92CFFF7}" dt="2020-08-14T06:07:45.817" v="52" actId="20577"/>
          <ac:spMkLst>
            <pc:docMk/>
            <pc:sldMk cId="2150520477" sldId="257"/>
            <ac:spMk id="4" creationId="{00000000-0000-0000-0000-000000000000}"/>
          </ac:spMkLst>
        </pc:spChg>
      </pc:sldChg>
      <pc:sldChg chg="modSp">
        <pc:chgData name="" userId="" providerId="" clId="Web-{EB732FC5-64A5-DC60-C421-7A2DA92CFFF7}" dt="2020-08-14T06:01:00.693" v="2" actId="20577"/>
        <pc:sldMkLst>
          <pc:docMk/>
          <pc:sldMk cId="2169245034" sldId="309"/>
        </pc:sldMkLst>
        <pc:spChg chg="mod">
          <ac:chgData name="" userId="" providerId="" clId="Web-{EB732FC5-64A5-DC60-C421-7A2DA92CFFF7}" dt="2020-08-14T06:01:00.693" v="2" actId="20577"/>
          <ac:spMkLst>
            <pc:docMk/>
            <pc:sldMk cId="2169245034" sldId="309"/>
            <ac:spMk id="2" creationId="{00000000-0000-0000-0000-000000000000}"/>
          </ac:spMkLst>
        </pc:spChg>
      </pc:sldChg>
    </pc:docChg>
  </pc:docChgLst>
  <pc:docChgLst>
    <pc:chgData clId="Web-{7C638A9F-3F64-A8C1-E607-FCC6E0D0A0E9}"/>
    <pc:docChg chg="delSld modSld sldOrd">
      <pc:chgData name="" userId="" providerId="" clId="Web-{7C638A9F-3F64-A8C1-E607-FCC6E0D0A0E9}" dt="2020-08-14T05:30:36.186" v="30"/>
      <pc:docMkLst>
        <pc:docMk/>
      </pc:docMkLst>
      <pc:sldChg chg="modSp">
        <pc:chgData name="" userId="" providerId="" clId="Web-{7C638A9F-3F64-A8C1-E607-FCC6E0D0A0E9}" dt="2020-08-14T04:09:18.434" v="24" actId="20577"/>
        <pc:sldMkLst>
          <pc:docMk/>
          <pc:sldMk cId="4022416264" sldId="265"/>
        </pc:sldMkLst>
        <pc:spChg chg="mod">
          <ac:chgData name="" userId="" providerId="" clId="Web-{7C638A9F-3F64-A8C1-E607-FCC6E0D0A0E9}" dt="2020-08-14T04:09:18.434" v="24" actId="20577"/>
          <ac:spMkLst>
            <pc:docMk/>
            <pc:sldMk cId="4022416264" sldId="265"/>
            <ac:spMk id="83" creationId="{B21F2F2F-44A6-294C-A795-2B9520DD6498}"/>
          </ac:spMkLst>
        </pc:spChg>
      </pc:sldChg>
      <pc:sldChg chg="modSp">
        <pc:chgData name="" userId="" providerId="" clId="Web-{7C638A9F-3F64-A8C1-E607-FCC6E0D0A0E9}" dt="2020-08-14T03:49:32.740" v="23"/>
        <pc:sldMkLst>
          <pc:docMk/>
          <pc:sldMk cId="3353254383" sldId="299"/>
        </pc:sldMkLst>
        <pc:graphicFrameChg chg="mod modGraphic">
          <ac:chgData name="" userId="" providerId="" clId="Web-{7C638A9F-3F64-A8C1-E607-FCC6E0D0A0E9}" dt="2020-08-14T03:49:32.740" v="23"/>
          <ac:graphicFrameMkLst>
            <pc:docMk/>
            <pc:sldMk cId="3353254383" sldId="299"/>
            <ac:graphicFrameMk id="38" creationId="{7855E3D5-78E2-4A4F-93D3-5865E0331BA8}"/>
          </ac:graphicFrameMkLst>
        </pc:graphicFrameChg>
      </pc:sldChg>
      <pc:sldChg chg="delSp delAnim">
        <pc:chgData name="" userId="" providerId="" clId="Web-{7C638A9F-3F64-A8C1-E607-FCC6E0D0A0E9}" dt="2020-08-14T05:28:13.036" v="29"/>
        <pc:sldMkLst>
          <pc:docMk/>
          <pc:sldMk cId="1515024064" sldId="303"/>
        </pc:sldMkLst>
        <pc:picChg chg="del">
          <ac:chgData name="" userId="" providerId="" clId="Web-{7C638A9F-3F64-A8C1-E607-FCC6E0D0A0E9}" dt="2020-08-14T05:28:13.036" v="29"/>
          <ac:picMkLst>
            <pc:docMk/>
            <pc:sldMk cId="1515024064" sldId="303"/>
            <ac:picMk id="1028" creationId="{00000000-0000-0000-0000-000000000000}"/>
          </ac:picMkLst>
        </pc:picChg>
      </pc:sldChg>
      <pc:sldChg chg="ord">
        <pc:chgData name="" userId="" providerId="" clId="Web-{7C638A9F-3F64-A8C1-E607-FCC6E0D0A0E9}" dt="2020-08-14T04:54:28.781" v="28"/>
        <pc:sldMkLst>
          <pc:docMk/>
          <pc:sldMk cId="640028680" sldId="311"/>
        </pc:sldMkLst>
      </pc:sldChg>
      <pc:sldChg chg="del">
        <pc:chgData name="" userId="" providerId="" clId="Web-{7C638A9F-3F64-A8C1-E607-FCC6E0D0A0E9}" dt="2020-08-14T05:30:36.186" v="30"/>
        <pc:sldMkLst>
          <pc:docMk/>
          <pc:sldMk cId="19715362" sldId="312"/>
        </pc:sldMkLst>
      </pc:sldChg>
      <pc:sldChg chg="ord">
        <pc:chgData name="" userId="" providerId="" clId="Web-{7C638A9F-3F64-A8C1-E607-FCC6E0D0A0E9}" dt="2020-08-14T04:54:24" v="27"/>
        <pc:sldMkLst>
          <pc:docMk/>
          <pc:sldMk cId="2322322325" sldId="314"/>
        </pc:sldMkLst>
      </pc:sldChg>
    </pc:docChg>
  </pc:docChgLst>
  <pc:docChgLst>
    <pc:chgData clId="Web-{BCD4D352-BBC7-F0D5-B933-4D42D3391C38}"/>
    <pc:docChg chg="modSld">
      <pc:chgData name="" userId="" providerId="" clId="Web-{BCD4D352-BBC7-F0D5-B933-4D42D3391C38}" dt="2020-08-13T05:49:40.328" v="0" actId="14100"/>
      <pc:docMkLst>
        <pc:docMk/>
      </pc:docMkLst>
      <pc:sldChg chg="modSp">
        <pc:chgData name="" userId="" providerId="" clId="Web-{BCD4D352-BBC7-F0D5-B933-4D42D3391C38}" dt="2020-08-13T05:49:40.328" v="0" actId="14100"/>
        <pc:sldMkLst>
          <pc:docMk/>
          <pc:sldMk cId="3154782426" sldId="266"/>
        </pc:sldMkLst>
        <pc:spChg chg="mod">
          <ac:chgData name="" userId="" providerId="" clId="Web-{BCD4D352-BBC7-F0D5-B933-4D42D3391C38}" dt="2020-08-13T05:49:40.328" v="0" actId="14100"/>
          <ac:spMkLst>
            <pc:docMk/>
            <pc:sldMk cId="3154782426" sldId="266"/>
            <ac:spMk id="3" creationId="{ACBE82BC-024F-394F-81FE-E6FAEB82C0E3}"/>
          </ac:spMkLst>
        </pc:spChg>
      </pc:sldChg>
    </pc:docChg>
  </pc:docChgLst>
  <pc:docChgLst>
    <pc:chgData clId="Web-{1392FE5F-B8E0-4513-4B5B-6B39A42E65C8}"/>
    <pc:docChg chg="modSld sldOrd">
      <pc:chgData name="" userId="" providerId="" clId="Web-{1392FE5F-B8E0-4513-4B5B-6B39A42E65C8}" dt="2020-08-13T21:15:05.324" v="30"/>
      <pc:docMkLst>
        <pc:docMk/>
      </pc:docMkLst>
      <pc:sldChg chg="modSp">
        <pc:chgData name="" userId="" providerId="" clId="Web-{1392FE5F-B8E0-4513-4B5B-6B39A42E65C8}" dt="2020-08-13T20:49:25.126" v="28" actId="20577"/>
        <pc:sldMkLst>
          <pc:docMk/>
          <pc:sldMk cId="4022416264" sldId="265"/>
        </pc:sldMkLst>
        <pc:spChg chg="mod">
          <ac:chgData name="" userId="" providerId="" clId="Web-{1392FE5F-B8E0-4513-4B5B-6B39A42E65C8}" dt="2020-08-13T20:49:25.126" v="28" actId="20577"/>
          <ac:spMkLst>
            <pc:docMk/>
            <pc:sldMk cId="4022416264" sldId="265"/>
            <ac:spMk id="83" creationId="{B21F2F2F-44A6-294C-A795-2B9520DD6498}"/>
          </ac:spMkLst>
        </pc:spChg>
      </pc:sldChg>
      <pc:sldChg chg="ord">
        <pc:chgData name="" userId="" providerId="" clId="Web-{1392FE5F-B8E0-4513-4B5B-6B39A42E65C8}" dt="2020-08-13T21:15:05.324" v="30"/>
        <pc:sldMkLst>
          <pc:docMk/>
          <pc:sldMk cId="640028680" sldId="311"/>
        </pc:sldMkLst>
      </pc:sldChg>
    </pc:docChg>
  </pc:docChgLst>
  <pc:docChgLst>
    <pc:chgData clId="Web-{2876A45E-5FC0-4904-5A7B-929EE6D9BC2A}"/>
    <pc:docChg chg="addSld modSld sldOrd">
      <pc:chgData name="" userId="" providerId="" clId="Web-{2876A45E-5FC0-4904-5A7B-929EE6D9BC2A}" dt="2020-08-10T13:55:09.846" v="330" actId="20577"/>
      <pc:docMkLst>
        <pc:docMk/>
      </pc:docMkLst>
      <pc:sldChg chg="modSp">
        <pc:chgData name="" userId="" providerId="" clId="Web-{2876A45E-5FC0-4904-5A7B-929EE6D9BC2A}" dt="2020-08-10T13:55:06.549" v="329" actId="20577"/>
        <pc:sldMkLst>
          <pc:docMk/>
          <pc:sldMk cId="3154782426" sldId="266"/>
        </pc:sldMkLst>
        <pc:spChg chg="mod">
          <ac:chgData name="" userId="" providerId="" clId="Web-{2876A45E-5FC0-4904-5A7B-929EE6D9BC2A}" dt="2020-08-10T13:55:06.549" v="329" actId="20577"/>
          <ac:spMkLst>
            <pc:docMk/>
            <pc:sldMk cId="3154782426" sldId="266"/>
            <ac:spMk id="3" creationId="{ACBE82BC-024F-394F-81FE-E6FAEB82C0E3}"/>
          </ac:spMkLst>
        </pc:spChg>
      </pc:sldChg>
      <pc:sldChg chg="ord">
        <pc:chgData name="" userId="" providerId="" clId="Web-{2876A45E-5FC0-4904-5A7B-929EE6D9BC2A}" dt="2020-08-07T19:03:15.824" v="1"/>
        <pc:sldMkLst>
          <pc:docMk/>
          <pc:sldMk cId="1515024064" sldId="303"/>
        </pc:sldMkLst>
      </pc:sldChg>
      <pc:sldChg chg="modSp new">
        <pc:chgData name="" userId="" providerId="" clId="Web-{2876A45E-5FC0-4904-5A7B-929EE6D9BC2A}" dt="2020-08-07T19:07:05.966" v="324" actId="20577"/>
        <pc:sldMkLst>
          <pc:docMk/>
          <pc:sldMk cId="19715362" sldId="312"/>
        </pc:sldMkLst>
        <pc:spChg chg="mod">
          <ac:chgData name="" userId="" providerId="" clId="Web-{2876A45E-5FC0-4904-5A7B-929EE6D9BC2A}" dt="2020-08-07T19:07:05.966" v="324" actId="20577"/>
          <ac:spMkLst>
            <pc:docMk/>
            <pc:sldMk cId="19715362" sldId="312"/>
            <ac:spMk id="2" creationId="{681C20C4-2278-4B51-9551-B7C6C978A23F}"/>
          </ac:spMkLst>
        </pc:spChg>
        <pc:spChg chg="mod">
          <ac:chgData name="" userId="" providerId="" clId="Web-{2876A45E-5FC0-4904-5A7B-929EE6D9BC2A}" dt="2020-08-07T19:06:56.575" v="300" actId="20577"/>
          <ac:spMkLst>
            <pc:docMk/>
            <pc:sldMk cId="19715362" sldId="312"/>
            <ac:spMk id="3" creationId="{0DD6F316-60B0-40D2-B2E8-09D9A5CB503D}"/>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BE18C2B-6679-2546-B791-B20FD025C35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9215A91F-032D-3D45-889E-A964E92CDD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CAA5D0C-221B-D841-90A1-C281F38CA70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23608D9-8FEA-2E4F-84AF-A88A614F7C22}" type="slidenum">
              <a:rPr lang="en-US" smtClean="0"/>
              <a:t>‹#›</a:t>
            </a:fld>
            <a:endParaRPr lang="en-US"/>
          </a:p>
        </p:txBody>
      </p:sp>
    </p:spTree>
    <p:extLst>
      <p:ext uri="{BB962C8B-B14F-4D97-AF65-F5344CB8AC3E}">
        <p14:creationId xmlns:p14="http://schemas.microsoft.com/office/powerpoint/2010/main" val="9954708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C21C5E-14C9-E346-B1A7-E2CF4688A4C0}" type="datetimeFigureOut">
              <a:rPr lang="en-US" smtClean="0"/>
              <a:t>8/19/2020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6C0CBE-288C-D84B-B11F-1B62224BD7E3}" type="slidenum">
              <a:rPr lang="en-US" smtClean="0"/>
              <a:t>‹#›</a:t>
            </a:fld>
            <a:endParaRPr lang="en-US"/>
          </a:p>
        </p:txBody>
      </p:sp>
    </p:spTree>
    <p:extLst>
      <p:ext uri="{BB962C8B-B14F-4D97-AF65-F5344CB8AC3E}">
        <p14:creationId xmlns:p14="http://schemas.microsoft.com/office/powerpoint/2010/main" val="1245907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STILL</a:t>
            </a:r>
          </a:p>
        </p:txBody>
      </p:sp>
      <p:sp>
        <p:nvSpPr>
          <p:cNvPr id="4" name="Slide Number Placeholder 3"/>
          <p:cNvSpPr>
            <a:spLocks noGrp="1"/>
          </p:cNvSpPr>
          <p:nvPr>
            <p:ph type="sldNum" sz="quarter" idx="10"/>
          </p:nvPr>
        </p:nvSpPr>
        <p:spPr/>
        <p:txBody>
          <a:bodyPr/>
          <a:lstStyle/>
          <a:p>
            <a:fld id="{146C0CBE-288C-D84B-B11F-1B62224BD7E3}" type="slidenum">
              <a:rPr lang="en-US" smtClean="0"/>
              <a:t>1</a:t>
            </a:fld>
            <a:endParaRPr lang="en-US"/>
          </a:p>
        </p:txBody>
      </p:sp>
    </p:spTree>
    <p:extLst>
      <p:ext uri="{BB962C8B-B14F-4D97-AF65-F5344CB8AC3E}">
        <p14:creationId xmlns:p14="http://schemas.microsoft.com/office/powerpoint/2010/main" val="8410367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STILL</a:t>
            </a:r>
          </a:p>
        </p:txBody>
      </p:sp>
      <p:sp>
        <p:nvSpPr>
          <p:cNvPr id="4" name="Slide Number Placeholder 3"/>
          <p:cNvSpPr>
            <a:spLocks noGrp="1"/>
          </p:cNvSpPr>
          <p:nvPr>
            <p:ph type="sldNum" sz="quarter" idx="10"/>
          </p:nvPr>
        </p:nvSpPr>
        <p:spPr/>
        <p:txBody>
          <a:bodyPr/>
          <a:lstStyle/>
          <a:p>
            <a:fld id="{146C0CBE-288C-D84B-B11F-1B62224BD7E3}" type="slidenum">
              <a:rPr lang="en-US" smtClean="0"/>
              <a:t>14</a:t>
            </a:fld>
            <a:endParaRPr lang="en-US"/>
          </a:p>
        </p:txBody>
      </p:sp>
    </p:spTree>
    <p:extLst>
      <p:ext uri="{BB962C8B-B14F-4D97-AF65-F5344CB8AC3E}">
        <p14:creationId xmlns:p14="http://schemas.microsoft.com/office/powerpoint/2010/main" val="41205127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6C0CBE-288C-D84B-B11F-1B62224BD7E3}" type="slidenum">
              <a:rPr lang="en-US" smtClean="0"/>
              <a:t>15</a:t>
            </a:fld>
            <a:endParaRPr lang="en-US"/>
          </a:p>
        </p:txBody>
      </p:sp>
    </p:spTree>
    <p:extLst>
      <p:ext uri="{BB962C8B-B14F-4D97-AF65-F5344CB8AC3E}">
        <p14:creationId xmlns:p14="http://schemas.microsoft.com/office/powerpoint/2010/main" val="8682713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6C0CBE-288C-D84B-B11F-1B62224BD7E3}" type="slidenum">
              <a:rPr lang="en-US" smtClean="0"/>
              <a:t>2</a:t>
            </a:fld>
            <a:endParaRPr lang="en-US"/>
          </a:p>
        </p:txBody>
      </p:sp>
    </p:spTree>
    <p:extLst>
      <p:ext uri="{BB962C8B-B14F-4D97-AF65-F5344CB8AC3E}">
        <p14:creationId xmlns:p14="http://schemas.microsoft.com/office/powerpoint/2010/main" val="3200444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6C0CBE-288C-D84B-B11F-1B62224BD7E3}" type="slidenum">
              <a:rPr lang="en-US" smtClean="0"/>
              <a:t>3</a:t>
            </a:fld>
            <a:endParaRPr lang="en-US"/>
          </a:p>
        </p:txBody>
      </p:sp>
    </p:spTree>
    <p:extLst>
      <p:ext uri="{BB962C8B-B14F-4D97-AF65-F5344CB8AC3E}">
        <p14:creationId xmlns:p14="http://schemas.microsoft.com/office/powerpoint/2010/main" val="2004795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6C0CBE-288C-D84B-B11F-1B62224BD7E3}" type="slidenum">
              <a:rPr lang="en-US" smtClean="0"/>
              <a:t>4</a:t>
            </a:fld>
            <a:endParaRPr lang="en-US"/>
          </a:p>
        </p:txBody>
      </p:sp>
    </p:spTree>
    <p:extLst>
      <p:ext uri="{BB962C8B-B14F-4D97-AF65-F5344CB8AC3E}">
        <p14:creationId xmlns:p14="http://schemas.microsoft.com/office/powerpoint/2010/main" val="39506716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6C0CBE-288C-D84B-B11F-1B62224BD7E3}" type="slidenum">
              <a:rPr lang="en-US" smtClean="0"/>
              <a:t>6</a:t>
            </a:fld>
            <a:endParaRPr lang="en-US"/>
          </a:p>
        </p:txBody>
      </p:sp>
    </p:spTree>
    <p:extLst>
      <p:ext uri="{BB962C8B-B14F-4D97-AF65-F5344CB8AC3E}">
        <p14:creationId xmlns:p14="http://schemas.microsoft.com/office/powerpoint/2010/main" val="19444510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6C0CBE-288C-D84B-B11F-1B62224BD7E3}" type="slidenum">
              <a:rPr lang="en-US" smtClean="0"/>
              <a:t>9</a:t>
            </a:fld>
            <a:endParaRPr lang="en-US"/>
          </a:p>
        </p:txBody>
      </p:sp>
    </p:spTree>
    <p:extLst>
      <p:ext uri="{BB962C8B-B14F-4D97-AF65-F5344CB8AC3E}">
        <p14:creationId xmlns:p14="http://schemas.microsoft.com/office/powerpoint/2010/main" val="21688545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ASDC is positioned as the center for data merge and analysis of TEMPO with our other archived datasets, including MAIA and MISR. We work</a:t>
            </a:r>
            <a:r>
              <a:rPr lang="en-US" baseline="0" dirty="0"/>
              <a:t> closely with the science team/data providers to make sure the mission is successful, and the data is shared with the world. We also interact and gather feedback from users on what they need to use the data successfully. </a:t>
            </a:r>
            <a:endParaRPr lang="en-US" dirty="0"/>
          </a:p>
        </p:txBody>
      </p:sp>
      <p:sp>
        <p:nvSpPr>
          <p:cNvPr id="4" name="Slide Number Placeholder 3"/>
          <p:cNvSpPr>
            <a:spLocks noGrp="1"/>
          </p:cNvSpPr>
          <p:nvPr>
            <p:ph type="sldNum" sz="quarter" idx="10"/>
          </p:nvPr>
        </p:nvSpPr>
        <p:spPr/>
        <p:txBody>
          <a:bodyPr/>
          <a:lstStyle/>
          <a:p>
            <a:fld id="{146C0CBE-288C-D84B-B11F-1B62224BD7E3}" type="slidenum">
              <a:rPr lang="en-US" smtClean="0"/>
              <a:t>11</a:t>
            </a:fld>
            <a:endParaRPr lang="en-US"/>
          </a:p>
        </p:txBody>
      </p:sp>
    </p:spTree>
    <p:extLst>
      <p:ext uri="{BB962C8B-B14F-4D97-AF65-F5344CB8AC3E}">
        <p14:creationId xmlns:p14="http://schemas.microsoft.com/office/powerpoint/2010/main" val="175512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a:t>
            </a:r>
            <a:r>
              <a:rPr lang="en-US" sz="1200" b="0" i="0" kern="1200" dirty="0" err="1">
                <a:solidFill>
                  <a:schemeClr val="tx1"/>
                </a:solidFill>
                <a:effectLst/>
                <a:latin typeface="+mn-lt"/>
                <a:ea typeface="+mn-ea"/>
                <a:cs typeface="+mn-cs"/>
              </a:rPr>
              <a:t>Earthdata</a:t>
            </a:r>
            <a:r>
              <a:rPr lang="en-US" sz="1200" b="0" i="0" kern="1200" baseline="0" dirty="0">
                <a:solidFill>
                  <a:schemeClr val="tx1"/>
                </a:solidFill>
                <a:effectLst/>
                <a:latin typeface="+mn-lt"/>
                <a:ea typeface="+mn-ea"/>
                <a:cs typeface="+mn-cs"/>
              </a:rPr>
              <a:t> Forum is our new online resource for </a:t>
            </a:r>
            <a:r>
              <a:rPr lang="en-US" sz="1200" b="0" i="0" kern="1200" dirty="0">
                <a:solidFill>
                  <a:schemeClr val="tx1"/>
                </a:solidFill>
                <a:effectLst/>
                <a:latin typeface="+mn-lt"/>
                <a:ea typeface="+mn-ea"/>
                <a:cs typeface="+mn-cs"/>
              </a:rPr>
              <a:t>staff members and subject matter experts from several NASA Distributed Active Archive Centers (DAACs) assist inquirers with questions about their NASA Earth science data. General questions, research needs, and data applications can all be subjects here.</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Members of the NASA scientific user community are encouraged also provide insights and collaborative assistance.​</a:t>
            </a:r>
            <a:endParaRPr lang="en-US" dirty="0"/>
          </a:p>
        </p:txBody>
      </p:sp>
      <p:sp>
        <p:nvSpPr>
          <p:cNvPr id="4" name="Slide Number Placeholder 3"/>
          <p:cNvSpPr>
            <a:spLocks noGrp="1"/>
          </p:cNvSpPr>
          <p:nvPr>
            <p:ph type="sldNum" sz="quarter" idx="10"/>
          </p:nvPr>
        </p:nvSpPr>
        <p:spPr/>
        <p:txBody>
          <a:bodyPr/>
          <a:lstStyle/>
          <a:p>
            <a:fld id="{146C0CBE-288C-D84B-B11F-1B62224BD7E3}" type="slidenum">
              <a:rPr lang="en-US" smtClean="0"/>
              <a:t>12</a:t>
            </a:fld>
            <a:endParaRPr lang="en-US"/>
          </a:p>
        </p:txBody>
      </p:sp>
    </p:spTree>
    <p:extLst>
      <p:ext uri="{BB962C8B-B14F-4D97-AF65-F5344CB8AC3E}">
        <p14:creationId xmlns:p14="http://schemas.microsoft.com/office/powerpoint/2010/main" val="30924273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latin typeface="Century Gothic" panose="020B0502020202020204" pitchFamily="34" charset="0"/>
              </a:rPr>
              <a:t>Brand new website with features like filters by discipline and tools, keyword search bar, new look matching </a:t>
            </a:r>
            <a:r>
              <a:rPr lang="en-US" dirty="0" err="1">
                <a:latin typeface="Century Gothic" panose="020B0502020202020204" pitchFamily="34" charset="0"/>
              </a:rPr>
              <a:t>Earthdata</a:t>
            </a:r>
            <a:r>
              <a:rPr lang="en-US" dirty="0">
                <a:latin typeface="Century Gothic" panose="020B0502020202020204" pitchFamily="34" charset="0"/>
              </a:rPr>
              <a:t> layout</a:t>
            </a:r>
          </a:p>
          <a:p>
            <a:pPr marL="285750" indent="-285750">
              <a:buFont typeface="Arial" panose="020B0604020202020204" pitchFamily="34" charset="0"/>
              <a:buChar char="•"/>
            </a:pPr>
            <a:r>
              <a:rPr lang="en-US" dirty="0">
                <a:latin typeface="Century Gothic" panose="020B0502020202020204" pitchFamily="34" charset="0"/>
              </a:rPr>
              <a:t>Top buttons: Explore Collections, Project Catalog, Tools and Services</a:t>
            </a:r>
          </a:p>
          <a:p>
            <a:pPr marL="285750" indent="-285750">
              <a:buFont typeface="Arial" panose="020B0604020202020204" pitchFamily="34" charset="0"/>
              <a:buChar char="•"/>
            </a:pPr>
            <a:r>
              <a:rPr lang="en-US" dirty="0">
                <a:latin typeface="Century Gothic" panose="020B0502020202020204" pitchFamily="34" charset="0"/>
              </a:rPr>
              <a:t>News stories, outreach section coming </a:t>
            </a:r>
            <a:r>
              <a:rPr lang="en-US" dirty="0" err="1">
                <a:latin typeface="Century Gothic" panose="020B0502020202020204" pitchFamily="34" charset="0"/>
              </a:rPr>
              <a:t>oon</a:t>
            </a:r>
            <a:r>
              <a:rPr lang="en-US" dirty="0">
                <a:latin typeface="Century Gothic" panose="020B0502020202020204" pitchFamily="34" charset="0"/>
              </a:rPr>
              <a:t> </a:t>
            </a:r>
          </a:p>
          <a:p>
            <a:pPr marL="285750" indent="-285750">
              <a:buFont typeface="Arial" panose="020B0604020202020204" pitchFamily="34" charset="0"/>
              <a:buChar char="•"/>
            </a:pPr>
            <a:r>
              <a:rPr lang="en-US" dirty="0">
                <a:latin typeface="Century Gothic" panose="020B0502020202020204" pitchFamily="34" charset="0"/>
              </a:rPr>
              <a:t>Outreach activities: Webinars, tutorials, data recipes, </a:t>
            </a:r>
            <a:r>
              <a:rPr lang="en-US" dirty="0" err="1">
                <a:latin typeface="Century Gothic" panose="020B0502020202020204" pitchFamily="34" charset="0"/>
              </a:rPr>
              <a:t>Jupyter</a:t>
            </a:r>
            <a:r>
              <a:rPr lang="en-US" dirty="0">
                <a:latin typeface="Century Gothic" panose="020B0502020202020204" pitchFamily="34" charset="0"/>
              </a:rPr>
              <a:t> Notebooks, Story Maps, more ArcGIS friendly datasets</a:t>
            </a:r>
          </a:p>
          <a:p>
            <a:pPr marL="285750" indent="-285750">
              <a:buFont typeface="Arial" panose="020B0604020202020204" pitchFamily="34" charset="0"/>
              <a:buChar char="•"/>
            </a:pPr>
            <a:r>
              <a:rPr lang="en-US" dirty="0">
                <a:latin typeface="Century Gothic" panose="020B0502020202020204" pitchFamily="34" charset="0"/>
              </a:rPr>
              <a:t>Will be able to easily access MAIA and TEMPO data and other tools &amp; services from this main website</a:t>
            </a:r>
          </a:p>
          <a:p>
            <a:endParaRPr lang="en-US" dirty="0"/>
          </a:p>
        </p:txBody>
      </p:sp>
      <p:sp>
        <p:nvSpPr>
          <p:cNvPr id="4" name="Slide Number Placeholder 3"/>
          <p:cNvSpPr>
            <a:spLocks noGrp="1"/>
          </p:cNvSpPr>
          <p:nvPr>
            <p:ph type="sldNum" sz="quarter" idx="10"/>
          </p:nvPr>
        </p:nvSpPr>
        <p:spPr/>
        <p:txBody>
          <a:bodyPr/>
          <a:lstStyle/>
          <a:p>
            <a:fld id="{146C0CBE-288C-D84B-B11F-1B62224BD7E3}" type="slidenum">
              <a:rPr lang="en-US" smtClean="0"/>
              <a:t>13</a:t>
            </a:fld>
            <a:endParaRPr lang="en-US"/>
          </a:p>
        </p:txBody>
      </p:sp>
    </p:spTree>
    <p:extLst>
      <p:ext uri="{BB962C8B-B14F-4D97-AF65-F5344CB8AC3E}">
        <p14:creationId xmlns:p14="http://schemas.microsoft.com/office/powerpoint/2010/main" val="20612015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C663029-D307-3749-AB26-9F9152234BB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EBD2CE19-A11D-D94C-B77D-57C122F2BE9C}"/>
              </a:ext>
            </a:extLst>
          </p:cNvPr>
          <p:cNvSpPr>
            <a:spLocks noGrp="1"/>
          </p:cNvSpPr>
          <p:nvPr>
            <p:ph type="dt" sz="half" idx="10"/>
          </p:nvPr>
        </p:nvSpPr>
        <p:spPr>
          <a:xfrm>
            <a:off x="93481" y="6356350"/>
            <a:ext cx="2743200" cy="365125"/>
          </a:xfrm>
        </p:spPr>
        <p:txBody>
          <a:bodyPr/>
          <a:lstStyle>
            <a:lvl1pPr>
              <a:defRPr>
                <a:solidFill>
                  <a:schemeClr val="bg2"/>
                </a:solidFill>
              </a:defRPr>
            </a:lvl1pPr>
          </a:lstStyle>
          <a:p>
            <a:fld id="{61048510-E575-EC4D-AC24-1F31E8291FA3}" type="datetime1">
              <a:rPr lang="en-US" smtClean="0"/>
              <a:t>8/19/2020</a:t>
            </a:fld>
            <a:endParaRPr lang="en-US" dirty="0"/>
          </a:p>
        </p:txBody>
      </p:sp>
      <p:sp>
        <p:nvSpPr>
          <p:cNvPr id="5" name="Footer Placeholder 4">
            <a:extLst>
              <a:ext uri="{FF2B5EF4-FFF2-40B4-BE49-F238E27FC236}">
                <a16:creationId xmlns:a16="http://schemas.microsoft.com/office/drawing/2014/main" id="{4F8FFF24-A506-454C-A791-5E9C3C843D72}"/>
              </a:ext>
            </a:extLst>
          </p:cNvPr>
          <p:cNvSpPr>
            <a:spLocks noGrp="1"/>
          </p:cNvSpPr>
          <p:nvPr>
            <p:ph type="ftr" sz="quarter" idx="11"/>
          </p:nvPr>
        </p:nvSpPr>
        <p:spPr/>
        <p:txBody>
          <a:bodyPr/>
          <a:lstStyle>
            <a:lvl1pPr>
              <a:defRPr>
                <a:solidFill>
                  <a:schemeClr val="bg2"/>
                </a:solidFill>
              </a:defRPr>
            </a:lvl1pPr>
          </a:lstStyle>
          <a:p>
            <a:r>
              <a:rPr lang="en-US"/>
              <a:t>The Science Directorate at NASA's Langley Research Center</a:t>
            </a:r>
            <a:endParaRPr lang="en-US" dirty="0"/>
          </a:p>
        </p:txBody>
      </p:sp>
      <p:sp>
        <p:nvSpPr>
          <p:cNvPr id="6" name="Slide Number Placeholder 5">
            <a:extLst>
              <a:ext uri="{FF2B5EF4-FFF2-40B4-BE49-F238E27FC236}">
                <a16:creationId xmlns:a16="http://schemas.microsoft.com/office/drawing/2014/main" id="{9DD89AD3-FDEB-FB43-85E2-1EB84C13A1CA}"/>
              </a:ext>
            </a:extLst>
          </p:cNvPr>
          <p:cNvSpPr>
            <a:spLocks noGrp="1"/>
          </p:cNvSpPr>
          <p:nvPr>
            <p:ph type="sldNum" sz="quarter" idx="12"/>
          </p:nvPr>
        </p:nvSpPr>
        <p:spPr/>
        <p:txBody>
          <a:bodyPr/>
          <a:lstStyle/>
          <a:p>
            <a:fld id="{2E8C51FE-49D9-314D-9957-ABBF7DDE8782}" type="slidenum">
              <a:rPr lang="en-US" smtClean="0"/>
              <a:t>‹#›</a:t>
            </a:fld>
            <a:endParaRPr lang="en-US"/>
          </a:p>
        </p:txBody>
      </p:sp>
      <p:sp>
        <p:nvSpPr>
          <p:cNvPr id="3" name="Subtitle 2">
            <a:extLst>
              <a:ext uri="{FF2B5EF4-FFF2-40B4-BE49-F238E27FC236}">
                <a16:creationId xmlns:a16="http://schemas.microsoft.com/office/drawing/2014/main" id="{AE77D0F7-4A6B-4045-B534-3DB6A60EA85B}"/>
              </a:ext>
            </a:extLst>
          </p:cNvPr>
          <p:cNvSpPr>
            <a:spLocks noGrp="1"/>
          </p:cNvSpPr>
          <p:nvPr userDrawn="1">
            <p:ph type="subTitle" idx="1" hasCustomPrompt="1"/>
          </p:nvPr>
        </p:nvSpPr>
        <p:spPr>
          <a:xfrm>
            <a:off x="3848100" y="4152900"/>
            <a:ext cx="3428126" cy="1025922"/>
          </a:xfrm>
        </p:spPr>
        <p:txBody>
          <a:bodyPr wrap="square">
            <a:spAutoFit/>
          </a:bodyPr>
          <a:lstStyle>
            <a:lvl1pPr marL="0" indent="0" algn="l">
              <a:buNone/>
              <a:defRPr sz="1800" b="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spcBef>
                <a:spcPts val="400"/>
              </a:spcBef>
            </a:pPr>
            <a:r>
              <a:rPr lang="en-US" b="1" dirty="0"/>
              <a:t>PRESENTER NAME</a:t>
            </a:r>
          </a:p>
          <a:p>
            <a:pPr>
              <a:spcBef>
                <a:spcPts val="400"/>
              </a:spcBef>
            </a:pPr>
            <a:r>
              <a:rPr lang="en-US" dirty="0"/>
              <a:t>Title</a:t>
            </a:r>
          </a:p>
          <a:p>
            <a:pPr>
              <a:spcBef>
                <a:spcPts val="400"/>
              </a:spcBef>
            </a:pPr>
            <a:r>
              <a:rPr lang="en-US" dirty="0"/>
              <a:t>Date</a:t>
            </a:r>
          </a:p>
        </p:txBody>
      </p:sp>
      <p:pic>
        <p:nvPicPr>
          <p:cNvPr id="12" name="Picture 11">
            <a:extLst>
              <a:ext uri="{FF2B5EF4-FFF2-40B4-BE49-F238E27FC236}">
                <a16:creationId xmlns:a16="http://schemas.microsoft.com/office/drawing/2014/main" id="{B01FF2FE-F541-714A-961B-93F0AD084E55}"/>
              </a:ext>
            </a:extLst>
          </p:cNvPr>
          <p:cNvPicPr>
            <a:picLocks noChangeAspect="1"/>
          </p:cNvPicPr>
          <p:nvPr userDrawn="1"/>
        </p:nvPicPr>
        <p:blipFill>
          <a:blip r:embed="rId3"/>
          <a:stretch>
            <a:fillRect/>
          </a:stretch>
        </p:blipFill>
        <p:spPr>
          <a:xfrm>
            <a:off x="9142390" y="304799"/>
            <a:ext cx="2769575" cy="840423"/>
          </a:xfrm>
          <a:prstGeom prst="rect">
            <a:avLst/>
          </a:prstGeom>
        </p:spPr>
      </p:pic>
      <p:grpSp>
        <p:nvGrpSpPr>
          <p:cNvPr id="2" name="Group 1">
            <a:extLst>
              <a:ext uri="{FF2B5EF4-FFF2-40B4-BE49-F238E27FC236}">
                <a16:creationId xmlns:a16="http://schemas.microsoft.com/office/drawing/2014/main" id="{6B3B1C91-BB5E-7549-BF43-9056C639C58D}"/>
              </a:ext>
            </a:extLst>
          </p:cNvPr>
          <p:cNvGrpSpPr/>
          <p:nvPr userDrawn="1"/>
        </p:nvGrpSpPr>
        <p:grpSpPr>
          <a:xfrm>
            <a:off x="516442" y="-8842"/>
            <a:ext cx="4621246" cy="6873373"/>
            <a:chOff x="516442" y="-8842"/>
            <a:chExt cx="4621246" cy="6873373"/>
          </a:xfrm>
        </p:grpSpPr>
        <p:sp>
          <p:nvSpPr>
            <p:cNvPr id="10" name="Freeform 16">
              <a:extLst>
                <a:ext uri="{FF2B5EF4-FFF2-40B4-BE49-F238E27FC236}">
                  <a16:creationId xmlns:a16="http://schemas.microsoft.com/office/drawing/2014/main" id="{466EF3C0-A624-FF4C-B066-35DA0432468B}"/>
                </a:ext>
              </a:extLst>
            </p:cNvPr>
            <p:cNvSpPr>
              <a:spLocks noEditPoints="1"/>
            </p:cNvSpPr>
            <p:nvPr/>
          </p:nvSpPr>
          <p:spPr bwMode="auto">
            <a:xfrm>
              <a:off x="2484060" y="-8842"/>
              <a:ext cx="2653628" cy="6147482"/>
            </a:xfrm>
            <a:custGeom>
              <a:avLst/>
              <a:gdLst>
                <a:gd name="T0" fmla="*/ 101 w 834"/>
                <a:gd name="T1" fmla="*/ 1317 h 1936"/>
                <a:gd name="T2" fmla="*/ 393 w 834"/>
                <a:gd name="T3" fmla="*/ 1936 h 1936"/>
                <a:gd name="T4" fmla="*/ 238 w 834"/>
                <a:gd name="T5" fmla="*/ 1317 h 1936"/>
                <a:gd name="T6" fmla="*/ 101 w 834"/>
                <a:gd name="T7" fmla="*/ 1317 h 1936"/>
                <a:gd name="T8" fmla="*/ 271 w 834"/>
                <a:gd name="T9" fmla="*/ 919 h 1936"/>
                <a:gd name="T10" fmla="*/ 834 w 834"/>
                <a:gd name="T11" fmla="*/ 3 h 1936"/>
                <a:gd name="T12" fmla="*/ 201 w 834"/>
                <a:gd name="T13" fmla="*/ 0 h 1936"/>
                <a:gd name="T14" fmla="*/ 27 w 834"/>
                <a:gd name="T15" fmla="*/ 919 h 1936"/>
                <a:gd name="T16" fmla="*/ 271 w 834"/>
                <a:gd name="T17" fmla="*/ 919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4" h="1936">
                  <a:moveTo>
                    <a:pt x="101" y="1317"/>
                  </a:moveTo>
                  <a:cubicBezTo>
                    <a:pt x="159" y="1513"/>
                    <a:pt x="253" y="1720"/>
                    <a:pt x="393" y="1936"/>
                  </a:cubicBezTo>
                  <a:cubicBezTo>
                    <a:pt x="393" y="1936"/>
                    <a:pt x="254" y="1683"/>
                    <a:pt x="238" y="1317"/>
                  </a:cubicBezTo>
                  <a:lnTo>
                    <a:pt x="101" y="1317"/>
                  </a:lnTo>
                  <a:close/>
                  <a:moveTo>
                    <a:pt x="271" y="919"/>
                  </a:moveTo>
                  <a:cubicBezTo>
                    <a:pt x="335" y="629"/>
                    <a:pt x="495" y="309"/>
                    <a:pt x="834" y="3"/>
                  </a:cubicBezTo>
                  <a:cubicBezTo>
                    <a:pt x="201" y="0"/>
                    <a:pt x="201" y="0"/>
                    <a:pt x="201" y="0"/>
                  </a:cubicBezTo>
                  <a:cubicBezTo>
                    <a:pt x="84" y="249"/>
                    <a:pt x="0" y="561"/>
                    <a:pt x="27" y="919"/>
                  </a:cubicBezTo>
                  <a:lnTo>
                    <a:pt x="271" y="919"/>
                  </a:lnTo>
                  <a:close/>
                </a:path>
              </a:pathLst>
            </a:custGeom>
            <a:gradFill>
              <a:gsLst>
                <a:gs pos="0">
                  <a:srgbClr val="8ACCEC"/>
                </a:gs>
                <a:gs pos="98000">
                  <a:srgbClr val="6DB8E3"/>
                </a:gs>
              </a:gsLst>
              <a:lin ang="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7">
              <a:extLst>
                <a:ext uri="{FF2B5EF4-FFF2-40B4-BE49-F238E27FC236}">
                  <a16:creationId xmlns:a16="http://schemas.microsoft.com/office/drawing/2014/main" id="{E4464884-B9BC-9244-A3A6-12B093B11AB8}"/>
                </a:ext>
              </a:extLst>
            </p:cNvPr>
            <p:cNvSpPr>
              <a:spLocks/>
            </p:cNvSpPr>
            <p:nvPr/>
          </p:nvSpPr>
          <p:spPr bwMode="auto">
            <a:xfrm>
              <a:off x="580255" y="4814485"/>
              <a:ext cx="909359" cy="2047388"/>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8">
              <a:extLst>
                <a:ext uri="{FF2B5EF4-FFF2-40B4-BE49-F238E27FC236}">
                  <a16:creationId xmlns:a16="http://schemas.microsoft.com/office/drawing/2014/main" id="{4EF31946-1FF7-F04F-9C80-5220859231D6}"/>
                </a:ext>
              </a:extLst>
            </p:cNvPr>
            <p:cNvSpPr>
              <a:spLocks noEditPoints="1"/>
            </p:cNvSpPr>
            <p:nvPr/>
          </p:nvSpPr>
          <p:spPr bwMode="auto">
            <a:xfrm>
              <a:off x="516442" y="1794"/>
              <a:ext cx="3799633" cy="6862737"/>
            </a:xfrm>
            <a:custGeom>
              <a:avLst/>
              <a:gdLst>
                <a:gd name="T0" fmla="*/ 17 w 1195"/>
                <a:gd name="T1" fmla="*/ 1314 h 2162"/>
                <a:gd name="T2" fmla="*/ 363 w 1195"/>
                <a:gd name="T3" fmla="*/ 2161 h 2162"/>
                <a:gd name="T4" fmla="*/ 1195 w 1195"/>
                <a:gd name="T5" fmla="*/ 2161 h 2162"/>
                <a:gd name="T6" fmla="*/ 957 w 1195"/>
                <a:gd name="T7" fmla="*/ 1903 h 2162"/>
                <a:gd name="T8" fmla="*/ 673 w 1195"/>
                <a:gd name="T9" fmla="*/ 1314 h 2162"/>
                <a:gd name="T10" fmla="*/ 17 w 1195"/>
                <a:gd name="T11" fmla="*/ 1314 h 2162"/>
                <a:gd name="T12" fmla="*/ 595 w 1195"/>
                <a:gd name="T13" fmla="*/ 916 h 2162"/>
                <a:gd name="T14" fmla="*/ 727 w 1195"/>
                <a:gd name="T15" fmla="*/ 0 h 2162"/>
                <a:gd name="T16" fmla="*/ 277 w 1195"/>
                <a:gd name="T17" fmla="*/ 0 h 2162"/>
                <a:gd name="T18" fmla="*/ 128 w 1195"/>
                <a:gd name="T19" fmla="*/ 299 h 2162"/>
                <a:gd name="T20" fmla="*/ 0 w 1195"/>
                <a:gd name="T21" fmla="*/ 916 h 2162"/>
                <a:gd name="T22" fmla="*/ 595 w 1195"/>
                <a:gd name="T23" fmla="*/ 916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5" h="2162">
                  <a:moveTo>
                    <a:pt x="17" y="1314"/>
                  </a:moveTo>
                  <a:cubicBezTo>
                    <a:pt x="55" y="1581"/>
                    <a:pt x="154" y="1875"/>
                    <a:pt x="363" y="2161"/>
                  </a:cubicBezTo>
                  <a:cubicBezTo>
                    <a:pt x="364" y="2162"/>
                    <a:pt x="1195" y="2161"/>
                    <a:pt x="1195" y="2161"/>
                  </a:cubicBezTo>
                  <a:cubicBezTo>
                    <a:pt x="1115" y="2085"/>
                    <a:pt x="1036" y="2000"/>
                    <a:pt x="957" y="1903"/>
                  </a:cubicBezTo>
                  <a:cubicBezTo>
                    <a:pt x="957" y="1903"/>
                    <a:pt x="783" y="1678"/>
                    <a:pt x="673" y="1314"/>
                  </a:cubicBezTo>
                  <a:lnTo>
                    <a:pt x="17" y="1314"/>
                  </a:lnTo>
                  <a:close/>
                  <a:moveTo>
                    <a:pt x="595" y="916"/>
                  </a:moveTo>
                  <a:cubicBezTo>
                    <a:pt x="569" y="645"/>
                    <a:pt x="595" y="334"/>
                    <a:pt x="727" y="0"/>
                  </a:cubicBezTo>
                  <a:cubicBezTo>
                    <a:pt x="277" y="0"/>
                    <a:pt x="277" y="0"/>
                    <a:pt x="277" y="0"/>
                  </a:cubicBezTo>
                  <a:cubicBezTo>
                    <a:pt x="222" y="94"/>
                    <a:pt x="175" y="190"/>
                    <a:pt x="128" y="299"/>
                  </a:cubicBezTo>
                  <a:cubicBezTo>
                    <a:pt x="128" y="299"/>
                    <a:pt x="20" y="551"/>
                    <a:pt x="0" y="916"/>
                  </a:cubicBezTo>
                  <a:lnTo>
                    <a:pt x="595" y="916"/>
                  </a:lnTo>
                  <a:close/>
                </a:path>
              </a:pathLst>
            </a:custGeom>
            <a:gradFill>
              <a:gsLst>
                <a:gs pos="0">
                  <a:srgbClr val="AAE3F7"/>
                </a:gs>
                <a:gs pos="81000">
                  <a:srgbClr val="52B3D9"/>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991892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24" userDrawn="1">
          <p15:clr>
            <a:srgbClr val="FBAE40"/>
          </p15:clr>
        </p15:guide>
        <p15:guide id="2" pos="2424" userDrawn="1">
          <p15:clr>
            <a:srgbClr val="FBAE40"/>
          </p15:clr>
        </p15:guide>
        <p15:guide id="3" pos="336" userDrawn="1">
          <p15:clr>
            <a:srgbClr val="FBAE40"/>
          </p15:clr>
        </p15:guide>
        <p15:guide id="4" orient="horz" pos="2040" userDrawn="1">
          <p15:clr>
            <a:srgbClr val="FBAE40"/>
          </p15:clr>
        </p15:guide>
        <p15:guide id="5" orient="horz" pos="261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519EC-0943-2646-9830-3E9E4D8F0C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20457C3-B414-0F47-9CF2-835A1AFF43D8}"/>
              </a:ext>
            </a:extLst>
          </p:cNvPr>
          <p:cNvSpPr>
            <a:spLocks noGrp="1"/>
          </p:cNvSpPr>
          <p:nvPr>
            <p:ph type="dt" sz="half" idx="10"/>
          </p:nvPr>
        </p:nvSpPr>
        <p:spPr/>
        <p:txBody>
          <a:bodyPr/>
          <a:lstStyle>
            <a:lvl1pPr>
              <a:defRPr>
                <a:solidFill>
                  <a:srgbClr val="33CDFF"/>
                </a:solidFill>
              </a:defRPr>
            </a:lvl1pPr>
          </a:lstStyle>
          <a:p>
            <a:fld id="{5C3778A4-7E51-F843-B442-9AB8F9B1B316}" type="datetime1">
              <a:rPr lang="en-US" smtClean="0"/>
              <a:t>8/19/2020</a:t>
            </a:fld>
            <a:endParaRPr lang="en-US" dirty="0"/>
          </a:p>
        </p:txBody>
      </p:sp>
      <p:sp>
        <p:nvSpPr>
          <p:cNvPr id="4" name="Footer Placeholder 3">
            <a:extLst>
              <a:ext uri="{FF2B5EF4-FFF2-40B4-BE49-F238E27FC236}">
                <a16:creationId xmlns:a16="http://schemas.microsoft.com/office/drawing/2014/main" id="{698E4F40-E7EF-7F48-9FBC-01602E6A0FBA}"/>
              </a:ext>
            </a:extLst>
          </p:cNvPr>
          <p:cNvSpPr>
            <a:spLocks noGrp="1"/>
          </p:cNvSpPr>
          <p:nvPr>
            <p:ph type="ftr" sz="quarter" idx="11"/>
          </p:nvPr>
        </p:nvSpPr>
        <p:spPr/>
        <p:txBody>
          <a:bodyPr/>
          <a:lstStyle/>
          <a:p>
            <a:r>
              <a:rPr lang="en-US"/>
              <a:t>The Science Directorate at NASA's Langley Research Center</a:t>
            </a:r>
          </a:p>
        </p:txBody>
      </p:sp>
      <p:sp>
        <p:nvSpPr>
          <p:cNvPr id="5" name="Slide Number Placeholder 4">
            <a:extLst>
              <a:ext uri="{FF2B5EF4-FFF2-40B4-BE49-F238E27FC236}">
                <a16:creationId xmlns:a16="http://schemas.microsoft.com/office/drawing/2014/main" id="{CB943D68-3FE7-D348-8403-D560C4A8A67C}"/>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1400663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2573F-6CD2-E446-AEA2-04B4E6EF41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93DDD8-9AAD-E645-821D-592BCEBFBC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DEC770-B8D0-7D44-8C06-45E23230FB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3C1D6F7-2876-CB4E-BA7E-98A093117EAA}"/>
              </a:ext>
            </a:extLst>
          </p:cNvPr>
          <p:cNvSpPr>
            <a:spLocks noGrp="1"/>
          </p:cNvSpPr>
          <p:nvPr>
            <p:ph type="dt" sz="half" idx="10"/>
          </p:nvPr>
        </p:nvSpPr>
        <p:spPr/>
        <p:txBody>
          <a:bodyPr/>
          <a:lstStyle>
            <a:lvl1pPr>
              <a:defRPr>
                <a:solidFill>
                  <a:srgbClr val="33CDFF"/>
                </a:solidFill>
              </a:defRPr>
            </a:lvl1pPr>
          </a:lstStyle>
          <a:p>
            <a:fld id="{AA1E046B-ED24-6E46-B6B7-E0B87B6DBC93}" type="datetime1">
              <a:rPr lang="en-US" smtClean="0"/>
              <a:t>8/19/2020</a:t>
            </a:fld>
            <a:endParaRPr lang="en-US" dirty="0"/>
          </a:p>
        </p:txBody>
      </p:sp>
      <p:sp>
        <p:nvSpPr>
          <p:cNvPr id="6" name="Footer Placeholder 5">
            <a:extLst>
              <a:ext uri="{FF2B5EF4-FFF2-40B4-BE49-F238E27FC236}">
                <a16:creationId xmlns:a16="http://schemas.microsoft.com/office/drawing/2014/main" id="{CDB64A94-44FC-5E4D-9BA4-F7C5CBE856CF}"/>
              </a:ext>
            </a:extLst>
          </p:cNvPr>
          <p:cNvSpPr>
            <a:spLocks noGrp="1"/>
          </p:cNvSpPr>
          <p:nvPr>
            <p:ph type="ftr" sz="quarter" idx="11"/>
          </p:nvPr>
        </p:nvSpPr>
        <p:spPr/>
        <p:txBody>
          <a:bodyPr/>
          <a:lstStyle/>
          <a:p>
            <a:r>
              <a:rPr lang="en-US"/>
              <a:t>The Science Directorate at NASA's Langley Research Center</a:t>
            </a:r>
          </a:p>
        </p:txBody>
      </p:sp>
      <p:sp>
        <p:nvSpPr>
          <p:cNvPr id="7" name="Slide Number Placeholder 6">
            <a:extLst>
              <a:ext uri="{FF2B5EF4-FFF2-40B4-BE49-F238E27FC236}">
                <a16:creationId xmlns:a16="http://schemas.microsoft.com/office/drawing/2014/main" id="{F6998A61-2626-EC4B-AC9E-DB0EECA2054F}"/>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723204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3FC11-1DC9-1F44-A501-A122E38B9E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C7F112A-7039-A044-BBB7-19B07AA052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76E76F1-988B-A349-A7F8-1C95567498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2022A3D-F197-0240-B9FB-64FA8D239FCE}"/>
              </a:ext>
            </a:extLst>
          </p:cNvPr>
          <p:cNvSpPr>
            <a:spLocks noGrp="1"/>
          </p:cNvSpPr>
          <p:nvPr>
            <p:ph type="dt" sz="half" idx="10"/>
          </p:nvPr>
        </p:nvSpPr>
        <p:spPr/>
        <p:txBody>
          <a:bodyPr/>
          <a:lstStyle>
            <a:lvl1pPr>
              <a:defRPr>
                <a:solidFill>
                  <a:srgbClr val="33CDFF"/>
                </a:solidFill>
              </a:defRPr>
            </a:lvl1pPr>
          </a:lstStyle>
          <a:p>
            <a:fld id="{6BF74303-5CC8-A742-91C1-5C845EA8F6D6}" type="datetime1">
              <a:rPr lang="en-US" smtClean="0"/>
              <a:t>8/19/2020</a:t>
            </a:fld>
            <a:endParaRPr lang="en-US" dirty="0"/>
          </a:p>
        </p:txBody>
      </p:sp>
      <p:sp>
        <p:nvSpPr>
          <p:cNvPr id="6" name="Footer Placeholder 5">
            <a:extLst>
              <a:ext uri="{FF2B5EF4-FFF2-40B4-BE49-F238E27FC236}">
                <a16:creationId xmlns:a16="http://schemas.microsoft.com/office/drawing/2014/main" id="{837AD987-1A3B-EA45-8288-4FF05FA61CDB}"/>
              </a:ext>
            </a:extLst>
          </p:cNvPr>
          <p:cNvSpPr>
            <a:spLocks noGrp="1"/>
          </p:cNvSpPr>
          <p:nvPr>
            <p:ph type="ftr" sz="quarter" idx="11"/>
          </p:nvPr>
        </p:nvSpPr>
        <p:spPr/>
        <p:txBody>
          <a:bodyPr/>
          <a:lstStyle/>
          <a:p>
            <a:r>
              <a:rPr lang="en-US"/>
              <a:t>The Science Directorate at NASA's Langley Research Center</a:t>
            </a:r>
          </a:p>
        </p:txBody>
      </p:sp>
      <p:sp>
        <p:nvSpPr>
          <p:cNvPr id="7" name="Slide Number Placeholder 6">
            <a:extLst>
              <a:ext uri="{FF2B5EF4-FFF2-40B4-BE49-F238E27FC236}">
                <a16:creationId xmlns:a16="http://schemas.microsoft.com/office/drawing/2014/main" id="{0A4E646E-5FCF-704C-A828-129A071DEA8A}"/>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1597756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71CB2-6C06-A944-AB99-307A4B017B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90C05E-DB0B-2C43-8871-0E8EEA3DB94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15FB7B-95D2-9B44-B7CD-BD3422A58F9C}"/>
              </a:ext>
            </a:extLst>
          </p:cNvPr>
          <p:cNvSpPr>
            <a:spLocks noGrp="1"/>
          </p:cNvSpPr>
          <p:nvPr>
            <p:ph type="dt" sz="half" idx="10"/>
          </p:nvPr>
        </p:nvSpPr>
        <p:spPr/>
        <p:txBody>
          <a:bodyPr/>
          <a:lstStyle>
            <a:lvl1pPr>
              <a:defRPr>
                <a:solidFill>
                  <a:srgbClr val="33CDFF"/>
                </a:solidFill>
              </a:defRPr>
            </a:lvl1pPr>
          </a:lstStyle>
          <a:p>
            <a:fld id="{C599AF67-EA06-934F-8B5B-BDD6DB237689}" type="datetime1">
              <a:rPr lang="en-US" smtClean="0"/>
              <a:t>8/19/2020</a:t>
            </a:fld>
            <a:endParaRPr lang="en-US" dirty="0"/>
          </a:p>
        </p:txBody>
      </p:sp>
      <p:sp>
        <p:nvSpPr>
          <p:cNvPr id="5" name="Footer Placeholder 4">
            <a:extLst>
              <a:ext uri="{FF2B5EF4-FFF2-40B4-BE49-F238E27FC236}">
                <a16:creationId xmlns:a16="http://schemas.microsoft.com/office/drawing/2014/main" id="{6D5D936A-402E-2643-BC23-9FFDBB71894E}"/>
              </a:ext>
            </a:extLst>
          </p:cNvPr>
          <p:cNvSpPr>
            <a:spLocks noGrp="1"/>
          </p:cNvSpPr>
          <p:nvPr>
            <p:ph type="ftr" sz="quarter" idx="11"/>
          </p:nvPr>
        </p:nvSpPr>
        <p:spPr/>
        <p:txBody>
          <a:bodyPr/>
          <a:lstStyle/>
          <a:p>
            <a:r>
              <a:rPr lang="en-US"/>
              <a:t>The Science Directorate at NASA's Langley Research Center</a:t>
            </a:r>
          </a:p>
        </p:txBody>
      </p:sp>
      <p:sp>
        <p:nvSpPr>
          <p:cNvPr id="6" name="Slide Number Placeholder 5">
            <a:extLst>
              <a:ext uri="{FF2B5EF4-FFF2-40B4-BE49-F238E27FC236}">
                <a16:creationId xmlns:a16="http://schemas.microsoft.com/office/drawing/2014/main" id="{80003F8D-4C62-8246-A9C9-F567613401DD}"/>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2575304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305B7A-0DA0-914C-BF32-308B0A1D37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638B2C1-3648-864E-BE9D-6955702B70F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BBA409-A439-7946-849E-1C52DE1E2024}"/>
              </a:ext>
            </a:extLst>
          </p:cNvPr>
          <p:cNvSpPr>
            <a:spLocks noGrp="1"/>
          </p:cNvSpPr>
          <p:nvPr>
            <p:ph type="dt" sz="half" idx="10"/>
          </p:nvPr>
        </p:nvSpPr>
        <p:spPr/>
        <p:txBody>
          <a:bodyPr/>
          <a:lstStyle/>
          <a:p>
            <a:fld id="{A9F0BA44-6269-1648-A641-A3055C375614}" type="datetime1">
              <a:rPr lang="en-US" smtClean="0"/>
              <a:t>8/19/2020</a:t>
            </a:fld>
            <a:endParaRPr lang="en-US"/>
          </a:p>
        </p:txBody>
      </p:sp>
      <p:sp>
        <p:nvSpPr>
          <p:cNvPr id="5" name="Footer Placeholder 4">
            <a:extLst>
              <a:ext uri="{FF2B5EF4-FFF2-40B4-BE49-F238E27FC236}">
                <a16:creationId xmlns:a16="http://schemas.microsoft.com/office/drawing/2014/main" id="{C4645A88-8207-164E-BEE0-99140ED4EFC0}"/>
              </a:ext>
            </a:extLst>
          </p:cNvPr>
          <p:cNvSpPr>
            <a:spLocks noGrp="1"/>
          </p:cNvSpPr>
          <p:nvPr>
            <p:ph type="ftr" sz="quarter" idx="11"/>
          </p:nvPr>
        </p:nvSpPr>
        <p:spPr/>
        <p:txBody>
          <a:bodyPr/>
          <a:lstStyle/>
          <a:p>
            <a:r>
              <a:rPr lang="en-US"/>
              <a:t>The Science Directorate at NASA's Langley Research Center</a:t>
            </a:r>
          </a:p>
        </p:txBody>
      </p:sp>
      <p:sp>
        <p:nvSpPr>
          <p:cNvPr id="6" name="Slide Number Placeholder 5">
            <a:extLst>
              <a:ext uri="{FF2B5EF4-FFF2-40B4-BE49-F238E27FC236}">
                <a16:creationId xmlns:a16="http://schemas.microsoft.com/office/drawing/2014/main" id="{92024272-4864-7D45-9A42-761E1FA3DF97}"/>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386807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4914900" y="1104144"/>
            <a:ext cx="6678105" cy="646331"/>
          </a:xfrm>
        </p:spPr>
        <p:txBody>
          <a:bodyPr>
            <a:spAutoFit/>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4914901" y="2214710"/>
            <a:ext cx="6678104" cy="1623008"/>
          </a:xfrm>
        </p:spPr>
        <p:txBody>
          <a:bodyPr>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97059B84-1F8D-9F43-BBFC-BE9D2B4AD1AD}" type="datetime1">
              <a:rPr lang="en-US" smtClean="0"/>
              <a:t>8/19/2020</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p>
            <a:r>
              <a:rPr lang="en-US"/>
              <a:t>The Science Directorate at NASA's Langley Research Center</a:t>
            </a:r>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747893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userDrawn="1">
          <p15:clr>
            <a:srgbClr val="FBAE40"/>
          </p15:clr>
        </p15:guide>
        <p15:guide id="2" pos="309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4AAE731-51C2-1E42-91C4-7FEAB4036811}"/>
              </a:ext>
            </a:extLst>
          </p:cNvPr>
          <p:cNvPicPr>
            <a:picLocks noChangeAspect="1"/>
          </p:cNvPicPr>
          <p:nvPr userDrawn="1"/>
        </p:nvPicPr>
        <p:blipFill>
          <a:blip r:embed="rId2">
            <a:alphaModFix amt="60000"/>
          </a:blip>
          <a:stretch>
            <a:fillRect/>
          </a:stretch>
        </p:blipFill>
        <p:spPr>
          <a:xfrm>
            <a:off x="0" y="0"/>
            <a:ext cx="2743200" cy="6858000"/>
          </a:xfrm>
          <a:prstGeom prst="rect">
            <a:avLst/>
          </a:prstGeom>
        </p:spPr>
      </p:pic>
      <p:sp>
        <p:nvSpPr>
          <p:cNvPr id="13" name="Freeform 5">
            <a:extLst>
              <a:ext uri="{FF2B5EF4-FFF2-40B4-BE49-F238E27FC236}">
                <a16:creationId xmlns:a16="http://schemas.microsoft.com/office/drawing/2014/main" id="{9952507F-5269-DD44-B0B4-BE319763C9BE}"/>
              </a:ext>
            </a:extLst>
          </p:cNvPr>
          <p:cNvSpPr>
            <a:spLocks/>
          </p:cNvSpPr>
          <p:nvPr userDrawn="1"/>
        </p:nvSpPr>
        <p:spPr bwMode="auto">
          <a:xfrm>
            <a:off x="-461912" y="0"/>
            <a:ext cx="12653912" cy="6858000"/>
          </a:xfrm>
          <a:custGeom>
            <a:avLst/>
            <a:gdLst>
              <a:gd name="T0" fmla="*/ 1003 w 3986"/>
              <a:gd name="T1" fmla="*/ 0 h 2160"/>
              <a:gd name="T2" fmla="*/ 561 w 3986"/>
              <a:gd name="T3" fmla="*/ 1933 h 2160"/>
              <a:gd name="T4" fmla="*/ 368 w 3986"/>
              <a:gd name="T5" fmla="*/ 0 h 2160"/>
              <a:gd name="T6" fmla="*/ 277 w 3986"/>
              <a:gd name="T7" fmla="*/ 0 h 2160"/>
              <a:gd name="T8" fmla="*/ 146 w 3986"/>
              <a:gd name="T9" fmla="*/ 530 h 2160"/>
              <a:gd name="T10" fmla="*/ 146 w 3986"/>
              <a:gd name="T11" fmla="*/ 929 h 2160"/>
              <a:gd name="T12" fmla="*/ 507 w 3986"/>
              <a:gd name="T13" fmla="*/ 1903 h 2160"/>
              <a:gd name="T14" fmla="*/ 743 w 3986"/>
              <a:gd name="T15" fmla="*/ 2160 h 2160"/>
              <a:gd name="T16" fmla="*/ 3986 w 3986"/>
              <a:gd name="T17" fmla="*/ 2160 h 2160"/>
              <a:gd name="T18" fmla="*/ 3986 w 3986"/>
              <a:gd name="T19" fmla="*/ 0 h 2160"/>
              <a:gd name="T20" fmla="*/ 1003 w 3986"/>
              <a:gd name="T21" fmla="*/ 0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6" h="2160">
                <a:moveTo>
                  <a:pt x="1003" y="0"/>
                </a:moveTo>
                <a:cubicBezTo>
                  <a:pt x="0" y="904"/>
                  <a:pt x="561" y="1933"/>
                  <a:pt x="561" y="1933"/>
                </a:cubicBezTo>
                <a:cubicBezTo>
                  <a:pt x="48" y="1139"/>
                  <a:pt x="153" y="463"/>
                  <a:pt x="368" y="0"/>
                </a:cubicBezTo>
                <a:cubicBezTo>
                  <a:pt x="277" y="0"/>
                  <a:pt x="277" y="0"/>
                  <a:pt x="277" y="0"/>
                </a:cubicBezTo>
                <a:cubicBezTo>
                  <a:pt x="204" y="184"/>
                  <a:pt x="163" y="362"/>
                  <a:pt x="146" y="530"/>
                </a:cubicBezTo>
                <a:cubicBezTo>
                  <a:pt x="146" y="929"/>
                  <a:pt x="146" y="929"/>
                  <a:pt x="146" y="929"/>
                </a:cubicBezTo>
                <a:cubicBezTo>
                  <a:pt x="206" y="1513"/>
                  <a:pt x="507" y="1903"/>
                  <a:pt x="507" y="1903"/>
                </a:cubicBezTo>
                <a:cubicBezTo>
                  <a:pt x="585" y="1999"/>
                  <a:pt x="665" y="2085"/>
                  <a:pt x="743" y="2160"/>
                </a:cubicBezTo>
                <a:cubicBezTo>
                  <a:pt x="744" y="2160"/>
                  <a:pt x="3986" y="2160"/>
                  <a:pt x="3986" y="2160"/>
                </a:cubicBezTo>
                <a:cubicBezTo>
                  <a:pt x="3986" y="0"/>
                  <a:pt x="3986" y="0"/>
                  <a:pt x="3986" y="0"/>
                </a:cubicBezTo>
                <a:lnTo>
                  <a:pt x="1003"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2328422" y="1104144"/>
            <a:ext cx="9025378" cy="646331"/>
          </a:xfrm>
        </p:spPr>
        <p:txBody>
          <a:bodyPr>
            <a:spAutoFit/>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2328422" y="2214710"/>
            <a:ext cx="9251621" cy="1623008"/>
          </a:xfrm>
        </p:spPr>
        <p:txBody>
          <a:bodyPr>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88C50E3B-566A-3944-93A1-7996F3231232}" type="datetime1">
              <a:rPr lang="en-US" smtClean="0"/>
              <a:t>8/19/2020</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p>
            <a:r>
              <a:rPr lang="en-US"/>
              <a:t>The Science Directorate at NASA's Langley Research Center</a:t>
            </a:r>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4256913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userDrawn="1">
          <p15:clr>
            <a:srgbClr val="FBAE40"/>
          </p15:clr>
        </p15:guide>
        <p15:guide id="2" pos="146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Title and Conten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DF19279-B047-7D48-85E8-DF95A6D7ECEF}"/>
              </a:ext>
            </a:extLst>
          </p:cNvPr>
          <p:cNvSpPr/>
          <p:nvPr userDrawn="1"/>
        </p:nvSpPr>
        <p:spPr>
          <a:xfrm>
            <a:off x="0" y="0"/>
            <a:ext cx="12192000" cy="6858000"/>
          </a:xfrm>
          <a:prstGeom prst="rect">
            <a:avLst/>
          </a:prstGeom>
          <a:gradFill flip="none" rotWithShape="1">
            <a:gsLst>
              <a:gs pos="11000">
                <a:srgbClr val="C7A16D"/>
              </a:gs>
              <a:gs pos="73000">
                <a:srgbClr val="5C7A8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a:extLst>
              <a:ext uri="{FF2B5EF4-FFF2-40B4-BE49-F238E27FC236}">
                <a16:creationId xmlns:a16="http://schemas.microsoft.com/office/drawing/2014/main" id="{31599FD2-9125-B541-B401-B04172892861}"/>
              </a:ext>
            </a:extLst>
          </p:cNvPr>
          <p:cNvGrpSpPr/>
          <p:nvPr userDrawn="1"/>
        </p:nvGrpSpPr>
        <p:grpSpPr>
          <a:xfrm>
            <a:off x="517664" y="-19393"/>
            <a:ext cx="4628149" cy="6890327"/>
            <a:chOff x="3308351" y="2370138"/>
            <a:chExt cx="2760662" cy="4110037"/>
          </a:xfrm>
          <a:gradFill>
            <a:gsLst>
              <a:gs pos="0">
                <a:srgbClr val="A3D1E8"/>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21" name="Freeform 10">
              <a:extLst>
                <a:ext uri="{FF2B5EF4-FFF2-40B4-BE49-F238E27FC236}">
                  <a16:creationId xmlns:a16="http://schemas.microsoft.com/office/drawing/2014/main" id="{0B26E70B-8A33-914A-9518-534A92C071B1}"/>
                </a:ext>
              </a:extLst>
            </p:cNvPr>
            <p:cNvSpPr>
              <a:spLocks noEditPoints="1"/>
            </p:cNvSpPr>
            <p:nvPr/>
          </p:nvSpPr>
          <p:spPr bwMode="auto">
            <a:xfrm>
              <a:off x="4494213" y="2370138"/>
              <a:ext cx="1574800" cy="3676650"/>
            </a:xfrm>
            <a:custGeom>
              <a:avLst/>
              <a:gdLst>
                <a:gd name="T0" fmla="*/ 239 w 828"/>
                <a:gd name="T1" fmla="*/ 1416 h 1936"/>
                <a:gd name="T2" fmla="*/ 387 w 828"/>
                <a:gd name="T3" fmla="*/ 1936 h 1936"/>
                <a:gd name="T4" fmla="*/ 127 w 828"/>
                <a:gd name="T5" fmla="*/ 1417 h 1936"/>
                <a:gd name="T6" fmla="*/ 239 w 828"/>
                <a:gd name="T7" fmla="*/ 1416 h 1936"/>
                <a:gd name="T8" fmla="*/ 273 w 828"/>
                <a:gd name="T9" fmla="*/ 883 h 1936"/>
                <a:gd name="T10" fmla="*/ 828 w 828"/>
                <a:gd name="T11" fmla="*/ 3 h 1936"/>
                <a:gd name="T12" fmla="*/ 195 w 828"/>
                <a:gd name="T13" fmla="*/ 0 h 1936"/>
                <a:gd name="T14" fmla="*/ 18 w 828"/>
                <a:gd name="T15" fmla="*/ 883 h 1936"/>
                <a:gd name="T16" fmla="*/ 273 w 828"/>
                <a:gd name="T17" fmla="*/ 883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1936">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flip="none" rotWithShape="1">
              <a:gsLst>
                <a:gs pos="0">
                  <a:srgbClr val="B3D5EB"/>
                </a:gs>
                <a:gs pos="100000">
                  <a:srgbClr val="A1C7E2"/>
                </a:gs>
              </a:gsLst>
              <a:lin ang="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1">
              <a:extLst>
                <a:ext uri="{FF2B5EF4-FFF2-40B4-BE49-F238E27FC236}">
                  <a16:creationId xmlns:a16="http://schemas.microsoft.com/office/drawing/2014/main" id="{1A53DB7C-3BE5-1248-9EF9-A29A0871FC1F}"/>
                </a:ext>
              </a:extLst>
            </p:cNvPr>
            <p:cNvSpPr>
              <a:spLocks/>
            </p:cNvSpPr>
            <p:nvPr/>
          </p:nvSpPr>
          <p:spPr bwMode="auto">
            <a:xfrm>
              <a:off x="3343276" y="5254625"/>
              <a:ext cx="542925" cy="1223962"/>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2">
              <a:extLst>
                <a:ext uri="{FF2B5EF4-FFF2-40B4-BE49-F238E27FC236}">
                  <a16:creationId xmlns:a16="http://schemas.microsoft.com/office/drawing/2014/main" id="{91678DD0-9F0F-8E4D-9DA3-7734E7E42333}"/>
                </a:ext>
              </a:extLst>
            </p:cNvPr>
            <p:cNvSpPr>
              <a:spLocks noEditPoints="1"/>
            </p:cNvSpPr>
            <p:nvPr/>
          </p:nvSpPr>
          <p:spPr bwMode="auto">
            <a:xfrm>
              <a:off x="3308351" y="2376488"/>
              <a:ext cx="2270125" cy="4103687"/>
            </a:xfrm>
            <a:custGeom>
              <a:avLst/>
              <a:gdLst>
                <a:gd name="T0" fmla="*/ 32 w 1193"/>
                <a:gd name="T1" fmla="*/ 1413 h 2162"/>
                <a:gd name="T2" fmla="*/ 361 w 1193"/>
                <a:gd name="T3" fmla="*/ 2161 h 2162"/>
                <a:gd name="T4" fmla="*/ 1193 w 1193"/>
                <a:gd name="T5" fmla="*/ 2161 h 2162"/>
                <a:gd name="T6" fmla="*/ 955 w 1193"/>
                <a:gd name="T7" fmla="*/ 1903 h 2162"/>
                <a:gd name="T8" fmla="*/ 704 w 1193"/>
                <a:gd name="T9" fmla="*/ 1413 h 2162"/>
                <a:gd name="T10" fmla="*/ 32 w 1193"/>
                <a:gd name="T11" fmla="*/ 1413 h 2162"/>
                <a:gd name="T12" fmla="*/ 0 w 1193"/>
                <a:gd name="T13" fmla="*/ 879 h 2162"/>
                <a:gd name="T14" fmla="*/ 126 w 1193"/>
                <a:gd name="T15" fmla="*/ 299 h 2162"/>
                <a:gd name="T16" fmla="*/ 275 w 1193"/>
                <a:gd name="T17" fmla="*/ 0 h 2162"/>
                <a:gd name="T18" fmla="*/ 725 w 1193"/>
                <a:gd name="T19" fmla="*/ 0 h 2162"/>
                <a:gd name="T20" fmla="*/ 590 w 1193"/>
                <a:gd name="T21" fmla="*/ 879 h 2162"/>
                <a:gd name="T22" fmla="*/ 0 w 1193"/>
                <a:gd name="T23" fmla="*/ 879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3" h="2162">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flip="none" rotWithShape="1">
              <a:gsLst>
                <a:gs pos="0">
                  <a:srgbClr val="B7D9EB"/>
                </a:gs>
                <a:gs pos="85000">
                  <a:srgbClr val="9BC2D8"/>
                </a:gs>
              </a:gsLst>
              <a:lin ang="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4" name="Rectangle 23">
            <a:extLst>
              <a:ext uri="{FF2B5EF4-FFF2-40B4-BE49-F238E27FC236}">
                <a16:creationId xmlns:a16="http://schemas.microsoft.com/office/drawing/2014/main" id="{F131E2E2-6830-6146-83B1-1D95E1D5EEAE}"/>
              </a:ext>
            </a:extLst>
          </p:cNvPr>
          <p:cNvSpPr/>
          <p:nvPr userDrawn="1"/>
        </p:nvSpPr>
        <p:spPr>
          <a:xfrm>
            <a:off x="0" y="203200"/>
            <a:ext cx="12192000" cy="6184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952500" y="1104144"/>
            <a:ext cx="10393680" cy="646331"/>
          </a:xfrm>
        </p:spPr>
        <p:txBody>
          <a:bodyPr>
            <a:spAutoFit/>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952500" y="2271860"/>
            <a:ext cx="10619923" cy="1623008"/>
          </a:xfrm>
        </p:spPr>
        <p:txBody>
          <a:bodyPr>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D49641EF-59A9-EB44-B6A5-EA972A304A2A}" type="datetime1">
              <a:rPr lang="en-US" smtClean="0"/>
              <a:t>8/19/2020</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chemeClr val="bg2"/>
                </a:solidFill>
              </a:defRPr>
            </a:lvl1pPr>
          </a:lstStyle>
          <a:p>
            <a:r>
              <a:rPr lang="en-US"/>
              <a:t>The Science Directorate at NASA's Langley Research Center</a:t>
            </a:r>
            <a:endParaRPr lang="en-US" dirty="0"/>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chemeClr val="bg1"/>
                </a:solidFill>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1560714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userDrawn="1">
          <p15:clr>
            <a:srgbClr val="FBAE40"/>
          </p15:clr>
        </p15:guide>
        <p15:guide id="2" pos="60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4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E32FC62-3497-1C47-A6D4-744E2DE27B6B}"/>
              </a:ext>
            </a:extLst>
          </p:cNvPr>
          <p:cNvSpPr/>
          <p:nvPr userDrawn="1"/>
        </p:nvSpPr>
        <p:spPr>
          <a:xfrm>
            <a:off x="0" y="0"/>
            <a:ext cx="12192000" cy="6858000"/>
          </a:xfrm>
          <a:prstGeom prst="rect">
            <a:avLst/>
          </a:prstGeom>
          <a:gradFill flip="none" rotWithShape="1">
            <a:gsLst>
              <a:gs pos="11000">
                <a:srgbClr val="C7A16D"/>
              </a:gs>
              <a:gs pos="73000">
                <a:srgbClr val="5C7A8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Group 21">
            <a:extLst>
              <a:ext uri="{FF2B5EF4-FFF2-40B4-BE49-F238E27FC236}">
                <a16:creationId xmlns:a16="http://schemas.microsoft.com/office/drawing/2014/main" id="{15E98BFD-7261-2A4A-88D8-8BE7FA0E7958}"/>
              </a:ext>
            </a:extLst>
          </p:cNvPr>
          <p:cNvGrpSpPr/>
          <p:nvPr userDrawn="1"/>
        </p:nvGrpSpPr>
        <p:grpSpPr>
          <a:xfrm>
            <a:off x="517664" y="-19393"/>
            <a:ext cx="4628149" cy="6890327"/>
            <a:chOff x="3308351" y="2370138"/>
            <a:chExt cx="2760662" cy="4110037"/>
          </a:xfrm>
          <a:gradFill>
            <a:gsLst>
              <a:gs pos="0">
                <a:srgbClr val="A3D1E8"/>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23" name="Freeform 10">
              <a:extLst>
                <a:ext uri="{FF2B5EF4-FFF2-40B4-BE49-F238E27FC236}">
                  <a16:creationId xmlns:a16="http://schemas.microsoft.com/office/drawing/2014/main" id="{ACFB6D1D-0217-1249-B4A7-02FA05433B07}"/>
                </a:ext>
              </a:extLst>
            </p:cNvPr>
            <p:cNvSpPr>
              <a:spLocks noEditPoints="1"/>
            </p:cNvSpPr>
            <p:nvPr/>
          </p:nvSpPr>
          <p:spPr bwMode="auto">
            <a:xfrm>
              <a:off x="4494213" y="2370138"/>
              <a:ext cx="1574800" cy="3676650"/>
            </a:xfrm>
            <a:custGeom>
              <a:avLst/>
              <a:gdLst>
                <a:gd name="T0" fmla="*/ 239 w 828"/>
                <a:gd name="T1" fmla="*/ 1416 h 1936"/>
                <a:gd name="T2" fmla="*/ 387 w 828"/>
                <a:gd name="T3" fmla="*/ 1936 h 1936"/>
                <a:gd name="T4" fmla="*/ 127 w 828"/>
                <a:gd name="T5" fmla="*/ 1417 h 1936"/>
                <a:gd name="T6" fmla="*/ 239 w 828"/>
                <a:gd name="T7" fmla="*/ 1416 h 1936"/>
                <a:gd name="T8" fmla="*/ 273 w 828"/>
                <a:gd name="T9" fmla="*/ 883 h 1936"/>
                <a:gd name="T10" fmla="*/ 828 w 828"/>
                <a:gd name="T11" fmla="*/ 3 h 1936"/>
                <a:gd name="T12" fmla="*/ 195 w 828"/>
                <a:gd name="T13" fmla="*/ 0 h 1936"/>
                <a:gd name="T14" fmla="*/ 18 w 828"/>
                <a:gd name="T15" fmla="*/ 883 h 1936"/>
                <a:gd name="T16" fmla="*/ 273 w 828"/>
                <a:gd name="T17" fmla="*/ 883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1936">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flip="none" rotWithShape="1">
              <a:gsLst>
                <a:gs pos="0">
                  <a:srgbClr val="B3D5EB"/>
                </a:gs>
                <a:gs pos="100000">
                  <a:srgbClr val="A1C7E2"/>
                </a:gs>
              </a:gsLst>
              <a:lin ang="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1">
              <a:extLst>
                <a:ext uri="{FF2B5EF4-FFF2-40B4-BE49-F238E27FC236}">
                  <a16:creationId xmlns:a16="http://schemas.microsoft.com/office/drawing/2014/main" id="{031D602F-D1EF-824A-8399-D28A1138A66B}"/>
                </a:ext>
              </a:extLst>
            </p:cNvPr>
            <p:cNvSpPr>
              <a:spLocks/>
            </p:cNvSpPr>
            <p:nvPr/>
          </p:nvSpPr>
          <p:spPr bwMode="auto">
            <a:xfrm>
              <a:off x="3343276" y="5254625"/>
              <a:ext cx="542925" cy="1223962"/>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2">
              <a:extLst>
                <a:ext uri="{FF2B5EF4-FFF2-40B4-BE49-F238E27FC236}">
                  <a16:creationId xmlns:a16="http://schemas.microsoft.com/office/drawing/2014/main" id="{ADA3B2E1-B449-C24A-94E5-849A79FE6A81}"/>
                </a:ext>
              </a:extLst>
            </p:cNvPr>
            <p:cNvSpPr>
              <a:spLocks noEditPoints="1"/>
            </p:cNvSpPr>
            <p:nvPr/>
          </p:nvSpPr>
          <p:spPr bwMode="auto">
            <a:xfrm>
              <a:off x="3308351" y="2376488"/>
              <a:ext cx="2270125" cy="4103687"/>
            </a:xfrm>
            <a:custGeom>
              <a:avLst/>
              <a:gdLst>
                <a:gd name="T0" fmla="*/ 32 w 1193"/>
                <a:gd name="T1" fmla="*/ 1413 h 2162"/>
                <a:gd name="T2" fmla="*/ 361 w 1193"/>
                <a:gd name="T3" fmla="*/ 2161 h 2162"/>
                <a:gd name="T4" fmla="*/ 1193 w 1193"/>
                <a:gd name="T5" fmla="*/ 2161 h 2162"/>
                <a:gd name="T6" fmla="*/ 955 w 1193"/>
                <a:gd name="T7" fmla="*/ 1903 h 2162"/>
                <a:gd name="T8" fmla="*/ 704 w 1193"/>
                <a:gd name="T9" fmla="*/ 1413 h 2162"/>
                <a:gd name="T10" fmla="*/ 32 w 1193"/>
                <a:gd name="T11" fmla="*/ 1413 h 2162"/>
                <a:gd name="T12" fmla="*/ 0 w 1193"/>
                <a:gd name="T13" fmla="*/ 879 h 2162"/>
                <a:gd name="T14" fmla="*/ 126 w 1193"/>
                <a:gd name="T15" fmla="*/ 299 h 2162"/>
                <a:gd name="T16" fmla="*/ 275 w 1193"/>
                <a:gd name="T17" fmla="*/ 0 h 2162"/>
                <a:gd name="T18" fmla="*/ 725 w 1193"/>
                <a:gd name="T19" fmla="*/ 0 h 2162"/>
                <a:gd name="T20" fmla="*/ 590 w 1193"/>
                <a:gd name="T21" fmla="*/ 879 h 2162"/>
                <a:gd name="T22" fmla="*/ 0 w 1193"/>
                <a:gd name="T23" fmla="*/ 879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3" h="2162">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flip="none" rotWithShape="1">
              <a:gsLst>
                <a:gs pos="0">
                  <a:srgbClr val="B7D9EB"/>
                </a:gs>
                <a:gs pos="85000">
                  <a:srgbClr val="9BC2D8"/>
                </a:gs>
              </a:gsLst>
              <a:lin ang="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6" name="Rectangle 25">
            <a:extLst>
              <a:ext uri="{FF2B5EF4-FFF2-40B4-BE49-F238E27FC236}">
                <a16:creationId xmlns:a16="http://schemas.microsoft.com/office/drawing/2014/main" id="{90A68660-7217-F145-A81C-CD6DEA0F7BAF}"/>
              </a:ext>
            </a:extLst>
          </p:cNvPr>
          <p:cNvSpPr/>
          <p:nvPr userDrawn="1"/>
        </p:nvSpPr>
        <p:spPr>
          <a:xfrm>
            <a:off x="0" y="203200"/>
            <a:ext cx="12192000" cy="6184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5410985" y="838200"/>
            <a:ext cx="6169058" cy="1200329"/>
          </a:xfrm>
        </p:spPr>
        <p:txBody>
          <a:bodyPr>
            <a:spAutoFit/>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5410200" y="2214710"/>
            <a:ext cx="6169057" cy="1623008"/>
          </a:xfrm>
        </p:spPr>
        <p:txBody>
          <a:bodyPr>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F02862F0-D083-B845-B6E9-16FEFBF1BB1D}" type="datetime1">
              <a:rPr lang="en-US" smtClean="0"/>
              <a:t>8/19/2020</a:t>
            </a:fld>
            <a:endParaRPr lang="en-US" dirty="0"/>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chemeClr val="bg2"/>
                </a:solidFill>
              </a:defRPr>
            </a:lvl1pPr>
          </a:lstStyle>
          <a:p>
            <a:r>
              <a:rPr lang="en-US"/>
              <a:t>The Science Directorate at NASA's Langley Research Center</a:t>
            </a:r>
            <a:endParaRPr lang="en-US" dirty="0"/>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chemeClr val="bg1"/>
                </a:solidFill>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4147863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8" userDrawn="1">
          <p15:clr>
            <a:srgbClr val="FBAE40"/>
          </p15:clr>
        </p15:guide>
        <p15:guide id="2" pos="3408"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237B998-9718-4843-A842-5D6256680E6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99E70AEB-97F5-0F48-9A3F-D180606A03F2}"/>
              </a:ext>
            </a:extLst>
          </p:cNvPr>
          <p:cNvSpPr/>
          <p:nvPr userDrawn="1"/>
        </p:nvSpPr>
        <p:spPr>
          <a:xfrm>
            <a:off x="0" y="2463616"/>
            <a:ext cx="12192000" cy="1713654"/>
          </a:xfrm>
          <a:prstGeom prst="rect">
            <a:avLst/>
          </a:prstGeom>
          <a:gradFill flip="none" rotWithShape="1">
            <a:gsLst>
              <a:gs pos="100000">
                <a:srgbClr val="BFE5FF">
                  <a:alpha val="37000"/>
                </a:srgbClr>
              </a:gs>
              <a:gs pos="85000">
                <a:srgbClr val="BFE5FF">
                  <a:alpha val="95000"/>
                </a:srgbClr>
              </a:gs>
              <a:gs pos="53000">
                <a:srgbClr val="BFE5FF"/>
              </a:gs>
              <a:gs pos="14000">
                <a:srgbClr val="BFE5FF">
                  <a:alpha val="95000"/>
                </a:srgbClr>
              </a:gs>
              <a:gs pos="0">
                <a:srgbClr val="BFE5FF">
                  <a:alpha val="37000"/>
                </a:srgbClr>
              </a:gs>
            </a:gsLst>
            <a:lin ang="0" scaled="1"/>
            <a:tileRect/>
          </a:gradFill>
          <a:ln>
            <a:noFill/>
          </a:ln>
          <a:effectLst>
            <a:outerShdw blurRad="254000" sx="103000" sy="103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8BE70F-03DA-4747-9669-09C46A6A9974}"/>
              </a:ext>
            </a:extLst>
          </p:cNvPr>
          <p:cNvSpPr>
            <a:spLocks noGrp="1"/>
          </p:cNvSpPr>
          <p:nvPr>
            <p:ph type="title"/>
          </p:nvPr>
        </p:nvSpPr>
        <p:spPr>
          <a:xfrm>
            <a:off x="831850" y="3016567"/>
            <a:ext cx="10515600" cy="646331"/>
          </a:xfrm>
        </p:spPr>
        <p:txBody>
          <a:bodyPr anchor="ctr">
            <a:spAutoFit/>
          </a:bodyPr>
          <a:lstStyle>
            <a:lvl1pPr algn="ctr">
              <a:defRPr sz="40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7C402EFE-7EAA-2042-BFD5-33177FA652C4}"/>
              </a:ext>
            </a:extLst>
          </p:cNvPr>
          <p:cNvSpPr>
            <a:spLocks noGrp="1"/>
          </p:cNvSpPr>
          <p:nvPr>
            <p:ph type="dt" sz="half" idx="10"/>
          </p:nvPr>
        </p:nvSpPr>
        <p:spPr/>
        <p:txBody>
          <a:bodyPr/>
          <a:lstStyle/>
          <a:p>
            <a:fld id="{128C5F35-408D-3A4C-9A67-8EC08E9E6686}" type="datetime1">
              <a:rPr lang="en-US" smtClean="0"/>
              <a:t>8/19/2020</a:t>
            </a:fld>
            <a:endParaRPr lang="en-US"/>
          </a:p>
        </p:txBody>
      </p:sp>
      <p:sp>
        <p:nvSpPr>
          <p:cNvPr id="5" name="Footer Placeholder 4">
            <a:extLst>
              <a:ext uri="{FF2B5EF4-FFF2-40B4-BE49-F238E27FC236}">
                <a16:creationId xmlns:a16="http://schemas.microsoft.com/office/drawing/2014/main" id="{00B1DCC9-6755-1C41-A923-BB12EA8B5015}"/>
              </a:ext>
            </a:extLst>
          </p:cNvPr>
          <p:cNvSpPr>
            <a:spLocks noGrp="1"/>
          </p:cNvSpPr>
          <p:nvPr>
            <p:ph type="ftr" sz="quarter" idx="11"/>
          </p:nvPr>
        </p:nvSpPr>
        <p:spPr/>
        <p:txBody>
          <a:bodyPr/>
          <a:lstStyle>
            <a:lvl1pPr>
              <a:defRPr>
                <a:solidFill>
                  <a:schemeClr val="bg2"/>
                </a:solidFill>
              </a:defRPr>
            </a:lvl1pPr>
          </a:lstStyle>
          <a:p>
            <a:r>
              <a:rPr lang="en-US"/>
              <a:t>The Science Directorate at NASA's Langley Research Center</a:t>
            </a:r>
            <a:endParaRPr lang="en-US" dirty="0"/>
          </a:p>
        </p:txBody>
      </p:sp>
      <p:sp>
        <p:nvSpPr>
          <p:cNvPr id="6" name="Slide Number Placeholder 5">
            <a:extLst>
              <a:ext uri="{FF2B5EF4-FFF2-40B4-BE49-F238E27FC236}">
                <a16:creationId xmlns:a16="http://schemas.microsoft.com/office/drawing/2014/main" id="{9BBFB372-536E-3149-8638-387946DFE556}"/>
              </a:ext>
            </a:extLst>
          </p:cNvPr>
          <p:cNvSpPr>
            <a:spLocks noGrp="1"/>
          </p:cNvSpPr>
          <p:nvPr>
            <p:ph type="sldNum" sz="quarter" idx="12"/>
          </p:nvPr>
        </p:nvSpPr>
        <p:spPr/>
        <p:txBody>
          <a:bodyPr/>
          <a:lstStyle>
            <a:lvl1pPr>
              <a:defRPr>
                <a:solidFill>
                  <a:schemeClr val="bg1"/>
                </a:solidFill>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530331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Title Only">
    <p:bg>
      <p:bgPr>
        <a:solidFill>
          <a:schemeClr val="bg1"/>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20457C3-B414-0F47-9CF2-835A1AFF43D8}"/>
              </a:ext>
            </a:extLst>
          </p:cNvPr>
          <p:cNvSpPr>
            <a:spLocks noGrp="1"/>
          </p:cNvSpPr>
          <p:nvPr>
            <p:ph type="dt" sz="half" idx="10"/>
          </p:nvPr>
        </p:nvSpPr>
        <p:spPr/>
        <p:txBody>
          <a:bodyPr/>
          <a:lstStyle>
            <a:lvl1pPr>
              <a:defRPr>
                <a:solidFill>
                  <a:srgbClr val="33CDFF"/>
                </a:solidFill>
              </a:defRPr>
            </a:lvl1pPr>
          </a:lstStyle>
          <a:p>
            <a:fld id="{90583E90-EA64-D543-87D6-FE6E377F3872}" type="datetime1">
              <a:rPr lang="en-US" smtClean="0"/>
              <a:t>8/19/2020</a:t>
            </a:fld>
            <a:endParaRPr lang="en-US" dirty="0"/>
          </a:p>
        </p:txBody>
      </p:sp>
      <p:sp>
        <p:nvSpPr>
          <p:cNvPr id="4" name="Footer Placeholder 3">
            <a:extLst>
              <a:ext uri="{FF2B5EF4-FFF2-40B4-BE49-F238E27FC236}">
                <a16:creationId xmlns:a16="http://schemas.microsoft.com/office/drawing/2014/main" id="{698E4F40-E7EF-7F48-9FBC-01602E6A0FBA}"/>
              </a:ext>
            </a:extLst>
          </p:cNvPr>
          <p:cNvSpPr>
            <a:spLocks noGrp="1"/>
          </p:cNvSpPr>
          <p:nvPr>
            <p:ph type="ftr" sz="quarter" idx="11"/>
          </p:nvPr>
        </p:nvSpPr>
        <p:spPr/>
        <p:txBody>
          <a:bodyPr/>
          <a:lstStyle/>
          <a:p>
            <a:r>
              <a:rPr lang="en-US"/>
              <a:t>The Science Directorate at NASA's Langley Research Center</a:t>
            </a:r>
          </a:p>
        </p:txBody>
      </p:sp>
      <p:sp>
        <p:nvSpPr>
          <p:cNvPr id="5" name="Slide Number Placeholder 4">
            <a:extLst>
              <a:ext uri="{FF2B5EF4-FFF2-40B4-BE49-F238E27FC236}">
                <a16:creationId xmlns:a16="http://schemas.microsoft.com/office/drawing/2014/main" id="{CB943D68-3FE7-D348-8403-D560C4A8A67C}"/>
              </a:ext>
            </a:extLst>
          </p:cNvPr>
          <p:cNvSpPr>
            <a:spLocks noGrp="1"/>
          </p:cNvSpPr>
          <p:nvPr>
            <p:ph type="sldNum" sz="quarter" idx="12"/>
          </p:nvPr>
        </p:nvSpPr>
        <p:spPr/>
        <p:txBody>
          <a:bodyPr/>
          <a:lstStyle/>
          <a:p>
            <a:fld id="{2E8C51FE-49D9-314D-9957-ABBF7DDE8782}" type="slidenum">
              <a:rPr lang="en-US" smtClean="0"/>
              <a:t>‹#›</a:t>
            </a:fld>
            <a:endParaRPr lang="en-US"/>
          </a:p>
        </p:txBody>
      </p:sp>
      <p:sp>
        <p:nvSpPr>
          <p:cNvPr id="12" name="Slide Number Placeholder 3">
            <a:extLst>
              <a:ext uri="{FF2B5EF4-FFF2-40B4-BE49-F238E27FC236}">
                <a16:creationId xmlns:a16="http://schemas.microsoft.com/office/drawing/2014/main" id="{ED06222A-5CBA-0B49-871F-EEAD15CA6A46}"/>
              </a:ext>
            </a:extLst>
          </p:cNvPr>
          <p:cNvSpPr txBox="1">
            <a:spLocks/>
          </p:cNvSpPr>
          <p:nvPr userDrawn="1"/>
        </p:nvSpPr>
        <p:spPr>
          <a:xfrm>
            <a:off x="9355319" y="642233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65CBF9"/>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pPr/>
              <a:t>‹#›</a:t>
            </a:fld>
            <a:endParaRPr lang="en-US"/>
          </a:p>
        </p:txBody>
      </p:sp>
    </p:spTree>
    <p:extLst>
      <p:ext uri="{BB962C8B-B14F-4D97-AF65-F5344CB8AC3E}">
        <p14:creationId xmlns:p14="http://schemas.microsoft.com/office/powerpoint/2010/main" val="2668412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936">
          <p15:clr>
            <a:srgbClr val="FBAE40"/>
          </p15:clr>
        </p15:guide>
        <p15:guide id="2" pos="480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590A7-7E54-2D41-9F43-B8FD4977CB9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9F9B96F-523A-0443-8C6F-8DFAF54D9EC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C88B55B-102D-3B40-B32B-5145CE1DA61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F179206C-49AC-4040-9C5C-017EE760A83C}"/>
              </a:ext>
            </a:extLst>
          </p:cNvPr>
          <p:cNvSpPr>
            <a:spLocks noGrp="1"/>
          </p:cNvSpPr>
          <p:nvPr>
            <p:ph type="dt" sz="half" idx="10"/>
          </p:nvPr>
        </p:nvSpPr>
        <p:spPr/>
        <p:txBody>
          <a:bodyPr/>
          <a:lstStyle>
            <a:lvl1pPr>
              <a:defRPr>
                <a:solidFill>
                  <a:srgbClr val="33CDFF"/>
                </a:solidFill>
              </a:defRPr>
            </a:lvl1pPr>
          </a:lstStyle>
          <a:p>
            <a:fld id="{56505EF1-2689-1D4F-9A49-252FB9CB9F46}" type="datetime1">
              <a:rPr lang="en-US" smtClean="0"/>
              <a:t>8/19/2020</a:t>
            </a:fld>
            <a:endParaRPr lang="en-US" dirty="0"/>
          </a:p>
        </p:txBody>
      </p:sp>
      <p:sp>
        <p:nvSpPr>
          <p:cNvPr id="6" name="Footer Placeholder 5">
            <a:extLst>
              <a:ext uri="{FF2B5EF4-FFF2-40B4-BE49-F238E27FC236}">
                <a16:creationId xmlns:a16="http://schemas.microsoft.com/office/drawing/2014/main" id="{A6FB520F-4F16-3E49-A800-72C14F01F398}"/>
              </a:ext>
            </a:extLst>
          </p:cNvPr>
          <p:cNvSpPr>
            <a:spLocks noGrp="1"/>
          </p:cNvSpPr>
          <p:nvPr>
            <p:ph type="ftr" sz="quarter" idx="11"/>
          </p:nvPr>
        </p:nvSpPr>
        <p:spPr/>
        <p:txBody>
          <a:bodyPr/>
          <a:lstStyle/>
          <a:p>
            <a:r>
              <a:rPr lang="en-US"/>
              <a:t>The Science Directorate at NASA's Langley Research Center</a:t>
            </a:r>
          </a:p>
        </p:txBody>
      </p:sp>
      <p:sp>
        <p:nvSpPr>
          <p:cNvPr id="7" name="Slide Number Placeholder 6">
            <a:extLst>
              <a:ext uri="{FF2B5EF4-FFF2-40B4-BE49-F238E27FC236}">
                <a16:creationId xmlns:a16="http://schemas.microsoft.com/office/drawing/2014/main" id="{EE087BC7-6FAC-2245-9DB7-6747FA2B2112}"/>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1743740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0B653-13F7-2542-8EE2-E909339391A7}"/>
              </a:ext>
            </a:extLst>
          </p:cNvPr>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45C621A-F72C-144B-A0BE-6B1E2CBE1A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B63F2F3-1511-2942-895C-679AA3AAFFA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7D5D2A-69A5-F545-A96E-9C6E34036D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CC11A84-14CC-7441-BFAB-6E2358C0565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DBE683-10D6-5E4C-A14B-401DDDE8973F}"/>
              </a:ext>
            </a:extLst>
          </p:cNvPr>
          <p:cNvSpPr>
            <a:spLocks noGrp="1"/>
          </p:cNvSpPr>
          <p:nvPr>
            <p:ph type="dt" sz="half" idx="10"/>
          </p:nvPr>
        </p:nvSpPr>
        <p:spPr/>
        <p:txBody>
          <a:bodyPr/>
          <a:lstStyle>
            <a:lvl1pPr>
              <a:defRPr>
                <a:solidFill>
                  <a:srgbClr val="33CDFF"/>
                </a:solidFill>
              </a:defRPr>
            </a:lvl1pPr>
          </a:lstStyle>
          <a:p>
            <a:fld id="{2A710D8C-AA93-0340-8C1F-B1357FC4E338}" type="datetime1">
              <a:rPr lang="en-US" smtClean="0"/>
              <a:t>8/19/2020</a:t>
            </a:fld>
            <a:endParaRPr lang="en-US" dirty="0"/>
          </a:p>
        </p:txBody>
      </p:sp>
      <p:sp>
        <p:nvSpPr>
          <p:cNvPr id="8" name="Footer Placeholder 7">
            <a:extLst>
              <a:ext uri="{FF2B5EF4-FFF2-40B4-BE49-F238E27FC236}">
                <a16:creationId xmlns:a16="http://schemas.microsoft.com/office/drawing/2014/main" id="{B084E5D5-8292-8443-8912-01DF310377E4}"/>
              </a:ext>
            </a:extLst>
          </p:cNvPr>
          <p:cNvSpPr>
            <a:spLocks noGrp="1"/>
          </p:cNvSpPr>
          <p:nvPr>
            <p:ph type="ftr" sz="quarter" idx="11"/>
          </p:nvPr>
        </p:nvSpPr>
        <p:spPr/>
        <p:txBody>
          <a:bodyPr/>
          <a:lstStyle/>
          <a:p>
            <a:r>
              <a:rPr lang="en-US"/>
              <a:t>The Science Directorate at NASA's Langley Research Center</a:t>
            </a:r>
          </a:p>
        </p:txBody>
      </p:sp>
      <p:sp>
        <p:nvSpPr>
          <p:cNvPr id="9" name="Slide Number Placeholder 8">
            <a:extLst>
              <a:ext uri="{FF2B5EF4-FFF2-40B4-BE49-F238E27FC236}">
                <a16:creationId xmlns:a16="http://schemas.microsoft.com/office/drawing/2014/main" id="{254F0886-7F3E-C54F-B264-98655F014541}"/>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2561251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970607F-EC1F-2145-9FD3-42E83D41B61D}"/>
              </a:ext>
            </a:extLst>
          </p:cNvPr>
          <p:cNvPicPr>
            <a:picLocks noChangeAspect="1"/>
          </p:cNvPicPr>
          <p:nvPr userDrawn="1"/>
        </p:nvPicPr>
        <p:blipFill>
          <a:blip r:embed="rId16">
            <a:alphaModFix amt="60000"/>
          </a:blip>
          <a:stretch>
            <a:fillRect/>
          </a:stretch>
        </p:blipFill>
        <p:spPr>
          <a:xfrm>
            <a:off x="0" y="0"/>
            <a:ext cx="5181600" cy="6858000"/>
          </a:xfrm>
          <a:prstGeom prst="rect">
            <a:avLst/>
          </a:prstGeom>
        </p:spPr>
      </p:pic>
      <p:sp>
        <p:nvSpPr>
          <p:cNvPr id="14" name="Freeform 9">
            <a:extLst>
              <a:ext uri="{FF2B5EF4-FFF2-40B4-BE49-F238E27FC236}">
                <a16:creationId xmlns:a16="http://schemas.microsoft.com/office/drawing/2014/main" id="{C933AE0C-1EDE-D449-A351-7100D4F7E282}"/>
              </a:ext>
            </a:extLst>
          </p:cNvPr>
          <p:cNvSpPr>
            <a:spLocks/>
          </p:cNvSpPr>
          <p:nvPr/>
        </p:nvSpPr>
        <p:spPr bwMode="auto">
          <a:xfrm>
            <a:off x="-400554" y="-1287"/>
            <a:ext cx="2070763" cy="6857459"/>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gradFill>
            <a:gsLst>
              <a:gs pos="95000">
                <a:srgbClr val="91B4C8"/>
              </a:gs>
              <a:gs pos="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a:extLst>
              <a:ext uri="{FF2B5EF4-FFF2-40B4-BE49-F238E27FC236}">
                <a16:creationId xmlns:a16="http://schemas.microsoft.com/office/drawing/2014/main" id="{F211CE53-6617-F84F-8461-D49BCC6327EC}"/>
              </a:ext>
            </a:extLst>
          </p:cNvPr>
          <p:cNvSpPr>
            <a:spLocks/>
          </p:cNvSpPr>
          <p:nvPr/>
        </p:nvSpPr>
        <p:spPr bwMode="auto">
          <a:xfrm>
            <a:off x="1513028" y="541"/>
            <a:ext cx="10701073" cy="6857459"/>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gradFill flip="none" rotWithShape="1">
            <a:gsLst>
              <a:gs pos="85000">
                <a:srgbClr val="DBE8EE"/>
              </a:gs>
              <a:gs pos="80000">
                <a:srgbClr val="F2F7FA"/>
              </a:gs>
              <a:gs pos="65000">
                <a:schemeClr val="bg1"/>
              </a:gs>
            </a:gsLst>
            <a:path path="circle">
              <a:fillToRect l="100000" b="100000"/>
            </a:path>
            <a:tileRect t="-100000" r="-10000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 name="Title Placeholder 1">
            <a:extLst>
              <a:ext uri="{FF2B5EF4-FFF2-40B4-BE49-F238E27FC236}">
                <a16:creationId xmlns:a16="http://schemas.microsoft.com/office/drawing/2014/main" id="{8C6A3198-B9B2-E544-8BCC-5966A77B5813}"/>
              </a:ext>
            </a:extLst>
          </p:cNvPr>
          <p:cNvSpPr>
            <a:spLocks noGrp="1"/>
          </p:cNvSpPr>
          <p:nvPr userDrawn="1">
            <p:ph type="title"/>
          </p:nvPr>
        </p:nvSpPr>
        <p:spPr>
          <a:xfrm>
            <a:off x="4901938" y="1104144"/>
            <a:ext cx="6816649" cy="646331"/>
          </a:xfrm>
          <a:prstGeom prst="rect">
            <a:avLst/>
          </a:prstGeom>
        </p:spPr>
        <p:txBody>
          <a:bodyPr vert="horz" lIns="91440" tIns="45720" rIns="91440" bIns="45720" rtlCol="0" anchor="ctr">
            <a:sp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4685391-15BF-3B46-8D6C-6D66A10CA21C}"/>
              </a:ext>
            </a:extLst>
          </p:cNvPr>
          <p:cNvSpPr>
            <a:spLocks noGrp="1"/>
          </p:cNvSpPr>
          <p:nvPr userDrawn="1">
            <p:ph type="body" idx="1"/>
          </p:nvPr>
        </p:nvSpPr>
        <p:spPr>
          <a:xfrm>
            <a:off x="4901939" y="2214710"/>
            <a:ext cx="6678104" cy="369332"/>
          </a:xfrm>
          <a:prstGeom prst="rect">
            <a:avLst/>
          </a:prstGeom>
        </p:spPr>
        <p:txBody>
          <a:bodyPr vert="horz" lIns="91440" tIns="45720" rIns="91440" bIns="45720" rtlCol="0">
            <a:spAutoFit/>
          </a:bodyPr>
          <a:lstStyle/>
          <a:p>
            <a:pPr lvl="0"/>
            <a:r>
              <a:rPr lang="en-US" dirty="0"/>
              <a:t>Edit Master text styles</a:t>
            </a:r>
          </a:p>
        </p:txBody>
      </p:sp>
      <p:sp>
        <p:nvSpPr>
          <p:cNvPr id="4" name="Date Placeholder 3">
            <a:extLst>
              <a:ext uri="{FF2B5EF4-FFF2-40B4-BE49-F238E27FC236}">
                <a16:creationId xmlns:a16="http://schemas.microsoft.com/office/drawing/2014/main" id="{AE2F12F1-512D-4A45-8158-704CFCF65D3B}"/>
              </a:ext>
            </a:extLst>
          </p:cNvPr>
          <p:cNvSpPr>
            <a:spLocks noGrp="1"/>
          </p:cNvSpPr>
          <p:nvPr userDrawn="1">
            <p:ph type="dt" sz="half" idx="2"/>
          </p:nvPr>
        </p:nvSpPr>
        <p:spPr>
          <a:xfrm>
            <a:off x="93481" y="6356350"/>
            <a:ext cx="2743200" cy="365125"/>
          </a:xfrm>
          <a:prstGeom prst="rect">
            <a:avLst/>
          </a:prstGeom>
        </p:spPr>
        <p:txBody>
          <a:bodyPr vert="horz" lIns="91440" tIns="45720" rIns="91440" bIns="45720" rtlCol="0" anchor="ctr"/>
          <a:lstStyle>
            <a:lvl1pPr algn="l">
              <a:defRPr sz="1000">
                <a:solidFill>
                  <a:schemeClr val="bg2"/>
                </a:solidFill>
                <a:latin typeface="Arial" panose="020B0604020202020204" pitchFamily="34" charset="0"/>
                <a:cs typeface="Arial" panose="020B0604020202020204" pitchFamily="34" charset="0"/>
              </a:defRPr>
            </a:lvl1pPr>
          </a:lstStyle>
          <a:p>
            <a:fld id="{93F3FBE9-9076-9443-A2FD-B1185C139A92}" type="datetime1">
              <a:rPr lang="en-US" smtClean="0"/>
              <a:t>8/19/2020</a:t>
            </a:fld>
            <a:endParaRPr lang="en-US" dirty="0"/>
          </a:p>
        </p:txBody>
      </p:sp>
      <p:sp>
        <p:nvSpPr>
          <p:cNvPr id="5" name="Footer Placeholder 4">
            <a:extLst>
              <a:ext uri="{FF2B5EF4-FFF2-40B4-BE49-F238E27FC236}">
                <a16:creationId xmlns:a16="http://schemas.microsoft.com/office/drawing/2014/main" id="{8D0AE939-C78E-1049-B462-9DFD518C34A5}"/>
              </a:ext>
            </a:extLst>
          </p:cNvPr>
          <p:cNvSpPr>
            <a:spLocks noGrp="1"/>
          </p:cNvSpPr>
          <p:nvPr userDrawn="1">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rgbClr val="33CDFF"/>
                </a:solidFill>
                <a:latin typeface="Arial" panose="020B0604020202020204" pitchFamily="34" charset="0"/>
                <a:cs typeface="Arial" panose="020B0604020202020204" pitchFamily="34" charset="0"/>
              </a:defRPr>
            </a:lvl1pPr>
          </a:lstStyle>
          <a:p>
            <a:r>
              <a:rPr lang="en-US"/>
              <a:t>The Science Directorate at NASA's Langley Research Center</a:t>
            </a:r>
            <a:endParaRPr lang="en-US" dirty="0"/>
          </a:p>
        </p:txBody>
      </p:sp>
      <p:sp>
        <p:nvSpPr>
          <p:cNvPr id="6" name="Slide Number Placeholder 5">
            <a:extLst>
              <a:ext uri="{FF2B5EF4-FFF2-40B4-BE49-F238E27FC236}">
                <a16:creationId xmlns:a16="http://schemas.microsoft.com/office/drawing/2014/main" id="{34C78DD7-70A2-024C-B16F-25B6FC555592}"/>
              </a:ext>
            </a:extLst>
          </p:cNvPr>
          <p:cNvSpPr>
            <a:spLocks noGrp="1"/>
          </p:cNvSpPr>
          <p:nvPr userDrawn="1">
            <p:ph type="sldNum" sz="quarter" idx="4"/>
          </p:nvPr>
        </p:nvSpPr>
        <p:spPr>
          <a:xfrm>
            <a:off x="9355319" y="6422339"/>
            <a:ext cx="2743200" cy="365125"/>
          </a:xfrm>
          <a:prstGeom prst="rect">
            <a:avLst/>
          </a:prstGeom>
        </p:spPr>
        <p:txBody>
          <a:bodyPr vert="horz" lIns="91440" tIns="45720" rIns="91440" bIns="45720" rtlCol="0" anchor="ctr"/>
          <a:lstStyle>
            <a:lvl1pPr algn="r">
              <a:defRPr sz="1200">
                <a:solidFill>
                  <a:srgbClr val="00BEEF"/>
                </a:solidFill>
                <a:latin typeface="Arial" panose="020B0604020202020204" pitchFamily="34" charset="0"/>
                <a:cs typeface="Arial" panose="020B0604020202020204" pitchFamily="34" charset="0"/>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245827067"/>
      </p:ext>
    </p:extLst>
  </p:cSld>
  <p:clrMap bg1="lt1" tx1="dk1" bg2="lt2" tx2="dk2" accent1="accent1" accent2="accent2" accent3="accent3" accent4="accent4" accent5="accent5" accent6="accent6" hlink="hlink" folHlink="folHlink"/>
  <p:sldLayoutIdLst>
    <p:sldLayoutId id="2147483664" r:id="rId1"/>
    <p:sldLayoutId id="2147483650" r:id="rId2"/>
    <p:sldLayoutId id="2147483660" r:id="rId3"/>
    <p:sldLayoutId id="2147483662" r:id="rId4"/>
    <p:sldLayoutId id="2147483663" r:id="rId5"/>
    <p:sldLayoutId id="2147483651" r:id="rId6"/>
    <p:sldLayoutId id="2147483666" r:id="rId7"/>
    <p:sldLayoutId id="2147483652" r:id="rId8"/>
    <p:sldLayoutId id="2147483653" r:id="rId9"/>
    <p:sldLayoutId id="2147483654" r:id="rId10"/>
    <p:sldLayoutId id="2147483656" r:id="rId11"/>
    <p:sldLayoutId id="2147483657" r:id="rId12"/>
    <p:sldLayoutId id="2147483658" r:id="rId13"/>
    <p:sldLayoutId id="2147483659"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29.png"/><Relationship Id="rId4" Type="http://schemas.openxmlformats.org/officeDocument/2006/relationships/image" Target="../media/image24.jpeg"/><Relationship Id="rId9"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hyperlink" Target="https://forum.earthdata.nasa.gov/"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hyperlink" Target="https://asdc.larc.nasa.gov/"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earthdata.nasa.gov/earth-observation-data/near-real-time" TargetMode="Externa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hyperlink" Target="https://asdc.larc.nasa.gov/" TargetMode="Externa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hyperlink" Target="https://forum.earthdata.nasa.gov/" TargetMode="External"/><Relationship Id="rId7" Type="http://schemas.openxmlformats.org/officeDocument/2006/relationships/image" Target="../media/image16.png"/><Relationship Id="rId2" Type="http://schemas.openxmlformats.org/officeDocument/2006/relationships/hyperlink" Target="https://urs.earthdata.nasa.gov/" TargetMode="Externa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s://www.epa.gov/hesc/remote-sensing-information-gateway"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87B6BAC4-5F87-6542-BEEE-CE4FF0892341}"/>
              </a:ext>
            </a:extLst>
          </p:cNvPr>
          <p:cNvGrpSpPr/>
          <p:nvPr/>
        </p:nvGrpSpPr>
        <p:grpSpPr>
          <a:xfrm>
            <a:off x="516442" y="-15373"/>
            <a:ext cx="4621246" cy="6873373"/>
            <a:chOff x="8077201" y="2376488"/>
            <a:chExt cx="2759074" cy="4103687"/>
          </a:xfrm>
        </p:grpSpPr>
        <p:sp>
          <p:nvSpPr>
            <p:cNvPr id="28" name="Freeform 16">
              <a:extLst>
                <a:ext uri="{FF2B5EF4-FFF2-40B4-BE49-F238E27FC236}">
                  <a16:creationId xmlns:a16="http://schemas.microsoft.com/office/drawing/2014/main" id="{8F53E66E-30C4-7644-8F60-C9C6E832A24A}"/>
                </a:ext>
              </a:extLst>
            </p:cNvPr>
            <p:cNvSpPr>
              <a:spLocks noEditPoints="1"/>
            </p:cNvSpPr>
            <p:nvPr/>
          </p:nvSpPr>
          <p:spPr bwMode="auto">
            <a:xfrm>
              <a:off x="9251950" y="2376488"/>
              <a:ext cx="1584325" cy="3670300"/>
            </a:xfrm>
            <a:custGeom>
              <a:avLst/>
              <a:gdLst>
                <a:gd name="T0" fmla="*/ 101 w 834"/>
                <a:gd name="T1" fmla="*/ 1317 h 1936"/>
                <a:gd name="T2" fmla="*/ 393 w 834"/>
                <a:gd name="T3" fmla="*/ 1936 h 1936"/>
                <a:gd name="T4" fmla="*/ 238 w 834"/>
                <a:gd name="T5" fmla="*/ 1317 h 1936"/>
                <a:gd name="T6" fmla="*/ 101 w 834"/>
                <a:gd name="T7" fmla="*/ 1317 h 1936"/>
                <a:gd name="T8" fmla="*/ 271 w 834"/>
                <a:gd name="T9" fmla="*/ 919 h 1936"/>
                <a:gd name="T10" fmla="*/ 834 w 834"/>
                <a:gd name="T11" fmla="*/ 3 h 1936"/>
                <a:gd name="T12" fmla="*/ 201 w 834"/>
                <a:gd name="T13" fmla="*/ 0 h 1936"/>
                <a:gd name="T14" fmla="*/ 27 w 834"/>
                <a:gd name="T15" fmla="*/ 919 h 1936"/>
                <a:gd name="T16" fmla="*/ 271 w 834"/>
                <a:gd name="T17" fmla="*/ 919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4" h="1936">
                  <a:moveTo>
                    <a:pt x="101" y="1317"/>
                  </a:moveTo>
                  <a:cubicBezTo>
                    <a:pt x="159" y="1513"/>
                    <a:pt x="253" y="1720"/>
                    <a:pt x="393" y="1936"/>
                  </a:cubicBezTo>
                  <a:cubicBezTo>
                    <a:pt x="393" y="1936"/>
                    <a:pt x="254" y="1683"/>
                    <a:pt x="238" y="1317"/>
                  </a:cubicBezTo>
                  <a:lnTo>
                    <a:pt x="101" y="1317"/>
                  </a:lnTo>
                  <a:close/>
                  <a:moveTo>
                    <a:pt x="271" y="919"/>
                  </a:moveTo>
                  <a:cubicBezTo>
                    <a:pt x="335" y="629"/>
                    <a:pt x="495" y="309"/>
                    <a:pt x="834" y="3"/>
                  </a:cubicBezTo>
                  <a:cubicBezTo>
                    <a:pt x="201" y="0"/>
                    <a:pt x="201" y="0"/>
                    <a:pt x="201" y="0"/>
                  </a:cubicBezTo>
                  <a:cubicBezTo>
                    <a:pt x="84" y="249"/>
                    <a:pt x="0" y="561"/>
                    <a:pt x="27" y="919"/>
                  </a:cubicBezTo>
                  <a:lnTo>
                    <a:pt x="271" y="919"/>
                  </a:lnTo>
                  <a:close/>
                </a:path>
              </a:pathLst>
            </a:custGeom>
            <a:gradFill>
              <a:gsLst>
                <a:gs pos="0">
                  <a:srgbClr val="8ACCEC"/>
                </a:gs>
                <a:gs pos="98000">
                  <a:srgbClr val="6DB8E3"/>
                </a:gs>
              </a:gsLst>
              <a:lin ang="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7">
              <a:extLst>
                <a:ext uri="{FF2B5EF4-FFF2-40B4-BE49-F238E27FC236}">
                  <a16:creationId xmlns:a16="http://schemas.microsoft.com/office/drawing/2014/main" id="{BDA67E5B-1895-B644-AC9A-EA1677FA263C}"/>
                </a:ext>
              </a:extLst>
            </p:cNvPr>
            <p:cNvSpPr>
              <a:spLocks/>
            </p:cNvSpPr>
            <p:nvPr/>
          </p:nvSpPr>
          <p:spPr bwMode="auto">
            <a:xfrm>
              <a:off x="8115300" y="5256213"/>
              <a:ext cx="542925" cy="1222375"/>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18">
              <a:extLst>
                <a:ext uri="{FF2B5EF4-FFF2-40B4-BE49-F238E27FC236}">
                  <a16:creationId xmlns:a16="http://schemas.microsoft.com/office/drawing/2014/main" id="{DA4CD01E-55FA-7E4C-A3E5-99EBE4487F30}"/>
                </a:ext>
              </a:extLst>
            </p:cNvPr>
            <p:cNvSpPr>
              <a:spLocks noEditPoints="1"/>
            </p:cNvSpPr>
            <p:nvPr/>
          </p:nvSpPr>
          <p:spPr bwMode="auto">
            <a:xfrm>
              <a:off x="8077201" y="2382838"/>
              <a:ext cx="2268537" cy="4097337"/>
            </a:xfrm>
            <a:custGeom>
              <a:avLst/>
              <a:gdLst>
                <a:gd name="T0" fmla="*/ 17 w 1195"/>
                <a:gd name="T1" fmla="*/ 1314 h 2162"/>
                <a:gd name="T2" fmla="*/ 363 w 1195"/>
                <a:gd name="T3" fmla="*/ 2161 h 2162"/>
                <a:gd name="T4" fmla="*/ 1195 w 1195"/>
                <a:gd name="T5" fmla="*/ 2161 h 2162"/>
                <a:gd name="T6" fmla="*/ 957 w 1195"/>
                <a:gd name="T7" fmla="*/ 1903 h 2162"/>
                <a:gd name="T8" fmla="*/ 673 w 1195"/>
                <a:gd name="T9" fmla="*/ 1314 h 2162"/>
                <a:gd name="T10" fmla="*/ 17 w 1195"/>
                <a:gd name="T11" fmla="*/ 1314 h 2162"/>
                <a:gd name="T12" fmla="*/ 595 w 1195"/>
                <a:gd name="T13" fmla="*/ 916 h 2162"/>
                <a:gd name="T14" fmla="*/ 727 w 1195"/>
                <a:gd name="T15" fmla="*/ 0 h 2162"/>
                <a:gd name="T16" fmla="*/ 277 w 1195"/>
                <a:gd name="T17" fmla="*/ 0 h 2162"/>
                <a:gd name="T18" fmla="*/ 128 w 1195"/>
                <a:gd name="T19" fmla="*/ 299 h 2162"/>
                <a:gd name="T20" fmla="*/ 0 w 1195"/>
                <a:gd name="T21" fmla="*/ 916 h 2162"/>
                <a:gd name="T22" fmla="*/ 595 w 1195"/>
                <a:gd name="T23" fmla="*/ 916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5" h="2162">
                  <a:moveTo>
                    <a:pt x="17" y="1314"/>
                  </a:moveTo>
                  <a:cubicBezTo>
                    <a:pt x="55" y="1581"/>
                    <a:pt x="154" y="1875"/>
                    <a:pt x="363" y="2161"/>
                  </a:cubicBezTo>
                  <a:cubicBezTo>
                    <a:pt x="364" y="2162"/>
                    <a:pt x="1195" y="2161"/>
                    <a:pt x="1195" y="2161"/>
                  </a:cubicBezTo>
                  <a:cubicBezTo>
                    <a:pt x="1115" y="2085"/>
                    <a:pt x="1036" y="2000"/>
                    <a:pt x="957" y="1903"/>
                  </a:cubicBezTo>
                  <a:cubicBezTo>
                    <a:pt x="957" y="1903"/>
                    <a:pt x="783" y="1678"/>
                    <a:pt x="673" y="1314"/>
                  </a:cubicBezTo>
                  <a:lnTo>
                    <a:pt x="17" y="1314"/>
                  </a:lnTo>
                  <a:close/>
                  <a:moveTo>
                    <a:pt x="595" y="916"/>
                  </a:moveTo>
                  <a:cubicBezTo>
                    <a:pt x="569" y="645"/>
                    <a:pt x="595" y="334"/>
                    <a:pt x="727" y="0"/>
                  </a:cubicBezTo>
                  <a:cubicBezTo>
                    <a:pt x="277" y="0"/>
                    <a:pt x="277" y="0"/>
                    <a:pt x="277" y="0"/>
                  </a:cubicBezTo>
                  <a:cubicBezTo>
                    <a:pt x="222" y="94"/>
                    <a:pt x="175" y="190"/>
                    <a:pt x="128" y="299"/>
                  </a:cubicBezTo>
                  <a:cubicBezTo>
                    <a:pt x="128" y="299"/>
                    <a:pt x="20" y="551"/>
                    <a:pt x="0" y="916"/>
                  </a:cubicBezTo>
                  <a:lnTo>
                    <a:pt x="595" y="916"/>
                  </a:lnTo>
                  <a:close/>
                </a:path>
              </a:pathLst>
            </a:custGeom>
            <a:gradFill>
              <a:gsLst>
                <a:gs pos="0">
                  <a:srgbClr val="AAE3F7"/>
                </a:gs>
                <a:gs pos="81000">
                  <a:srgbClr val="52B3D9"/>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 name="Slide Number Placeholder 1">
            <a:extLst>
              <a:ext uri="{FF2B5EF4-FFF2-40B4-BE49-F238E27FC236}">
                <a16:creationId xmlns:a16="http://schemas.microsoft.com/office/drawing/2014/main" id="{4C1B254E-A277-A14D-A5A7-826D96BB0F46}"/>
              </a:ext>
            </a:extLst>
          </p:cNvPr>
          <p:cNvSpPr>
            <a:spLocks noGrp="1"/>
          </p:cNvSpPr>
          <p:nvPr>
            <p:ph type="sldNum" sz="quarter" idx="12"/>
          </p:nvPr>
        </p:nvSpPr>
        <p:spPr/>
        <p:txBody>
          <a:bodyPr/>
          <a:lstStyle/>
          <a:p>
            <a:fld id="{2E8C51FE-49D9-314D-9957-ABBF7DDE8782}" type="slidenum">
              <a:rPr lang="en-US" smtClean="0"/>
              <a:t>1</a:t>
            </a:fld>
            <a:endParaRPr lang="en-US"/>
          </a:p>
        </p:txBody>
      </p:sp>
      <p:sp>
        <p:nvSpPr>
          <p:cNvPr id="3" name="Subtitle 2">
            <a:extLst>
              <a:ext uri="{FF2B5EF4-FFF2-40B4-BE49-F238E27FC236}">
                <a16:creationId xmlns:a16="http://schemas.microsoft.com/office/drawing/2014/main" id="{ACBE82BC-024F-394F-81FE-E6FAEB82C0E3}"/>
              </a:ext>
            </a:extLst>
          </p:cNvPr>
          <p:cNvSpPr>
            <a:spLocks noGrp="1"/>
          </p:cNvSpPr>
          <p:nvPr>
            <p:ph type="subTitle" idx="1"/>
          </p:nvPr>
        </p:nvSpPr>
        <p:spPr>
          <a:xfrm>
            <a:off x="3415532" y="4186462"/>
            <a:ext cx="5035725" cy="2161793"/>
          </a:xfrm>
        </p:spPr>
        <p:txBody>
          <a:bodyPr vert="horz" wrap="square" lIns="91440" tIns="45720" rIns="91440" bIns="45720" rtlCol="0" anchor="t">
            <a:spAutoFit/>
          </a:bodyPr>
          <a:lstStyle/>
          <a:p>
            <a:pPr>
              <a:spcBef>
                <a:spcPts val="400"/>
              </a:spcBef>
            </a:pPr>
            <a:r>
              <a:rPr lang="en-US" sz="3200" b="1" dirty="0">
                <a:latin typeface="Helvetica Neue"/>
                <a:cs typeface="Arial"/>
              </a:rPr>
              <a:t>TEMPO Data Distribution at ASDC</a:t>
            </a:r>
            <a:endParaRPr lang="en-US" b="1" dirty="0">
              <a:cs typeface="Arial"/>
            </a:endParaRPr>
          </a:p>
          <a:p>
            <a:pPr>
              <a:spcBef>
                <a:spcPts val="400"/>
              </a:spcBef>
            </a:pPr>
            <a:r>
              <a:rPr lang="en-US" dirty="0">
                <a:latin typeface="Arial"/>
                <a:cs typeface="Arial"/>
              </a:rPr>
              <a:t>Jeff Walter, Pamela Rinsland, Tim </a:t>
            </a:r>
            <a:r>
              <a:rPr lang="en-US" sz="1800" dirty="0">
                <a:latin typeface="Arial"/>
                <a:cs typeface="Arial"/>
              </a:rPr>
              <a:t>Larson</a:t>
            </a:r>
            <a:endParaRPr lang="en-US" dirty="0"/>
          </a:p>
          <a:p>
            <a:pPr>
              <a:spcBef>
                <a:spcPts val="400"/>
              </a:spcBef>
            </a:pPr>
            <a:r>
              <a:rPr lang="en-US" dirty="0">
                <a:latin typeface="Arial"/>
                <a:cs typeface="Arial"/>
              </a:rPr>
              <a:t>8/14/2020</a:t>
            </a:r>
            <a:endParaRPr lang="en-US" sz="1800" dirty="0"/>
          </a:p>
          <a:p>
            <a:endParaRPr lang="en-US" sz="1800" dirty="0"/>
          </a:p>
        </p:txBody>
      </p:sp>
      <p:grpSp>
        <p:nvGrpSpPr>
          <p:cNvPr id="25" name="Group 24">
            <a:extLst>
              <a:ext uri="{FF2B5EF4-FFF2-40B4-BE49-F238E27FC236}">
                <a16:creationId xmlns:a16="http://schemas.microsoft.com/office/drawing/2014/main" id="{DC118577-8B85-3F4F-9790-2C71FDDC11D4}"/>
              </a:ext>
            </a:extLst>
          </p:cNvPr>
          <p:cNvGrpSpPr/>
          <p:nvPr/>
        </p:nvGrpSpPr>
        <p:grpSpPr>
          <a:xfrm>
            <a:off x="537287" y="3187693"/>
            <a:ext cx="5746788" cy="702502"/>
            <a:chOff x="537287" y="3187693"/>
            <a:chExt cx="5746788" cy="702502"/>
          </a:xfrm>
        </p:grpSpPr>
        <p:grpSp>
          <p:nvGrpSpPr>
            <p:cNvPr id="26" name="Group 25">
              <a:extLst>
                <a:ext uri="{FF2B5EF4-FFF2-40B4-BE49-F238E27FC236}">
                  <a16:creationId xmlns:a16="http://schemas.microsoft.com/office/drawing/2014/main" id="{9244B96F-49FA-CD44-BEE0-1499E040FDB0}"/>
                </a:ext>
              </a:extLst>
            </p:cNvPr>
            <p:cNvGrpSpPr/>
            <p:nvPr userDrawn="1"/>
          </p:nvGrpSpPr>
          <p:grpSpPr>
            <a:xfrm>
              <a:off x="537287" y="3187693"/>
              <a:ext cx="3254923" cy="702502"/>
              <a:chOff x="339725" y="371475"/>
              <a:chExt cx="2647951" cy="571500"/>
            </a:xfrm>
            <a:solidFill>
              <a:srgbClr val="33CDFF"/>
            </a:solidFill>
          </p:grpSpPr>
          <p:sp>
            <p:nvSpPr>
              <p:cNvPr id="37" name="Freeform 55">
                <a:extLst>
                  <a:ext uri="{FF2B5EF4-FFF2-40B4-BE49-F238E27FC236}">
                    <a16:creationId xmlns:a16="http://schemas.microsoft.com/office/drawing/2014/main" id="{16A3A0A8-720F-1B46-B3EA-96E6D9CFB96E}"/>
                  </a:ext>
                </a:extLst>
              </p:cNvPr>
              <p:cNvSpPr>
                <a:spLocks/>
              </p:cNvSpPr>
              <p:nvPr/>
            </p:nvSpPr>
            <p:spPr bwMode="auto">
              <a:xfrm>
                <a:off x="339725" y="417513"/>
                <a:ext cx="265113" cy="487363"/>
              </a:xfrm>
              <a:custGeom>
                <a:avLst/>
                <a:gdLst>
                  <a:gd name="T0" fmla="*/ 0 w 167"/>
                  <a:gd name="T1" fmla="*/ 0 h 307"/>
                  <a:gd name="T2" fmla="*/ 167 w 167"/>
                  <a:gd name="T3" fmla="*/ 0 h 307"/>
                  <a:gd name="T4" fmla="*/ 167 w 167"/>
                  <a:gd name="T5" fmla="*/ 31 h 307"/>
                  <a:gd name="T6" fmla="*/ 33 w 167"/>
                  <a:gd name="T7" fmla="*/ 31 h 307"/>
                  <a:gd name="T8" fmla="*/ 33 w 167"/>
                  <a:gd name="T9" fmla="*/ 137 h 307"/>
                  <a:gd name="T10" fmla="*/ 165 w 167"/>
                  <a:gd name="T11" fmla="*/ 137 h 307"/>
                  <a:gd name="T12" fmla="*/ 165 w 167"/>
                  <a:gd name="T13" fmla="*/ 168 h 307"/>
                  <a:gd name="T14" fmla="*/ 33 w 167"/>
                  <a:gd name="T15" fmla="*/ 168 h 307"/>
                  <a:gd name="T16" fmla="*/ 33 w 167"/>
                  <a:gd name="T17" fmla="*/ 276 h 307"/>
                  <a:gd name="T18" fmla="*/ 167 w 167"/>
                  <a:gd name="T19" fmla="*/ 276 h 307"/>
                  <a:gd name="T20" fmla="*/ 167 w 167"/>
                  <a:gd name="T21" fmla="*/ 307 h 307"/>
                  <a:gd name="T22" fmla="*/ 0 w 167"/>
                  <a:gd name="T23" fmla="*/ 307 h 307"/>
                  <a:gd name="T24" fmla="*/ 0 w 167"/>
                  <a:gd name="T25"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7">
                    <a:moveTo>
                      <a:pt x="0" y="0"/>
                    </a:moveTo>
                    <a:lnTo>
                      <a:pt x="167" y="0"/>
                    </a:lnTo>
                    <a:lnTo>
                      <a:pt x="167" y="31"/>
                    </a:lnTo>
                    <a:lnTo>
                      <a:pt x="33" y="31"/>
                    </a:lnTo>
                    <a:lnTo>
                      <a:pt x="33" y="137"/>
                    </a:lnTo>
                    <a:lnTo>
                      <a:pt x="165" y="137"/>
                    </a:lnTo>
                    <a:lnTo>
                      <a:pt x="165" y="168"/>
                    </a:lnTo>
                    <a:lnTo>
                      <a:pt x="33" y="168"/>
                    </a:lnTo>
                    <a:lnTo>
                      <a:pt x="33" y="276"/>
                    </a:lnTo>
                    <a:lnTo>
                      <a:pt x="167" y="276"/>
                    </a:lnTo>
                    <a:lnTo>
                      <a:pt x="167" y="307"/>
                    </a:lnTo>
                    <a:lnTo>
                      <a:pt x="0" y="30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56">
                <a:extLst>
                  <a:ext uri="{FF2B5EF4-FFF2-40B4-BE49-F238E27FC236}">
                    <a16:creationId xmlns:a16="http://schemas.microsoft.com/office/drawing/2014/main" id="{5C54C28F-34FE-3E41-8A4D-F839F1047467}"/>
                  </a:ext>
                </a:extLst>
              </p:cNvPr>
              <p:cNvSpPr>
                <a:spLocks/>
              </p:cNvSpPr>
              <p:nvPr/>
            </p:nvSpPr>
            <p:spPr bwMode="auto">
              <a:xfrm>
                <a:off x="654050" y="417513"/>
                <a:ext cx="393700" cy="487363"/>
              </a:xfrm>
              <a:custGeom>
                <a:avLst/>
                <a:gdLst>
                  <a:gd name="T0" fmla="*/ 104 w 248"/>
                  <a:gd name="T1" fmla="*/ 149 h 307"/>
                  <a:gd name="T2" fmla="*/ 7 w 248"/>
                  <a:gd name="T3" fmla="*/ 0 h 307"/>
                  <a:gd name="T4" fmla="*/ 45 w 248"/>
                  <a:gd name="T5" fmla="*/ 0 h 307"/>
                  <a:gd name="T6" fmla="*/ 123 w 248"/>
                  <a:gd name="T7" fmla="*/ 122 h 307"/>
                  <a:gd name="T8" fmla="*/ 200 w 248"/>
                  <a:gd name="T9" fmla="*/ 0 h 307"/>
                  <a:gd name="T10" fmla="*/ 238 w 248"/>
                  <a:gd name="T11" fmla="*/ 0 h 307"/>
                  <a:gd name="T12" fmla="*/ 141 w 248"/>
                  <a:gd name="T13" fmla="*/ 149 h 307"/>
                  <a:gd name="T14" fmla="*/ 248 w 248"/>
                  <a:gd name="T15" fmla="*/ 307 h 307"/>
                  <a:gd name="T16" fmla="*/ 208 w 248"/>
                  <a:gd name="T17" fmla="*/ 307 h 307"/>
                  <a:gd name="T18" fmla="*/ 123 w 248"/>
                  <a:gd name="T19" fmla="*/ 175 h 307"/>
                  <a:gd name="T20" fmla="*/ 38 w 248"/>
                  <a:gd name="T21" fmla="*/ 307 h 307"/>
                  <a:gd name="T22" fmla="*/ 0 w 248"/>
                  <a:gd name="T23" fmla="*/ 307 h 307"/>
                  <a:gd name="T24" fmla="*/ 104 w 248"/>
                  <a:gd name="T25" fmla="*/ 149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8" h="307">
                    <a:moveTo>
                      <a:pt x="104" y="149"/>
                    </a:moveTo>
                    <a:lnTo>
                      <a:pt x="7" y="0"/>
                    </a:lnTo>
                    <a:lnTo>
                      <a:pt x="45" y="0"/>
                    </a:lnTo>
                    <a:lnTo>
                      <a:pt x="123" y="122"/>
                    </a:lnTo>
                    <a:lnTo>
                      <a:pt x="200" y="0"/>
                    </a:lnTo>
                    <a:lnTo>
                      <a:pt x="238" y="0"/>
                    </a:lnTo>
                    <a:lnTo>
                      <a:pt x="141" y="149"/>
                    </a:lnTo>
                    <a:lnTo>
                      <a:pt x="248" y="307"/>
                    </a:lnTo>
                    <a:lnTo>
                      <a:pt x="208" y="307"/>
                    </a:lnTo>
                    <a:lnTo>
                      <a:pt x="123" y="175"/>
                    </a:lnTo>
                    <a:lnTo>
                      <a:pt x="38" y="307"/>
                    </a:lnTo>
                    <a:lnTo>
                      <a:pt x="0" y="307"/>
                    </a:lnTo>
                    <a:lnTo>
                      <a:pt x="104" y="14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57">
                <a:extLst>
                  <a:ext uri="{FF2B5EF4-FFF2-40B4-BE49-F238E27FC236}">
                    <a16:creationId xmlns:a16="http://schemas.microsoft.com/office/drawing/2014/main" id="{4AF1F7D9-2AC0-BD4E-BFFC-85C9A3AD7B29}"/>
                  </a:ext>
                </a:extLst>
              </p:cNvPr>
              <p:cNvSpPr>
                <a:spLocks noEditPoints="1"/>
              </p:cNvSpPr>
              <p:nvPr/>
            </p:nvSpPr>
            <p:spPr bwMode="auto">
              <a:xfrm>
                <a:off x="1103313" y="417513"/>
                <a:ext cx="307975" cy="487363"/>
              </a:xfrm>
              <a:custGeom>
                <a:avLst/>
                <a:gdLst>
                  <a:gd name="T0" fmla="*/ 34 w 82"/>
                  <a:gd name="T1" fmla="*/ 0 h 128"/>
                  <a:gd name="T2" fmla="*/ 68 w 82"/>
                  <a:gd name="T3" fmla="*/ 8 h 128"/>
                  <a:gd name="T4" fmla="*/ 82 w 82"/>
                  <a:gd name="T5" fmla="*/ 39 h 128"/>
                  <a:gd name="T6" fmla="*/ 69 w 82"/>
                  <a:gd name="T7" fmla="*/ 69 h 128"/>
                  <a:gd name="T8" fmla="*/ 35 w 82"/>
                  <a:gd name="T9" fmla="*/ 78 h 128"/>
                  <a:gd name="T10" fmla="*/ 14 w 82"/>
                  <a:gd name="T11" fmla="*/ 78 h 128"/>
                  <a:gd name="T12" fmla="*/ 14 w 82"/>
                  <a:gd name="T13" fmla="*/ 128 h 128"/>
                  <a:gd name="T14" fmla="*/ 0 w 82"/>
                  <a:gd name="T15" fmla="*/ 128 h 128"/>
                  <a:gd name="T16" fmla="*/ 0 w 82"/>
                  <a:gd name="T17" fmla="*/ 0 h 128"/>
                  <a:gd name="T18" fmla="*/ 34 w 82"/>
                  <a:gd name="T19" fmla="*/ 0 h 128"/>
                  <a:gd name="T20" fmla="*/ 14 w 82"/>
                  <a:gd name="T21" fmla="*/ 65 h 128"/>
                  <a:gd name="T22" fmla="*/ 35 w 82"/>
                  <a:gd name="T23" fmla="*/ 65 h 128"/>
                  <a:gd name="T24" fmla="*/ 59 w 82"/>
                  <a:gd name="T25" fmla="*/ 60 h 128"/>
                  <a:gd name="T26" fmla="*/ 68 w 82"/>
                  <a:gd name="T27" fmla="*/ 39 h 128"/>
                  <a:gd name="T28" fmla="*/ 58 w 82"/>
                  <a:gd name="T29" fmla="*/ 18 h 128"/>
                  <a:gd name="T30" fmla="*/ 34 w 82"/>
                  <a:gd name="T31" fmla="*/ 13 h 128"/>
                  <a:gd name="T32" fmla="*/ 14 w 82"/>
                  <a:gd name="T33" fmla="*/ 13 h 128"/>
                  <a:gd name="T34" fmla="*/ 14 w 82"/>
                  <a:gd name="T35" fmla="*/ 6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2" h="128">
                    <a:moveTo>
                      <a:pt x="34" y="0"/>
                    </a:moveTo>
                    <a:cubicBezTo>
                      <a:pt x="52" y="0"/>
                      <a:pt x="60" y="2"/>
                      <a:pt x="68" y="8"/>
                    </a:cubicBezTo>
                    <a:cubicBezTo>
                      <a:pt x="77" y="15"/>
                      <a:pt x="82" y="27"/>
                      <a:pt x="82" y="39"/>
                    </a:cubicBezTo>
                    <a:cubicBezTo>
                      <a:pt x="82" y="51"/>
                      <a:pt x="77" y="63"/>
                      <a:pt x="69" y="69"/>
                    </a:cubicBezTo>
                    <a:cubicBezTo>
                      <a:pt x="60" y="76"/>
                      <a:pt x="52" y="78"/>
                      <a:pt x="35" y="78"/>
                    </a:cubicBezTo>
                    <a:cubicBezTo>
                      <a:pt x="14" y="78"/>
                      <a:pt x="14" y="78"/>
                      <a:pt x="14" y="78"/>
                    </a:cubicBezTo>
                    <a:cubicBezTo>
                      <a:pt x="14" y="128"/>
                      <a:pt x="14" y="128"/>
                      <a:pt x="14" y="128"/>
                    </a:cubicBezTo>
                    <a:cubicBezTo>
                      <a:pt x="0" y="128"/>
                      <a:pt x="0" y="128"/>
                      <a:pt x="0" y="128"/>
                    </a:cubicBezTo>
                    <a:cubicBezTo>
                      <a:pt x="0" y="0"/>
                      <a:pt x="0" y="0"/>
                      <a:pt x="0" y="0"/>
                    </a:cubicBezTo>
                    <a:lnTo>
                      <a:pt x="34" y="0"/>
                    </a:lnTo>
                    <a:close/>
                    <a:moveTo>
                      <a:pt x="14" y="65"/>
                    </a:moveTo>
                    <a:cubicBezTo>
                      <a:pt x="35" y="65"/>
                      <a:pt x="35" y="65"/>
                      <a:pt x="35" y="65"/>
                    </a:cubicBezTo>
                    <a:cubicBezTo>
                      <a:pt x="46" y="65"/>
                      <a:pt x="52" y="64"/>
                      <a:pt x="59" y="60"/>
                    </a:cubicBezTo>
                    <a:cubicBezTo>
                      <a:pt x="64" y="56"/>
                      <a:pt x="68" y="48"/>
                      <a:pt x="68" y="39"/>
                    </a:cubicBezTo>
                    <a:cubicBezTo>
                      <a:pt x="68" y="30"/>
                      <a:pt x="64" y="22"/>
                      <a:pt x="58" y="18"/>
                    </a:cubicBezTo>
                    <a:cubicBezTo>
                      <a:pt x="52" y="14"/>
                      <a:pt x="45" y="13"/>
                      <a:pt x="34" y="13"/>
                    </a:cubicBezTo>
                    <a:cubicBezTo>
                      <a:pt x="14" y="13"/>
                      <a:pt x="14" y="13"/>
                      <a:pt x="14" y="13"/>
                    </a:cubicBezTo>
                    <a:lnTo>
                      <a:pt x="14" y="6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58">
                <a:extLst>
                  <a:ext uri="{FF2B5EF4-FFF2-40B4-BE49-F238E27FC236}">
                    <a16:creationId xmlns:a16="http://schemas.microsoft.com/office/drawing/2014/main" id="{F09E0884-9AE8-4745-8D65-C93120C72150}"/>
                  </a:ext>
                </a:extLst>
              </p:cNvPr>
              <p:cNvSpPr>
                <a:spLocks/>
              </p:cNvSpPr>
              <p:nvPr/>
            </p:nvSpPr>
            <p:spPr bwMode="auto">
              <a:xfrm>
                <a:off x="1466850" y="417513"/>
                <a:ext cx="236538" cy="487363"/>
              </a:xfrm>
              <a:custGeom>
                <a:avLst/>
                <a:gdLst>
                  <a:gd name="T0" fmla="*/ 0 w 149"/>
                  <a:gd name="T1" fmla="*/ 0 h 307"/>
                  <a:gd name="T2" fmla="*/ 33 w 149"/>
                  <a:gd name="T3" fmla="*/ 0 h 307"/>
                  <a:gd name="T4" fmla="*/ 33 w 149"/>
                  <a:gd name="T5" fmla="*/ 276 h 307"/>
                  <a:gd name="T6" fmla="*/ 149 w 149"/>
                  <a:gd name="T7" fmla="*/ 276 h 307"/>
                  <a:gd name="T8" fmla="*/ 149 w 149"/>
                  <a:gd name="T9" fmla="*/ 307 h 307"/>
                  <a:gd name="T10" fmla="*/ 0 w 149"/>
                  <a:gd name="T11" fmla="*/ 307 h 307"/>
                  <a:gd name="T12" fmla="*/ 0 w 149"/>
                  <a:gd name="T13" fmla="*/ 0 h 307"/>
                </a:gdLst>
                <a:ahLst/>
                <a:cxnLst>
                  <a:cxn ang="0">
                    <a:pos x="T0" y="T1"/>
                  </a:cxn>
                  <a:cxn ang="0">
                    <a:pos x="T2" y="T3"/>
                  </a:cxn>
                  <a:cxn ang="0">
                    <a:pos x="T4" y="T5"/>
                  </a:cxn>
                  <a:cxn ang="0">
                    <a:pos x="T6" y="T7"/>
                  </a:cxn>
                  <a:cxn ang="0">
                    <a:pos x="T8" y="T9"/>
                  </a:cxn>
                  <a:cxn ang="0">
                    <a:pos x="T10" y="T11"/>
                  </a:cxn>
                  <a:cxn ang="0">
                    <a:pos x="T12" y="T13"/>
                  </a:cxn>
                </a:cxnLst>
                <a:rect l="0" t="0" r="r" b="b"/>
                <a:pathLst>
                  <a:path w="149" h="307">
                    <a:moveTo>
                      <a:pt x="0" y="0"/>
                    </a:moveTo>
                    <a:lnTo>
                      <a:pt x="33" y="0"/>
                    </a:lnTo>
                    <a:lnTo>
                      <a:pt x="33" y="276"/>
                    </a:lnTo>
                    <a:lnTo>
                      <a:pt x="149" y="276"/>
                    </a:lnTo>
                    <a:lnTo>
                      <a:pt x="149" y="307"/>
                    </a:lnTo>
                    <a:lnTo>
                      <a:pt x="0" y="30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59">
                <a:extLst>
                  <a:ext uri="{FF2B5EF4-FFF2-40B4-BE49-F238E27FC236}">
                    <a16:creationId xmlns:a16="http://schemas.microsoft.com/office/drawing/2014/main" id="{5433AF6A-2277-1842-9086-DF7BB63AC072}"/>
                  </a:ext>
                </a:extLst>
              </p:cNvPr>
              <p:cNvSpPr>
                <a:spLocks/>
              </p:cNvSpPr>
              <p:nvPr/>
            </p:nvSpPr>
            <p:spPr bwMode="auto">
              <a:xfrm>
                <a:off x="2343150" y="417513"/>
                <a:ext cx="327025" cy="487363"/>
              </a:xfrm>
              <a:custGeom>
                <a:avLst/>
                <a:gdLst>
                  <a:gd name="T0" fmla="*/ 0 w 87"/>
                  <a:gd name="T1" fmla="*/ 0 h 128"/>
                  <a:gd name="T2" fmla="*/ 34 w 87"/>
                  <a:gd name="T3" fmla="*/ 0 h 128"/>
                  <a:gd name="T4" fmla="*/ 70 w 87"/>
                  <a:gd name="T5" fmla="*/ 7 h 128"/>
                  <a:gd name="T6" fmla="*/ 87 w 87"/>
                  <a:gd name="T7" fmla="*/ 41 h 128"/>
                  <a:gd name="T8" fmla="*/ 79 w 87"/>
                  <a:gd name="T9" fmla="*/ 66 h 128"/>
                  <a:gd name="T10" fmla="*/ 51 w 87"/>
                  <a:gd name="T11" fmla="*/ 80 h 128"/>
                  <a:gd name="T12" fmla="*/ 83 w 87"/>
                  <a:gd name="T13" fmla="*/ 128 h 128"/>
                  <a:gd name="T14" fmla="*/ 67 w 87"/>
                  <a:gd name="T15" fmla="*/ 128 h 128"/>
                  <a:gd name="T16" fmla="*/ 31 w 87"/>
                  <a:gd name="T17" fmla="*/ 72 h 128"/>
                  <a:gd name="T18" fmla="*/ 35 w 87"/>
                  <a:gd name="T19" fmla="*/ 72 h 128"/>
                  <a:gd name="T20" fmla="*/ 63 w 87"/>
                  <a:gd name="T21" fmla="*/ 66 h 128"/>
                  <a:gd name="T22" fmla="*/ 73 w 87"/>
                  <a:gd name="T23" fmla="*/ 42 h 128"/>
                  <a:gd name="T24" fmla="*/ 61 w 87"/>
                  <a:gd name="T25" fmla="*/ 17 h 128"/>
                  <a:gd name="T26" fmla="*/ 35 w 87"/>
                  <a:gd name="T27" fmla="*/ 13 h 128"/>
                  <a:gd name="T28" fmla="*/ 15 w 87"/>
                  <a:gd name="T29" fmla="*/ 13 h 128"/>
                  <a:gd name="T30" fmla="*/ 15 w 87"/>
                  <a:gd name="T31" fmla="*/ 128 h 128"/>
                  <a:gd name="T32" fmla="*/ 0 w 87"/>
                  <a:gd name="T33" fmla="*/ 128 h 128"/>
                  <a:gd name="T34" fmla="*/ 0 w 87"/>
                  <a:gd name="T35"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7" h="128">
                    <a:moveTo>
                      <a:pt x="0" y="0"/>
                    </a:moveTo>
                    <a:cubicBezTo>
                      <a:pt x="34" y="0"/>
                      <a:pt x="34" y="0"/>
                      <a:pt x="34" y="0"/>
                    </a:cubicBezTo>
                    <a:cubicBezTo>
                      <a:pt x="54" y="0"/>
                      <a:pt x="63" y="2"/>
                      <a:pt x="70" y="7"/>
                    </a:cubicBezTo>
                    <a:cubicBezTo>
                      <a:pt x="80" y="13"/>
                      <a:pt x="87" y="27"/>
                      <a:pt x="87" y="41"/>
                    </a:cubicBezTo>
                    <a:cubicBezTo>
                      <a:pt x="87" y="50"/>
                      <a:pt x="85" y="59"/>
                      <a:pt x="79" y="66"/>
                    </a:cubicBezTo>
                    <a:cubicBezTo>
                      <a:pt x="72" y="77"/>
                      <a:pt x="63" y="79"/>
                      <a:pt x="51" y="80"/>
                    </a:cubicBezTo>
                    <a:cubicBezTo>
                      <a:pt x="83" y="128"/>
                      <a:pt x="83" y="128"/>
                      <a:pt x="83" y="128"/>
                    </a:cubicBezTo>
                    <a:cubicBezTo>
                      <a:pt x="67" y="128"/>
                      <a:pt x="67" y="128"/>
                      <a:pt x="67" y="128"/>
                    </a:cubicBezTo>
                    <a:cubicBezTo>
                      <a:pt x="31" y="72"/>
                      <a:pt x="31" y="72"/>
                      <a:pt x="31" y="72"/>
                    </a:cubicBezTo>
                    <a:cubicBezTo>
                      <a:pt x="35" y="72"/>
                      <a:pt x="35" y="72"/>
                      <a:pt x="35" y="72"/>
                    </a:cubicBezTo>
                    <a:cubicBezTo>
                      <a:pt x="44" y="72"/>
                      <a:pt x="57" y="72"/>
                      <a:pt x="63" y="66"/>
                    </a:cubicBezTo>
                    <a:cubicBezTo>
                      <a:pt x="70" y="59"/>
                      <a:pt x="73" y="51"/>
                      <a:pt x="73" y="42"/>
                    </a:cubicBezTo>
                    <a:cubicBezTo>
                      <a:pt x="73" y="33"/>
                      <a:pt x="69" y="23"/>
                      <a:pt x="61" y="17"/>
                    </a:cubicBezTo>
                    <a:cubicBezTo>
                      <a:pt x="54" y="13"/>
                      <a:pt x="46" y="13"/>
                      <a:pt x="35" y="13"/>
                    </a:cubicBezTo>
                    <a:cubicBezTo>
                      <a:pt x="15" y="13"/>
                      <a:pt x="15" y="13"/>
                      <a:pt x="15" y="13"/>
                    </a:cubicBezTo>
                    <a:cubicBezTo>
                      <a:pt x="15" y="128"/>
                      <a:pt x="15" y="128"/>
                      <a:pt x="15" y="128"/>
                    </a:cubicBezTo>
                    <a:cubicBezTo>
                      <a:pt x="0" y="128"/>
                      <a:pt x="0" y="128"/>
                      <a:pt x="0" y="128"/>
                    </a:cubicBez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60">
                <a:extLst>
                  <a:ext uri="{FF2B5EF4-FFF2-40B4-BE49-F238E27FC236}">
                    <a16:creationId xmlns:a16="http://schemas.microsoft.com/office/drawing/2014/main" id="{66E611AD-144C-FD42-96F9-F3F396C96341}"/>
                  </a:ext>
                </a:extLst>
              </p:cNvPr>
              <p:cNvSpPr>
                <a:spLocks/>
              </p:cNvSpPr>
              <p:nvPr/>
            </p:nvSpPr>
            <p:spPr bwMode="auto">
              <a:xfrm>
                <a:off x="2722563" y="417513"/>
                <a:ext cx="265113" cy="487363"/>
              </a:xfrm>
              <a:custGeom>
                <a:avLst/>
                <a:gdLst>
                  <a:gd name="T0" fmla="*/ 0 w 167"/>
                  <a:gd name="T1" fmla="*/ 0 h 307"/>
                  <a:gd name="T2" fmla="*/ 167 w 167"/>
                  <a:gd name="T3" fmla="*/ 0 h 307"/>
                  <a:gd name="T4" fmla="*/ 167 w 167"/>
                  <a:gd name="T5" fmla="*/ 31 h 307"/>
                  <a:gd name="T6" fmla="*/ 35 w 167"/>
                  <a:gd name="T7" fmla="*/ 31 h 307"/>
                  <a:gd name="T8" fmla="*/ 35 w 167"/>
                  <a:gd name="T9" fmla="*/ 137 h 307"/>
                  <a:gd name="T10" fmla="*/ 167 w 167"/>
                  <a:gd name="T11" fmla="*/ 137 h 307"/>
                  <a:gd name="T12" fmla="*/ 167 w 167"/>
                  <a:gd name="T13" fmla="*/ 168 h 307"/>
                  <a:gd name="T14" fmla="*/ 35 w 167"/>
                  <a:gd name="T15" fmla="*/ 168 h 307"/>
                  <a:gd name="T16" fmla="*/ 35 w 167"/>
                  <a:gd name="T17" fmla="*/ 276 h 307"/>
                  <a:gd name="T18" fmla="*/ 167 w 167"/>
                  <a:gd name="T19" fmla="*/ 276 h 307"/>
                  <a:gd name="T20" fmla="*/ 167 w 167"/>
                  <a:gd name="T21" fmla="*/ 307 h 307"/>
                  <a:gd name="T22" fmla="*/ 0 w 167"/>
                  <a:gd name="T23" fmla="*/ 307 h 307"/>
                  <a:gd name="T24" fmla="*/ 0 w 167"/>
                  <a:gd name="T25"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7">
                    <a:moveTo>
                      <a:pt x="0" y="0"/>
                    </a:moveTo>
                    <a:lnTo>
                      <a:pt x="167" y="0"/>
                    </a:lnTo>
                    <a:lnTo>
                      <a:pt x="167" y="31"/>
                    </a:lnTo>
                    <a:lnTo>
                      <a:pt x="35" y="31"/>
                    </a:lnTo>
                    <a:lnTo>
                      <a:pt x="35" y="137"/>
                    </a:lnTo>
                    <a:lnTo>
                      <a:pt x="167" y="137"/>
                    </a:lnTo>
                    <a:lnTo>
                      <a:pt x="167" y="168"/>
                    </a:lnTo>
                    <a:lnTo>
                      <a:pt x="35" y="168"/>
                    </a:lnTo>
                    <a:lnTo>
                      <a:pt x="35" y="276"/>
                    </a:lnTo>
                    <a:lnTo>
                      <a:pt x="167" y="276"/>
                    </a:lnTo>
                    <a:lnTo>
                      <a:pt x="167" y="307"/>
                    </a:lnTo>
                    <a:lnTo>
                      <a:pt x="0" y="30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61">
                <a:extLst>
                  <a:ext uri="{FF2B5EF4-FFF2-40B4-BE49-F238E27FC236}">
                    <a16:creationId xmlns:a16="http://schemas.microsoft.com/office/drawing/2014/main" id="{5F5D40F7-D7AB-314B-A318-0894DE1FE2B5}"/>
                  </a:ext>
                </a:extLst>
              </p:cNvPr>
              <p:cNvSpPr>
                <a:spLocks/>
              </p:cNvSpPr>
              <p:nvPr/>
            </p:nvSpPr>
            <p:spPr bwMode="auto">
              <a:xfrm>
                <a:off x="1728788" y="371475"/>
                <a:ext cx="561975" cy="571500"/>
              </a:xfrm>
              <a:custGeom>
                <a:avLst/>
                <a:gdLst>
                  <a:gd name="T0" fmla="*/ 75 w 150"/>
                  <a:gd name="T1" fmla="*/ 0 h 150"/>
                  <a:gd name="T2" fmla="*/ 71 w 150"/>
                  <a:gd name="T3" fmla="*/ 1 h 150"/>
                  <a:gd name="T4" fmla="*/ 134 w 150"/>
                  <a:gd name="T5" fmla="*/ 67 h 150"/>
                  <a:gd name="T6" fmla="*/ 68 w 150"/>
                  <a:gd name="T7" fmla="*/ 133 h 150"/>
                  <a:gd name="T8" fmla="*/ 1 w 150"/>
                  <a:gd name="T9" fmla="*/ 67 h 150"/>
                  <a:gd name="T10" fmla="*/ 1 w 150"/>
                  <a:gd name="T11" fmla="*/ 63 h 150"/>
                  <a:gd name="T12" fmla="*/ 0 w 150"/>
                  <a:gd name="T13" fmla="*/ 75 h 150"/>
                  <a:gd name="T14" fmla="*/ 75 w 150"/>
                  <a:gd name="T15" fmla="*/ 150 h 150"/>
                  <a:gd name="T16" fmla="*/ 150 w 150"/>
                  <a:gd name="T17" fmla="*/ 75 h 150"/>
                  <a:gd name="T18" fmla="*/ 75 w 150"/>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0" h="150">
                    <a:moveTo>
                      <a:pt x="75" y="0"/>
                    </a:moveTo>
                    <a:cubicBezTo>
                      <a:pt x="74" y="0"/>
                      <a:pt x="72" y="0"/>
                      <a:pt x="71" y="1"/>
                    </a:cubicBezTo>
                    <a:cubicBezTo>
                      <a:pt x="106" y="2"/>
                      <a:pt x="134" y="31"/>
                      <a:pt x="134" y="67"/>
                    </a:cubicBezTo>
                    <a:cubicBezTo>
                      <a:pt x="134" y="103"/>
                      <a:pt x="104" y="133"/>
                      <a:pt x="68" y="133"/>
                    </a:cubicBezTo>
                    <a:cubicBezTo>
                      <a:pt x="31" y="133"/>
                      <a:pt x="1" y="103"/>
                      <a:pt x="1" y="67"/>
                    </a:cubicBezTo>
                    <a:cubicBezTo>
                      <a:pt x="1" y="66"/>
                      <a:pt x="1" y="64"/>
                      <a:pt x="1" y="63"/>
                    </a:cubicBezTo>
                    <a:cubicBezTo>
                      <a:pt x="1" y="67"/>
                      <a:pt x="0" y="71"/>
                      <a:pt x="0" y="75"/>
                    </a:cubicBezTo>
                    <a:cubicBezTo>
                      <a:pt x="0" y="116"/>
                      <a:pt x="34" y="150"/>
                      <a:pt x="75" y="150"/>
                    </a:cubicBezTo>
                    <a:cubicBezTo>
                      <a:pt x="116" y="150"/>
                      <a:pt x="150" y="116"/>
                      <a:pt x="150" y="75"/>
                    </a:cubicBezTo>
                    <a:cubicBezTo>
                      <a:pt x="150" y="34"/>
                      <a:pt x="116" y="0"/>
                      <a:pt x="75"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1" name="Group 30">
              <a:extLst>
                <a:ext uri="{FF2B5EF4-FFF2-40B4-BE49-F238E27FC236}">
                  <a16:creationId xmlns:a16="http://schemas.microsoft.com/office/drawing/2014/main" id="{3E152E86-8DD8-A34F-8D39-CB56DFC8C590}"/>
                </a:ext>
              </a:extLst>
            </p:cNvPr>
            <p:cNvGrpSpPr/>
            <p:nvPr userDrawn="1"/>
          </p:nvGrpSpPr>
          <p:grpSpPr>
            <a:xfrm>
              <a:off x="3974664" y="3232202"/>
              <a:ext cx="2309411" cy="613029"/>
              <a:chOff x="3138488" y="420688"/>
              <a:chExt cx="1824038" cy="484188"/>
            </a:xfrm>
            <a:solidFill>
              <a:schemeClr val="bg1"/>
            </a:solidFill>
          </p:grpSpPr>
          <p:sp>
            <p:nvSpPr>
              <p:cNvPr id="32" name="Freeform 50">
                <a:extLst>
                  <a:ext uri="{FF2B5EF4-FFF2-40B4-BE49-F238E27FC236}">
                    <a16:creationId xmlns:a16="http://schemas.microsoft.com/office/drawing/2014/main" id="{C3B57C69-0B75-3747-A5AA-13C9B56B7D0F}"/>
                  </a:ext>
                </a:extLst>
              </p:cNvPr>
              <p:cNvSpPr>
                <a:spLocks/>
              </p:cNvSpPr>
              <p:nvPr/>
            </p:nvSpPr>
            <p:spPr bwMode="auto">
              <a:xfrm>
                <a:off x="3138488" y="420688"/>
                <a:ext cx="265113" cy="484188"/>
              </a:xfrm>
              <a:custGeom>
                <a:avLst/>
                <a:gdLst>
                  <a:gd name="T0" fmla="*/ 0 w 167"/>
                  <a:gd name="T1" fmla="*/ 0 h 305"/>
                  <a:gd name="T2" fmla="*/ 167 w 167"/>
                  <a:gd name="T3" fmla="*/ 0 h 305"/>
                  <a:gd name="T4" fmla="*/ 167 w 167"/>
                  <a:gd name="T5" fmla="*/ 29 h 305"/>
                  <a:gd name="T6" fmla="*/ 33 w 167"/>
                  <a:gd name="T7" fmla="*/ 29 h 305"/>
                  <a:gd name="T8" fmla="*/ 33 w 167"/>
                  <a:gd name="T9" fmla="*/ 137 h 305"/>
                  <a:gd name="T10" fmla="*/ 165 w 167"/>
                  <a:gd name="T11" fmla="*/ 137 h 305"/>
                  <a:gd name="T12" fmla="*/ 165 w 167"/>
                  <a:gd name="T13" fmla="*/ 166 h 305"/>
                  <a:gd name="T14" fmla="*/ 33 w 167"/>
                  <a:gd name="T15" fmla="*/ 166 h 305"/>
                  <a:gd name="T16" fmla="*/ 33 w 167"/>
                  <a:gd name="T17" fmla="*/ 276 h 305"/>
                  <a:gd name="T18" fmla="*/ 167 w 167"/>
                  <a:gd name="T19" fmla="*/ 276 h 305"/>
                  <a:gd name="T20" fmla="*/ 167 w 167"/>
                  <a:gd name="T21" fmla="*/ 305 h 305"/>
                  <a:gd name="T22" fmla="*/ 0 w 167"/>
                  <a:gd name="T23" fmla="*/ 305 h 305"/>
                  <a:gd name="T24" fmla="*/ 0 w 167"/>
                  <a:gd name="T25"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5">
                    <a:moveTo>
                      <a:pt x="0" y="0"/>
                    </a:moveTo>
                    <a:lnTo>
                      <a:pt x="167" y="0"/>
                    </a:lnTo>
                    <a:lnTo>
                      <a:pt x="167" y="29"/>
                    </a:lnTo>
                    <a:lnTo>
                      <a:pt x="33" y="29"/>
                    </a:lnTo>
                    <a:lnTo>
                      <a:pt x="33" y="137"/>
                    </a:lnTo>
                    <a:lnTo>
                      <a:pt x="165" y="137"/>
                    </a:lnTo>
                    <a:lnTo>
                      <a:pt x="165" y="166"/>
                    </a:lnTo>
                    <a:lnTo>
                      <a:pt x="33" y="166"/>
                    </a:lnTo>
                    <a:lnTo>
                      <a:pt x="33" y="276"/>
                    </a:lnTo>
                    <a:lnTo>
                      <a:pt x="167" y="276"/>
                    </a:lnTo>
                    <a:lnTo>
                      <a:pt x="167" y="305"/>
                    </a:lnTo>
                    <a:lnTo>
                      <a:pt x="0" y="305"/>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51">
                <a:extLst>
                  <a:ext uri="{FF2B5EF4-FFF2-40B4-BE49-F238E27FC236}">
                    <a16:creationId xmlns:a16="http://schemas.microsoft.com/office/drawing/2014/main" id="{D8F3F598-DB9E-EA42-90E2-78619B784148}"/>
                  </a:ext>
                </a:extLst>
              </p:cNvPr>
              <p:cNvSpPr>
                <a:spLocks noEditPoints="1"/>
              </p:cNvSpPr>
              <p:nvPr/>
            </p:nvSpPr>
            <p:spPr bwMode="auto">
              <a:xfrm>
                <a:off x="3444875" y="420688"/>
                <a:ext cx="449263" cy="484188"/>
              </a:xfrm>
              <a:custGeom>
                <a:avLst/>
                <a:gdLst>
                  <a:gd name="T0" fmla="*/ 35 w 283"/>
                  <a:gd name="T1" fmla="*/ 305 h 305"/>
                  <a:gd name="T2" fmla="*/ 0 w 283"/>
                  <a:gd name="T3" fmla="*/ 305 h 305"/>
                  <a:gd name="T4" fmla="*/ 125 w 283"/>
                  <a:gd name="T5" fmla="*/ 0 h 305"/>
                  <a:gd name="T6" fmla="*/ 158 w 283"/>
                  <a:gd name="T7" fmla="*/ 0 h 305"/>
                  <a:gd name="T8" fmla="*/ 283 w 283"/>
                  <a:gd name="T9" fmla="*/ 305 h 305"/>
                  <a:gd name="T10" fmla="*/ 246 w 283"/>
                  <a:gd name="T11" fmla="*/ 305 h 305"/>
                  <a:gd name="T12" fmla="*/ 210 w 283"/>
                  <a:gd name="T13" fmla="*/ 219 h 305"/>
                  <a:gd name="T14" fmla="*/ 71 w 283"/>
                  <a:gd name="T15" fmla="*/ 219 h 305"/>
                  <a:gd name="T16" fmla="*/ 35 w 283"/>
                  <a:gd name="T17" fmla="*/ 305 h 305"/>
                  <a:gd name="T18" fmla="*/ 142 w 283"/>
                  <a:gd name="T19" fmla="*/ 39 h 305"/>
                  <a:gd name="T20" fmla="*/ 80 w 283"/>
                  <a:gd name="T21" fmla="*/ 192 h 305"/>
                  <a:gd name="T22" fmla="*/ 201 w 283"/>
                  <a:gd name="T23" fmla="*/ 192 h 305"/>
                  <a:gd name="T24" fmla="*/ 142 w 283"/>
                  <a:gd name="T25" fmla="*/ 3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3" h="305">
                    <a:moveTo>
                      <a:pt x="35" y="305"/>
                    </a:moveTo>
                    <a:lnTo>
                      <a:pt x="0" y="305"/>
                    </a:lnTo>
                    <a:lnTo>
                      <a:pt x="125" y="0"/>
                    </a:lnTo>
                    <a:lnTo>
                      <a:pt x="158" y="0"/>
                    </a:lnTo>
                    <a:lnTo>
                      <a:pt x="283" y="305"/>
                    </a:lnTo>
                    <a:lnTo>
                      <a:pt x="246" y="305"/>
                    </a:lnTo>
                    <a:lnTo>
                      <a:pt x="210" y="219"/>
                    </a:lnTo>
                    <a:lnTo>
                      <a:pt x="71" y="219"/>
                    </a:lnTo>
                    <a:lnTo>
                      <a:pt x="35" y="305"/>
                    </a:lnTo>
                    <a:close/>
                    <a:moveTo>
                      <a:pt x="142" y="39"/>
                    </a:moveTo>
                    <a:lnTo>
                      <a:pt x="80" y="192"/>
                    </a:lnTo>
                    <a:lnTo>
                      <a:pt x="201" y="192"/>
                    </a:lnTo>
                    <a:lnTo>
                      <a:pt x="142" y="3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52">
                <a:extLst>
                  <a:ext uri="{FF2B5EF4-FFF2-40B4-BE49-F238E27FC236}">
                    <a16:creationId xmlns:a16="http://schemas.microsoft.com/office/drawing/2014/main" id="{1F8BD926-655F-D14B-92F0-F04370A0F615}"/>
                  </a:ext>
                </a:extLst>
              </p:cNvPr>
              <p:cNvSpPr>
                <a:spLocks/>
              </p:cNvSpPr>
              <p:nvPr/>
            </p:nvSpPr>
            <p:spPr bwMode="auto">
              <a:xfrm>
                <a:off x="3943350" y="420688"/>
                <a:ext cx="322263" cy="484188"/>
              </a:xfrm>
              <a:custGeom>
                <a:avLst/>
                <a:gdLst>
                  <a:gd name="T0" fmla="*/ 0 w 86"/>
                  <a:gd name="T1" fmla="*/ 0 h 127"/>
                  <a:gd name="T2" fmla="*/ 33 w 86"/>
                  <a:gd name="T3" fmla="*/ 0 h 127"/>
                  <a:gd name="T4" fmla="*/ 69 w 86"/>
                  <a:gd name="T5" fmla="*/ 6 h 127"/>
                  <a:gd name="T6" fmla="*/ 86 w 86"/>
                  <a:gd name="T7" fmla="*/ 40 h 127"/>
                  <a:gd name="T8" fmla="*/ 79 w 86"/>
                  <a:gd name="T9" fmla="*/ 65 h 127"/>
                  <a:gd name="T10" fmla="*/ 50 w 86"/>
                  <a:gd name="T11" fmla="*/ 79 h 127"/>
                  <a:gd name="T12" fmla="*/ 82 w 86"/>
                  <a:gd name="T13" fmla="*/ 127 h 127"/>
                  <a:gd name="T14" fmla="*/ 66 w 86"/>
                  <a:gd name="T15" fmla="*/ 127 h 127"/>
                  <a:gd name="T16" fmla="*/ 30 w 86"/>
                  <a:gd name="T17" fmla="*/ 72 h 127"/>
                  <a:gd name="T18" fmla="*/ 35 w 86"/>
                  <a:gd name="T19" fmla="*/ 72 h 127"/>
                  <a:gd name="T20" fmla="*/ 63 w 86"/>
                  <a:gd name="T21" fmla="*/ 65 h 127"/>
                  <a:gd name="T22" fmla="*/ 72 w 86"/>
                  <a:gd name="T23" fmla="*/ 42 h 127"/>
                  <a:gd name="T24" fmla="*/ 60 w 86"/>
                  <a:gd name="T25" fmla="*/ 17 h 127"/>
                  <a:gd name="T26" fmla="*/ 34 w 86"/>
                  <a:gd name="T27" fmla="*/ 12 h 127"/>
                  <a:gd name="T28" fmla="*/ 14 w 86"/>
                  <a:gd name="T29" fmla="*/ 12 h 127"/>
                  <a:gd name="T30" fmla="*/ 14 w 86"/>
                  <a:gd name="T31" fmla="*/ 127 h 127"/>
                  <a:gd name="T32" fmla="*/ 0 w 86"/>
                  <a:gd name="T33" fmla="*/ 127 h 127"/>
                  <a:gd name="T34" fmla="*/ 0 w 86"/>
                  <a:gd name="T35"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 h="127">
                    <a:moveTo>
                      <a:pt x="0" y="0"/>
                    </a:moveTo>
                    <a:cubicBezTo>
                      <a:pt x="33" y="0"/>
                      <a:pt x="33" y="0"/>
                      <a:pt x="33" y="0"/>
                    </a:cubicBezTo>
                    <a:cubicBezTo>
                      <a:pt x="53" y="0"/>
                      <a:pt x="62" y="2"/>
                      <a:pt x="69" y="6"/>
                    </a:cubicBezTo>
                    <a:cubicBezTo>
                      <a:pt x="79" y="12"/>
                      <a:pt x="86" y="26"/>
                      <a:pt x="86" y="40"/>
                    </a:cubicBezTo>
                    <a:cubicBezTo>
                      <a:pt x="86" y="49"/>
                      <a:pt x="84" y="58"/>
                      <a:pt x="79" y="65"/>
                    </a:cubicBezTo>
                    <a:cubicBezTo>
                      <a:pt x="71" y="76"/>
                      <a:pt x="62" y="78"/>
                      <a:pt x="50" y="79"/>
                    </a:cubicBezTo>
                    <a:cubicBezTo>
                      <a:pt x="82" y="127"/>
                      <a:pt x="82" y="127"/>
                      <a:pt x="82" y="127"/>
                    </a:cubicBezTo>
                    <a:cubicBezTo>
                      <a:pt x="66" y="127"/>
                      <a:pt x="66" y="127"/>
                      <a:pt x="66" y="127"/>
                    </a:cubicBezTo>
                    <a:cubicBezTo>
                      <a:pt x="30" y="72"/>
                      <a:pt x="30" y="72"/>
                      <a:pt x="30" y="72"/>
                    </a:cubicBezTo>
                    <a:cubicBezTo>
                      <a:pt x="35" y="72"/>
                      <a:pt x="35" y="72"/>
                      <a:pt x="35" y="72"/>
                    </a:cubicBezTo>
                    <a:cubicBezTo>
                      <a:pt x="43" y="72"/>
                      <a:pt x="56" y="71"/>
                      <a:pt x="63" y="65"/>
                    </a:cubicBezTo>
                    <a:cubicBezTo>
                      <a:pt x="70" y="58"/>
                      <a:pt x="72" y="51"/>
                      <a:pt x="72" y="42"/>
                    </a:cubicBezTo>
                    <a:cubicBezTo>
                      <a:pt x="72" y="32"/>
                      <a:pt x="68" y="22"/>
                      <a:pt x="60" y="17"/>
                    </a:cubicBezTo>
                    <a:cubicBezTo>
                      <a:pt x="53" y="13"/>
                      <a:pt x="46" y="12"/>
                      <a:pt x="34" y="12"/>
                    </a:cubicBezTo>
                    <a:cubicBezTo>
                      <a:pt x="14" y="12"/>
                      <a:pt x="14" y="12"/>
                      <a:pt x="14" y="12"/>
                    </a:cubicBezTo>
                    <a:cubicBezTo>
                      <a:pt x="14" y="127"/>
                      <a:pt x="14" y="127"/>
                      <a:pt x="14" y="127"/>
                    </a:cubicBezTo>
                    <a:cubicBezTo>
                      <a:pt x="0" y="127"/>
                      <a:pt x="0" y="127"/>
                      <a:pt x="0" y="127"/>
                    </a:cubicBez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53">
                <a:extLst>
                  <a:ext uri="{FF2B5EF4-FFF2-40B4-BE49-F238E27FC236}">
                    <a16:creationId xmlns:a16="http://schemas.microsoft.com/office/drawing/2014/main" id="{CC86B5C8-0453-9146-AF16-96DCA59379F6}"/>
                  </a:ext>
                </a:extLst>
              </p:cNvPr>
              <p:cNvSpPr>
                <a:spLocks/>
              </p:cNvSpPr>
              <p:nvPr/>
            </p:nvSpPr>
            <p:spPr bwMode="auto">
              <a:xfrm>
                <a:off x="4284663" y="420688"/>
                <a:ext cx="287338" cy="484188"/>
              </a:xfrm>
              <a:custGeom>
                <a:avLst/>
                <a:gdLst>
                  <a:gd name="T0" fmla="*/ 73 w 181"/>
                  <a:gd name="T1" fmla="*/ 29 h 305"/>
                  <a:gd name="T2" fmla="*/ 0 w 181"/>
                  <a:gd name="T3" fmla="*/ 29 h 305"/>
                  <a:gd name="T4" fmla="*/ 0 w 181"/>
                  <a:gd name="T5" fmla="*/ 0 h 305"/>
                  <a:gd name="T6" fmla="*/ 181 w 181"/>
                  <a:gd name="T7" fmla="*/ 0 h 305"/>
                  <a:gd name="T8" fmla="*/ 181 w 181"/>
                  <a:gd name="T9" fmla="*/ 29 h 305"/>
                  <a:gd name="T10" fmla="*/ 106 w 181"/>
                  <a:gd name="T11" fmla="*/ 29 h 305"/>
                  <a:gd name="T12" fmla="*/ 106 w 181"/>
                  <a:gd name="T13" fmla="*/ 305 h 305"/>
                  <a:gd name="T14" fmla="*/ 73 w 181"/>
                  <a:gd name="T15" fmla="*/ 305 h 305"/>
                  <a:gd name="T16" fmla="*/ 73 w 181"/>
                  <a:gd name="T17" fmla="*/ 2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1" h="305">
                    <a:moveTo>
                      <a:pt x="73" y="29"/>
                    </a:moveTo>
                    <a:lnTo>
                      <a:pt x="0" y="29"/>
                    </a:lnTo>
                    <a:lnTo>
                      <a:pt x="0" y="0"/>
                    </a:lnTo>
                    <a:lnTo>
                      <a:pt x="181" y="0"/>
                    </a:lnTo>
                    <a:lnTo>
                      <a:pt x="181" y="29"/>
                    </a:lnTo>
                    <a:lnTo>
                      <a:pt x="106" y="29"/>
                    </a:lnTo>
                    <a:lnTo>
                      <a:pt x="106" y="305"/>
                    </a:lnTo>
                    <a:lnTo>
                      <a:pt x="73" y="305"/>
                    </a:lnTo>
                    <a:lnTo>
                      <a:pt x="73" y="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54">
                <a:extLst>
                  <a:ext uri="{FF2B5EF4-FFF2-40B4-BE49-F238E27FC236}">
                    <a16:creationId xmlns:a16="http://schemas.microsoft.com/office/drawing/2014/main" id="{8BAD797F-D4CD-434D-8198-9DEC1DA4E9E7}"/>
                  </a:ext>
                </a:extLst>
              </p:cNvPr>
              <p:cNvSpPr>
                <a:spLocks/>
              </p:cNvSpPr>
              <p:nvPr/>
            </p:nvSpPr>
            <p:spPr bwMode="auto">
              <a:xfrm>
                <a:off x="4624388" y="420688"/>
                <a:ext cx="338138" cy="484188"/>
              </a:xfrm>
              <a:custGeom>
                <a:avLst/>
                <a:gdLst>
                  <a:gd name="T0" fmla="*/ 0 w 213"/>
                  <a:gd name="T1" fmla="*/ 305 h 305"/>
                  <a:gd name="T2" fmla="*/ 0 w 213"/>
                  <a:gd name="T3" fmla="*/ 0 h 305"/>
                  <a:gd name="T4" fmla="*/ 34 w 213"/>
                  <a:gd name="T5" fmla="*/ 0 h 305"/>
                  <a:gd name="T6" fmla="*/ 34 w 213"/>
                  <a:gd name="T7" fmla="*/ 135 h 305"/>
                  <a:gd name="T8" fmla="*/ 178 w 213"/>
                  <a:gd name="T9" fmla="*/ 135 h 305"/>
                  <a:gd name="T10" fmla="*/ 178 w 213"/>
                  <a:gd name="T11" fmla="*/ 0 h 305"/>
                  <a:gd name="T12" fmla="*/ 213 w 213"/>
                  <a:gd name="T13" fmla="*/ 0 h 305"/>
                  <a:gd name="T14" fmla="*/ 213 w 213"/>
                  <a:gd name="T15" fmla="*/ 305 h 305"/>
                  <a:gd name="T16" fmla="*/ 178 w 213"/>
                  <a:gd name="T17" fmla="*/ 305 h 305"/>
                  <a:gd name="T18" fmla="*/ 178 w 213"/>
                  <a:gd name="T19" fmla="*/ 166 h 305"/>
                  <a:gd name="T20" fmla="*/ 34 w 213"/>
                  <a:gd name="T21" fmla="*/ 166 h 305"/>
                  <a:gd name="T22" fmla="*/ 34 w 213"/>
                  <a:gd name="T23" fmla="*/ 305 h 305"/>
                  <a:gd name="T24" fmla="*/ 0 w 213"/>
                  <a:gd name="T25" fmla="*/ 305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3" h="305">
                    <a:moveTo>
                      <a:pt x="0" y="305"/>
                    </a:moveTo>
                    <a:lnTo>
                      <a:pt x="0" y="0"/>
                    </a:lnTo>
                    <a:lnTo>
                      <a:pt x="34" y="0"/>
                    </a:lnTo>
                    <a:lnTo>
                      <a:pt x="34" y="135"/>
                    </a:lnTo>
                    <a:lnTo>
                      <a:pt x="178" y="135"/>
                    </a:lnTo>
                    <a:lnTo>
                      <a:pt x="178" y="0"/>
                    </a:lnTo>
                    <a:lnTo>
                      <a:pt x="213" y="0"/>
                    </a:lnTo>
                    <a:lnTo>
                      <a:pt x="213" y="305"/>
                    </a:lnTo>
                    <a:lnTo>
                      <a:pt x="178" y="305"/>
                    </a:lnTo>
                    <a:lnTo>
                      <a:pt x="178" y="166"/>
                    </a:lnTo>
                    <a:lnTo>
                      <a:pt x="34" y="166"/>
                    </a:lnTo>
                    <a:lnTo>
                      <a:pt x="34" y="305"/>
                    </a:lnTo>
                    <a:lnTo>
                      <a:pt x="0" y="30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4" name="Footer Placeholder 3">
            <a:extLst>
              <a:ext uri="{FF2B5EF4-FFF2-40B4-BE49-F238E27FC236}">
                <a16:creationId xmlns:a16="http://schemas.microsoft.com/office/drawing/2014/main" id="{1E71598E-8275-DA40-8A13-8505501B40F1}"/>
              </a:ext>
            </a:extLst>
          </p:cNvPr>
          <p:cNvSpPr>
            <a:spLocks noGrp="1"/>
          </p:cNvSpPr>
          <p:nvPr>
            <p:ph type="ftr" sz="quarter" idx="11"/>
          </p:nvPr>
        </p:nvSpPr>
        <p:spPr/>
        <p:txBody>
          <a:bodyPr/>
          <a:lstStyle/>
          <a:p>
            <a:r>
              <a:rPr lang="en-US"/>
              <a:t>The Science Directorate at NASA's Langley Research Center</a:t>
            </a:r>
            <a:endParaRPr lang="en-US" dirty="0"/>
          </a:p>
        </p:txBody>
      </p:sp>
    </p:spTree>
    <p:extLst>
      <p:ext uri="{BB962C8B-B14F-4D97-AF65-F5344CB8AC3E}">
        <p14:creationId xmlns:p14="http://schemas.microsoft.com/office/powerpoint/2010/main" val="3154782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9D8AF-3B9D-4DA5-93C3-08F4B922E34E}"/>
              </a:ext>
            </a:extLst>
          </p:cNvPr>
          <p:cNvSpPr>
            <a:spLocks noGrp="1"/>
          </p:cNvSpPr>
          <p:nvPr>
            <p:ph type="title"/>
          </p:nvPr>
        </p:nvSpPr>
        <p:spPr>
          <a:xfrm>
            <a:off x="442422" y="2514072"/>
            <a:ext cx="5931083" cy="1200329"/>
          </a:xfrm>
        </p:spPr>
        <p:txBody>
          <a:bodyPr/>
          <a:lstStyle/>
          <a:p>
            <a:r>
              <a:rPr lang="en-US" b="1" dirty="0"/>
              <a:t>Land, Atmosphere Near real-time Capability for EOS (LANCE)</a:t>
            </a:r>
          </a:p>
        </p:txBody>
      </p:sp>
      <p:sp>
        <p:nvSpPr>
          <p:cNvPr id="4" name="Footer Placeholder 3">
            <a:extLst>
              <a:ext uri="{FF2B5EF4-FFF2-40B4-BE49-F238E27FC236}">
                <a16:creationId xmlns:a16="http://schemas.microsoft.com/office/drawing/2014/main" id="{20E24A0A-B78D-43C4-B72C-26289C333A02}"/>
              </a:ext>
            </a:extLst>
          </p:cNvPr>
          <p:cNvSpPr>
            <a:spLocks noGrp="1"/>
          </p:cNvSpPr>
          <p:nvPr>
            <p:ph type="ftr" sz="quarter" idx="11"/>
          </p:nvPr>
        </p:nvSpPr>
        <p:spPr/>
        <p:txBody>
          <a:bodyPr/>
          <a:lstStyle/>
          <a:p>
            <a:r>
              <a:rPr lang="en-US"/>
              <a:t>The Science Directorate at NASA's Langley Research Center</a:t>
            </a:r>
            <a:endParaRPr lang="en-US" dirty="0"/>
          </a:p>
        </p:txBody>
      </p:sp>
      <p:sp>
        <p:nvSpPr>
          <p:cNvPr id="5" name="Slide Number Placeholder 4">
            <a:extLst>
              <a:ext uri="{FF2B5EF4-FFF2-40B4-BE49-F238E27FC236}">
                <a16:creationId xmlns:a16="http://schemas.microsoft.com/office/drawing/2014/main" id="{E250FD05-C5B7-4343-A5E9-84DC5FC5750A}"/>
              </a:ext>
            </a:extLst>
          </p:cNvPr>
          <p:cNvSpPr>
            <a:spLocks noGrp="1"/>
          </p:cNvSpPr>
          <p:nvPr>
            <p:ph type="sldNum" sz="quarter" idx="12"/>
          </p:nvPr>
        </p:nvSpPr>
        <p:spPr/>
        <p:txBody>
          <a:bodyPr/>
          <a:lstStyle/>
          <a:p>
            <a:fld id="{2E8C51FE-49D9-314D-9957-ABBF7DDE8782}" type="slidenum">
              <a:rPr lang="en-US" smtClean="0"/>
              <a:pPr/>
              <a:t>10</a:t>
            </a:fld>
            <a:endParaRPr lang="en-US" dirty="0"/>
          </a:p>
        </p:txBody>
      </p:sp>
      <p:sp>
        <p:nvSpPr>
          <p:cNvPr id="6" name="Content Placeholder 5"/>
          <p:cNvSpPr>
            <a:spLocks noGrp="1"/>
          </p:cNvSpPr>
          <p:nvPr>
            <p:ph idx="1"/>
          </p:nvPr>
        </p:nvSpPr>
        <p:spPr>
          <a:xfrm>
            <a:off x="734136" y="3969338"/>
            <a:ext cx="5639369" cy="2159566"/>
          </a:xfrm>
        </p:spPr>
        <p:txBody>
          <a:bodyPr/>
          <a:lstStyle/>
          <a:p>
            <a:pPr marL="285750" indent="-285750">
              <a:buFont typeface="Arial" panose="020B0604020202020204" pitchFamily="34" charset="0"/>
              <a:buChar char="•"/>
            </a:pPr>
            <a:r>
              <a:rPr lang="en-US" dirty="0"/>
              <a:t>The LANCE objective is to provide near real-time data and imagery generally within three hours of an instrument observation.</a:t>
            </a:r>
          </a:p>
          <a:p>
            <a:pPr marL="285750" indent="-285750">
              <a:buFont typeface="Arial" panose="020B0604020202020204" pitchFamily="34" charset="0"/>
              <a:buChar char="•"/>
            </a:pPr>
            <a:r>
              <a:rPr lang="en-US" dirty="0"/>
              <a:t>NRT products and imagery are generally processed with preliminary, less-accurate ancillary data and distributed through Worldview. Standard, higher-latency products are delivered later. </a:t>
            </a:r>
          </a:p>
        </p:txBody>
      </p:sp>
      <p:pic>
        <p:nvPicPr>
          <p:cNvPr id="7" name="Picture 6"/>
          <p:cNvPicPr>
            <a:picLocks noChangeAspect="1"/>
          </p:cNvPicPr>
          <p:nvPr/>
        </p:nvPicPr>
        <p:blipFill>
          <a:blip r:embed="rId2"/>
          <a:stretch>
            <a:fillRect/>
          </a:stretch>
        </p:blipFill>
        <p:spPr>
          <a:xfrm>
            <a:off x="6665682" y="2230070"/>
            <a:ext cx="4997135" cy="3884991"/>
          </a:xfrm>
          <a:prstGeom prst="rect">
            <a:avLst/>
          </a:prstGeom>
        </p:spPr>
      </p:pic>
      <p:pic>
        <p:nvPicPr>
          <p:cNvPr id="8" name="Picture 7"/>
          <p:cNvPicPr>
            <a:picLocks noChangeAspect="1"/>
          </p:cNvPicPr>
          <p:nvPr/>
        </p:nvPicPr>
        <p:blipFill>
          <a:blip r:embed="rId3"/>
          <a:stretch>
            <a:fillRect/>
          </a:stretch>
        </p:blipFill>
        <p:spPr>
          <a:xfrm>
            <a:off x="238011" y="306957"/>
            <a:ext cx="11715978" cy="1837434"/>
          </a:xfrm>
          <a:prstGeom prst="rect">
            <a:avLst/>
          </a:prstGeom>
        </p:spPr>
      </p:pic>
    </p:spTree>
    <p:extLst>
      <p:ext uri="{BB962C8B-B14F-4D97-AF65-F5344CB8AC3E}">
        <p14:creationId xmlns:p14="http://schemas.microsoft.com/office/powerpoint/2010/main" val="640028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DA0AE9F-B8FD-A54B-A98A-1DB54677AA4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333605" y="3998994"/>
            <a:ext cx="1232001" cy="330537"/>
          </a:xfrm>
          <a:prstGeom prst="rect">
            <a:avLst/>
          </a:prstGeom>
        </p:spPr>
      </p:pic>
      <p:pic>
        <p:nvPicPr>
          <p:cNvPr id="8" name="Picture 7">
            <a:extLst>
              <a:ext uri="{FF2B5EF4-FFF2-40B4-BE49-F238E27FC236}">
                <a16:creationId xmlns:a16="http://schemas.microsoft.com/office/drawing/2014/main" id="{5A8E6CB7-AC58-1C47-BE5B-4FEDEB6EF3AC}"/>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l="16734" t="24318" r="14846" b="24372"/>
          <a:stretch/>
        </p:blipFill>
        <p:spPr>
          <a:xfrm>
            <a:off x="7081848" y="4714808"/>
            <a:ext cx="785045" cy="588723"/>
          </a:xfrm>
          <a:prstGeom prst="rect">
            <a:avLst/>
          </a:prstGeom>
        </p:spPr>
      </p:pic>
      <p:pic>
        <p:nvPicPr>
          <p:cNvPr id="9" name="Picture 8">
            <a:extLst>
              <a:ext uri="{FF2B5EF4-FFF2-40B4-BE49-F238E27FC236}">
                <a16:creationId xmlns:a16="http://schemas.microsoft.com/office/drawing/2014/main" id="{419D9580-3F92-6A4E-AAE9-6875BA653A2B}"/>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9357188" y="4672410"/>
            <a:ext cx="1155408" cy="431352"/>
          </a:xfrm>
          <a:prstGeom prst="rect">
            <a:avLst/>
          </a:prstGeom>
        </p:spPr>
      </p:pic>
      <p:pic>
        <p:nvPicPr>
          <p:cNvPr id="10" name="Picture 9">
            <a:extLst>
              <a:ext uri="{FF2B5EF4-FFF2-40B4-BE49-F238E27FC236}">
                <a16:creationId xmlns:a16="http://schemas.microsoft.com/office/drawing/2014/main" id="{AAB60B9B-50B4-474C-8259-0223B6CBAA64}"/>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8388841" y="4952077"/>
            <a:ext cx="658565" cy="368796"/>
          </a:xfrm>
          <a:prstGeom prst="rect">
            <a:avLst/>
          </a:prstGeom>
        </p:spPr>
      </p:pic>
      <p:pic>
        <p:nvPicPr>
          <p:cNvPr id="11" name="Picture 10">
            <a:extLst>
              <a:ext uri="{FF2B5EF4-FFF2-40B4-BE49-F238E27FC236}">
                <a16:creationId xmlns:a16="http://schemas.microsoft.com/office/drawing/2014/main" id="{C72E8162-14A4-5E4E-8BE4-D315397CEEDB}"/>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755052" y="2837532"/>
            <a:ext cx="1797557" cy="605089"/>
          </a:xfrm>
          <a:prstGeom prst="rect">
            <a:avLst/>
          </a:prstGeom>
        </p:spPr>
      </p:pic>
      <p:pic>
        <p:nvPicPr>
          <p:cNvPr id="12" name="Picture 11">
            <a:extLst>
              <a:ext uri="{FF2B5EF4-FFF2-40B4-BE49-F238E27FC236}">
                <a16:creationId xmlns:a16="http://schemas.microsoft.com/office/drawing/2014/main" id="{6CED2DB9-4710-0441-A36A-AACBC1BB9D6D}"/>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6874154" y="3601285"/>
            <a:ext cx="928054" cy="928054"/>
          </a:xfrm>
          <a:prstGeom prst="rect">
            <a:avLst/>
          </a:prstGeom>
        </p:spPr>
      </p:pic>
      <p:pic>
        <p:nvPicPr>
          <p:cNvPr id="13" name="Picture 12">
            <a:extLst>
              <a:ext uri="{FF2B5EF4-FFF2-40B4-BE49-F238E27FC236}">
                <a16:creationId xmlns:a16="http://schemas.microsoft.com/office/drawing/2014/main" id="{9DA517C6-A7F5-9C48-8285-DE675CA9F13A}"/>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9344568" y="3130901"/>
            <a:ext cx="753716" cy="582985"/>
          </a:xfrm>
          <a:prstGeom prst="rect">
            <a:avLst/>
          </a:prstGeom>
        </p:spPr>
      </p:pic>
      <p:sp>
        <p:nvSpPr>
          <p:cNvPr id="14" name="Freeform 502">
            <a:extLst>
              <a:ext uri="{FF2B5EF4-FFF2-40B4-BE49-F238E27FC236}">
                <a16:creationId xmlns:a16="http://schemas.microsoft.com/office/drawing/2014/main" id="{C4FF5FB0-87EC-DE40-88D8-29644DF5DECD}"/>
              </a:ext>
            </a:extLst>
          </p:cNvPr>
          <p:cNvSpPr>
            <a:spLocks noEditPoints="1"/>
          </p:cNvSpPr>
          <p:nvPr/>
        </p:nvSpPr>
        <p:spPr bwMode="auto">
          <a:xfrm>
            <a:off x="6038838" y="1964992"/>
            <a:ext cx="5112822" cy="4087389"/>
          </a:xfrm>
          <a:custGeom>
            <a:avLst/>
            <a:gdLst>
              <a:gd name="T0" fmla="*/ 685 w 1319"/>
              <a:gd name="T1" fmla="*/ 39 h 237"/>
              <a:gd name="T2" fmla="*/ 684 w 1319"/>
              <a:gd name="T3" fmla="*/ 48 h 237"/>
              <a:gd name="T4" fmla="*/ 686 w 1319"/>
              <a:gd name="T5" fmla="*/ 40 h 237"/>
              <a:gd name="T6" fmla="*/ 689 w 1319"/>
              <a:gd name="T7" fmla="*/ 38 h 237"/>
              <a:gd name="T8" fmla="*/ 1030 w 1319"/>
              <a:gd name="T9" fmla="*/ 43 h 237"/>
              <a:gd name="T10" fmla="*/ 1319 w 1319"/>
              <a:gd name="T11" fmla="*/ 126 h 237"/>
              <a:gd name="T12" fmla="*/ 1278 w 1319"/>
              <a:gd name="T13" fmla="*/ 85 h 237"/>
              <a:gd name="T14" fmla="*/ 1098 w 1319"/>
              <a:gd name="T15" fmla="*/ 53 h 237"/>
              <a:gd name="T16" fmla="*/ 927 w 1319"/>
              <a:gd name="T17" fmla="*/ 38 h 237"/>
              <a:gd name="T18" fmla="*/ 835 w 1319"/>
              <a:gd name="T19" fmla="*/ 36 h 237"/>
              <a:gd name="T20" fmla="*/ 809 w 1319"/>
              <a:gd name="T21" fmla="*/ 36 h 237"/>
              <a:gd name="T22" fmla="*/ 927 w 1319"/>
              <a:gd name="T23" fmla="*/ 39 h 237"/>
              <a:gd name="T24" fmla="*/ 906 w 1319"/>
              <a:gd name="T25" fmla="*/ 40 h 237"/>
              <a:gd name="T26" fmla="*/ 954 w 1319"/>
              <a:gd name="T27" fmla="*/ 43 h 237"/>
              <a:gd name="T28" fmla="*/ 718 w 1319"/>
              <a:gd name="T29" fmla="*/ 40 h 237"/>
              <a:gd name="T30" fmla="*/ 1084 w 1319"/>
              <a:gd name="T31" fmla="*/ 57 h 237"/>
              <a:gd name="T32" fmla="*/ 954 w 1319"/>
              <a:gd name="T33" fmla="*/ 48 h 237"/>
              <a:gd name="T34" fmla="*/ 688 w 1319"/>
              <a:gd name="T35" fmla="*/ 45 h 237"/>
              <a:gd name="T36" fmla="*/ 692 w 1319"/>
              <a:gd name="T37" fmla="*/ 45 h 237"/>
              <a:gd name="T38" fmla="*/ 941 w 1319"/>
              <a:gd name="T39" fmla="*/ 49 h 237"/>
              <a:gd name="T40" fmla="*/ 1142 w 1319"/>
              <a:gd name="T41" fmla="*/ 69 h 237"/>
              <a:gd name="T42" fmla="*/ 1291 w 1319"/>
              <a:gd name="T43" fmla="*/ 105 h 237"/>
              <a:gd name="T44" fmla="*/ 1300 w 1319"/>
              <a:gd name="T45" fmla="*/ 134 h 237"/>
              <a:gd name="T46" fmla="*/ 1171 w 1319"/>
              <a:gd name="T47" fmla="*/ 185 h 237"/>
              <a:gd name="T48" fmla="*/ 765 w 1319"/>
              <a:gd name="T49" fmla="*/ 221 h 237"/>
              <a:gd name="T50" fmla="*/ 244 w 1319"/>
              <a:gd name="T51" fmla="*/ 206 h 237"/>
              <a:gd name="T52" fmla="*/ 14 w 1319"/>
              <a:gd name="T53" fmla="*/ 149 h 237"/>
              <a:gd name="T54" fmla="*/ 350 w 1319"/>
              <a:gd name="T55" fmla="*/ 42 h 237"/>
              <a:gd name="T56" fmla="*/ 774 w 1319"/>
              <a:gd name="T57" fmla="*/ 16 h 237"/>
              <a:gd name="T58" fmla="*/ 1123 w 1319"/>
              <a:gd name="T59" fmla="*/ 36 h 237"/>
              <a:gd name="T60" fmla="*/ 1130 w 1319"/>
              <a:gd name="T61" fmla="*/ 38 h 237"/>
              <a:gd name="T62" fmla="*/ 1137 w 1319"/>
              <a:gd name="T63" fmla="*/ 38 h 237"/>
              <a:gd name="T64" fmla="*/ 1144 w 1319"/>
              <a:gd name="T65" fmla="*/ 33 h 237"/>
              <a:gd name="T66" fmla="*/ 1143 w 1319"/>
              <a:gd name="T67" fmla="*/ 25 h 237"/>
              <a:gd name="T68" fmla="*/ 1137 w 1319"/>
              <a:gd name="T69" fmla="*/ 20 h 237"/>
              <a:gd name="T70" fmla="*/ 1131 w 1319"/>
              <a:gd name="T71" fmla="*/ 19 h 237"/>
              <a:gd name="T72" fmla="*/ 1122 w 1319"/>
              <a:gd name="T73" fmla="*/ 19 h 237"/>
              <a:gd name="T74" fmla="*/ 920 w 1319"/>
              <a:gd name="T75" fmla="*/ 2 h 237"/>
              <a:gd name="T76" fmla="*/ 750 w 1319"/>
              <a:gd name="T77" fmla="*/ 1 h 237"/>
              <a:gd name="T78" fmla="*/ 385 w 1319"/>
              <a:gd name="T79" fmla="*/ 23 h 237"/>
              <a:gd name="T80" fmla="*/ 65 w 1319"/>
              <a:gd name="T81" fmla="*/ 94 h 237"/>
              <a:gd name="T82" fmla="*/ 7 w 1319"/>
              <a:gd name="T83" fmla="*/ 168 h 237"/>
              <a:gd name="T84" fmla="*/ 158 w 1319"/>
              <a:gd name="T85" fmla="*/ 212 h 237"/>
              <a:gd name="T86" fmla="*/ 992 w 1319"/>
              <a:gd name="T87" fmla="*/ 223 h 237"/>
              <a:gd name="T88" fmla="*/ 1284 w 1319"/>
              <a:gd name="T89" fmla="*/ 161 h 237"/>
              <a:gd name="T90" fmla="*/ 1319 w 1319"/>
              <a:gd name="T91" fmla="*/ 126 h 237"/>
              <a:gd name="T92" fmla="*/ 985 w 1319"/>
              <a:gd name="T93" fmla="*/ 52 h 237"/>
              <a:gd name="T94" fmla="*/ 688 w 1319"/>
              <a:gd name="T95" fmla="*/ 44 h 237"/>
              <a:gd name="T96" fmla="*/ 1041 w 1319"/>
              <a:gd name="T97" fmla="*/ 46 h 237"/>
              <a:gd name="T98" fmla="*/ 688 w 1319"/>
              <a:gd name="T99" fmla="*/ 45 h 237"/>
              <a:gd name="T100" fmla="*/ 1270 w 1319"/>
              <a:gd name="T101" fmla="*/ 96 h 237"/>
              <a:gd name="T102" fmla="*/ 688 w 1319"/>
              <a:gd name="T103" fmla="*/ 46 h 237"/>
              <a:gd name="T104" fmla="*/ 769 w 1319"/>
              <a:gd name="T105" fmla="*/ 37 h 237"/>
              <a:gd name="T106" fmla="*/ 926 w 1319"/>
              <a:gd name="T107" fmla="*/ 46 h 237"/>
              <a:gd name="T108" fmla="*/ 986 w 1319"/>
              <a:gd name="T109" fmla="*/ 52 h 237"/>
              <a:gd name="T110" fmla="*/ 687 w 1319"/>
              <a:gd name="T111" fmla="*/ 41 h 237"/>
              <a:gd name="T112" fmla="*/ 689 w 1319"/>
              <a:gd name="T113" fmla="*/ 38 h 237"/>
              <a:gd name="T114" fmla="*/ 689 w 1319"/>
              <a:gd name="T115" fmla="*/ 45 h 237"/>
              <a:gd name="T116" fmla="*/ 688 w 1319"/>
              <a:gd name="T117" fmla="*/ 41 h 237"/>
              <a:gd name="T118" fmla="*/ 689 w 1319"/>
              <a:gd name="T119" fmla="*/ 41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19" h="237">
                <a:moveTo>
                  <a:pt x="686" y="40"/>
                </a:moveTo>
                <a:cubicBezTo>
                  <a:pt x="686" y="40"/>
                  <a:pt x="686" y="40"/>
                  <a:pt x="686" y="40"/>
                </a:cubicBezTo>
                <a:cubicBezTo>
                  <a:pt x="686" y="40"/>
                  <a:pt x="685" y="40"/>
                  <a:pt x="684" y="40"/>
                </a:cubicBezTo>
                <a:cubicBezTo>
                  <a:pt x="684" y="40"/>
                  <a:pt x="684" y="40"/>
                  <a:pt x="684" y="40"/>
                </a:cubicBezTo>
                <a:cubicBezTo>
                  <a:pt x="684" y="40"/>
                  <a:pt x="684" y="40"/>
                  <a:pt x="683" y="40"/>
                </a:cubicBezTo>
                <a:cubicBezTo>
                  <a:pt x="684" y="39"/>
                  <a:pt x="685" y="40"/>
                  <a:pt x="685" y="39"/>
                </a:cubicBezTo>
                <a:cubicBezTo>
                  <a:pt x="685" y="39"/>
                  <a:pt x="685" y="39"/>
                  <a:pt x="685" y="39"/>
                </a:cubicBezTo>
                <a:cubicBezTo>
                  <a:pt x="686" y="39"/>
                  <a:pt x="687" y="39"/>
                  <a:pt x="688" y="39"/>
                </a:cubicBezTo>
                <a:cubicBezTo>
                  <a:pt x="687" y="40"/>
                  <a:pt x="686" y="39"/>
                  <a:pt x="686" y="40"/>
                </a:cubicBezTo>
                <a:close/>
                <a:moveTo>
                  <a:pt x="684" y="48"/>
                </a:moveTo>
                <a:cubicBezTo>
                  <a:pt x="685" y="48"/>
                  <a:pt x="685" y="48"/>
                  <a:pt x="685" y="48"/>
                </a:cubicBezTo>
                <a:cubicBezTo>
                  <a:pt x="685" y="48"/>
                  <a:pt x="684" y="48"/>
                  <a:pt x="684" y="48"/>
                </a:cubicBezTo>
                <a:close/>
                <a:moveTo>
                  <a:pt x="685" y="46"/>
                </a:moveTo>
                <a:cubicBezTo>
                  <a:pt x="685" y="46"/>
                  <a:pt x="685" y="46"/>
                  <a:pt x="685" y="46"/>
                </a:cubicBezTo>
                <a:cubicBezTo>
                  <a:pt x="685" y="46"/>
                  <a:pt x="685" y="46"/>
                  <a:pt x="685" y="46"/>
                </a:cubicBezTo>
                <a:close/>
                <a:moveTo>
                  <a:pt x="686" y="40"/>
                </a:moveTo>
                <a:cubicBezTo>
                  <a:pt x="686" y="40"/>
                  <a:pt x="687" y="40"/>
                  <a:pt x="687" y="40"/>
                </a:cubicBezTo>
                <a:cubicBezTo>
                  <a:pt x="686" y="40"/>
                  <a:pt x="686" y="40"/>
                  <a:pt x="686" y="40"/>
                </a:cubicBezTo>
                <a:cubicBezTo>
                  <a:pt x="686" y="40"/>
                  <a:pt x="686" y="40"/>
                  <a:pt x="686" y="40"/>
                </a:cubicBezTo>
                <a:close/>
                <a:moveTo>
                  <a:pt x="686" y="43"/>
                </a:moveTo>
                <a:cubicBezTo>
                  <a:pt x="686" y="44"/>
                  <a:pt x="686" y="43"/>
                  <a:pt x="686" y="43"/>
                </a:cubicBezTo>
                <a:close/>
                <a:moveTo>
                  <a:pt x="689" y="38"/>
                </a:moveTo>
                <a:cubicBezTo>
                  <a:pt x="688" y="38"/>
                  <a:pt x="688" y="38"/>
                  <a:pt x="688" y="39"/>
                </a:cubicBezTo>
                <a:cubicBezTo>
                  <a:pt x="688" y="39"/>
                  <a:pt x="689" y="39"/>
                  <a:pt x="689" y="38"/>
                </a:cubicBezTo>
                <a:close/>
                <a:moveTo>
                  <a:pt x="685" y="46"/>
                </a:moveTo>
                <a:cubicBezTo>
                  <a:pt x="685" y="46"/>
                  <a:pt x="685" y="46"/>
                  <a:pt x="685" y="46"/>
                </a:cubicBezTo>
                <a:close/>
                <a:moveTo>
                  <a:pt x="685" y="45"/>
                </a:moveTo>
                <a:cubicBezTo>
                  <a:pt x="685" y="45"/>
                  <a:pt x="685" y="45"/>
                  <a:pt x="685" y="45"/>
                </a:cubicBezTo>
                <a:cubicBezTo>
                  <a:pt x="685" y="45"/>
                  <a:pt x="685" y="45"/>
                  <a:pt x="685" y="45"/>
                </a:cubicBezTo>
                <a:close/>
                <a:moveTo>
                  <a:pt x="1030" y="43"/>
                </a:moveTo>
                <a:cubicBezTo>
                  <a:pt x="1023" y="42"/>
                  <a:pt x="1012" y="41"/>
                  <a:pt x="1009" y="41"/>
                </a:cubicBezTo>
                <a:cubicBezTo>
                  <a:pt x="1019" y="42"/>
                  <a:pt x="1026" y="43"/>
                  <a:pt x="1030" y="43"/>
                </a:cubicBezTo>
                <a:close/>
                <a:moveTo>
                  <a:pt x="1122" y="54"/>
                </a:moveTo>
                <a:cubicBezTo>
                  <a:pt x="1109" y="53"/>
                  <a:pt x="1109" y="53"/>
                  <a:pt x="1109" y="53"/>
                </a:cubicBezTo>
                <a:cubicBezTo>
                  <a:pt x="1108" y="53"/>
                  <a:pt x="1118" y="54"/>
                  <a:pt x="1122" y="54"/>
                </a:cubicBezTo>
                <a:close/>
                <a:moveTo>
                  <a:pt x="1319" y="126"/>
                </a:moveTo>
                <a:cubicBezTo>
                  <a:pt x="1319" y="125"/>
                  <a:pt x="1319" y="125"/>
                  <a:pt x="1319" y="125"/>
                </a:cubicBezTo>
                <a:cubicBezTo>
                  <a:pt x="1319" y="124"/>
                  <a:pt x="1319" y="124"/>
                  <a:pt x="1319" y="124"/>
                </a:cubicBezTo>
                <a:cubicBezTo>
                  <a:pt x="1319" y="118"/>
                  <a:pt x="1316" y="112"/>
                  <a:pt x="1313" y="108"/>
                </a:cubicBezTo>
                <a:cubicBezTo>
                  <a:pt x="1309" y="103"/>
                  <a:pt x="1305" y="100"/>
                  <a:pt x="1301" y="97"/>
                </a:cubicBezTo>
                <a:cubicBezTo>
                  <a:pt x="1293" y="91"/>
                  <a:pt x="1285" y="88"/>
                  <a:pt x="1279" y="86"/>
                </a:cubicBezTo>
                <a:cubicBezTo>
                  <a:pt x="1280" y="86"/>
                  <a:pt x="1280" y="86"/>
                  <a:pt x="1278" y="85"/>
                </a:cubicBezTo>
                <a:cubicBezTo>
                  <a:pt x="1272" y="83"/>
                  <a:pt x="1269" y="82"/>
                  <a:pt x="1262" y="80"/>
                </a:cubicBezTo>
                <a:cubicBezTo>
                  <a:pt x="1239" y="73"/>
                  <a:pt x="1219" y="70"/>
                  <a:pt x="1199" y="67"/>
                </a:cubicBezTo>
                <a:cubicBezTo>
                  <a:pt x="1180" y="64"/>
                  <a:pt x="1162" y="61"/>
                  <a:pt x="1142" y="58"/>
                </a:cubicBezTo>
                <a:cubicBezTo>
                  <a:pt x="1137" y="58"/>
                  <a:pt x="1123" y="55"/>
                  <a:pt x="1119" y="55"/>
                </a:cubicBezTo>
                <a:cubicBezTo>
                  <a:pt x="1126" y="56"/>
                  <a:pt x="1135" y="57"/>
                  <a:pt x="1134" y="57"/>
                </a:cubicBezTo>
                <a:cubicBezTo>
                  <a:pt x="1122" y="56"/>
                  <a:pt x="1106" y="54"/>
                  <a:pt x="1098" y="53"/>
                </a:cubicBezTo>
                <a:cubicBezTo>
                  <a:pt x="1083" y="51"/>
                  <a:pt x="1076" y="50"/>
                  <a:pt x="1062" y="49"/>
                </a:cubicBezTo>
                <a:cubicBezTo>
                  <a:pt x="1059" y="48"/>
                  <a:pt x="1065" y="49"/>
                  <a:pt x="1058" y="48"/>
                </a:cubicBezTo>
                <a:cubicBezTo>
                  <a:pt x="1037" y="46"/>
                  <a:pt x="1027" y="45"/>
                  <a:pt x="1008" y="43"/>
                </a:cubicBezTo>
                <a:cubicBezTo>
                  <a:pt x="1003" y="43"/>
                  <a:pt x="980" y="41"/>
                  <a:pt x="974" y="41"/>
                </a:cubicBezTo>
                <a:cubicBezTo>
                  <a:pt x="968" y="40"/>
                  <a:pt x="980" y="41"/>
                  <a:pt x="975" y="41"/>
                </a:cubicBezTo>
                <a:cubicBezTo>
                  <a:pt x="927" y="38"/>
                  <a:pt x="927" y="38"/>
                  <a:pt x="927" y="38"/>
                </a:cubicBezTo>
                <a:cubicBezTo>
                  <a:pt x="923" y="38"/>
                  <a:pt x="920" y="38"/>
                  <a:pt x="914" y="38"/>
                </a:cubicBezTo>
                <a:cubicBezTo>
                  <a:pt x="909" y="37"/>
                  <a:pt x="915" y="37"/>
                  <a:pt x="908" y="37"/>
                </a:cubicBezTo>
                <a:cubicBezTo>
                  <a:pt x="902" y="37"/>
                  <a:pt x="913" y="38"/>
                  <a:pt x="912" y="38"/>
                </a:cubicBezTo>
                <a:cubicBezTo>
                  <a:pt x="903" y="37"/>
                  <a:pt x="905" y="38"/>
                  <a:pt x="900" y="38"/>
                </a:cubicBezTo>
                <a:cubicBezTo>
                  <a:pt x="888" y="37"/>
                  <a:pt x="880" y="37"/>
                  <a:pt x="869" y="37"/>
                </a:cubicBezTo>
                <a:cubicBezTo>
                  <a:pt x="835" y="36"/>
                  <a:pt x="835" y="36"/>
                  <a:pt x="835" y="36"/>
                </a:cubicBezTo>
                <a:cubicBezTo>
                  <a:pt x="811" y="36"/>
                  <a:pt x="811" y="36"/>
                  <a:pt x="811" y="36"/>
                </a:cubicBezTo>
                <a:cubicBezTo>
                  <a:pt x="786" y="36"/>
                  <a:pt x="786" y="36"/>
                  <a:pt x="786" y="36"/>
                </a:cubicBezTo>
                <a:cubicBezTo>
                  <a:pt x="781" y="36"/>
                  <a:pt x="790" y="36"/>
                  <a:pt x="782" y="36"/>
                </a:cubicBezTo>
                <a:cubicBezTo>
                  <a:pt x="749" y="36"/>
                  <a:pt x="716" y="37"/>
                  <a:pt x="692" y="38"/>
                </a:cubicBezTo>
                <a:cubicBezTo>
                  <a:pt x="729" y="36"/>
                  <a:pt x="757" y="36"/>
                  <a:pt x="790" y="36"/>
                </a:cubicBezTo>
                <a:cubicBezTo>
                  <a:pt x="795" y="36"/>
                  <a:pt x="804" y="36"/>
                  <a:pt x="809" y="36"/>
                </a:cubicBezTo>
                <a:cubicBezTo>
                  <a:pt x="811" y="36"/>
                  <a:pt x="804" y="36"/>
                  <a:pt x="811" y="36"/>
                </a:cubicBezTo>
                <a:cubicBezTo>
                  <a:pt x="818" y="36"/>
                  <a:pt x="818" y="36"/>
                  <a:pt x="818" y="36"/>
                </a:cubicBezTo>
                <a:cubicBezTo>
                  <a:pt x="814" y="36"/>
                  <a:pt x="821" y="36"/>
                  <a:pt x="823" y="37"/>
                </a:cubicBezTo>
                <a:cubicBezTo>
                  <a:pt x="851" y="37"/>
                  <a:pt x="873" y="37"/>
                  <a:pt x="898" y="38"/>
                </a:cubicBezTo>
                <a:cubicBezTo>
                  <a:pt x="902" y="38"/>
                  <a:pt x="894" y="38"/>
                  <a:pt x="900" y="38"/>
                </a:cubicBezTo>
                <a:cubicBezTo>
                  <a:pt x="927" y="39"/>
                  <a:pt x="927" y="39"/>
                  <a:pt x="927" y="39"/>
                </a:cubicBezTo>
                <a:cubicBezTo>
                  <a:pt x="930" y="40"/>
                  <a:pt x="937" y="40"/>
                  <a:pt x="933" y="40"/>
                </a:cubicBezTo>
                <a:cubicBezTo>
                  <a:pt x="901" y="38"/>
                  <a:pt x="856" y="37"/>
                  <a:pt x="817" y="37"/>
                </a:cubicBezTo>
                <a:cubicBezTo>
                  <a:pt x="806" y="37"/>
                  <a:pt x="793" y="37"/>
                  <a:pt x="787" y="37"/>
                </a:cubicBezTo>
                <a:cubicBezTo>
                  <a:pt x="804" y="37"/>
                  <a:pt x="818" y="37"/>
                  <a:pt x="833" y="38"/>
                </a:cubicBezTo>
                <a:cubicBezTo>
                  <a:pt x="853" y="38"/>
                  <a:pt x="874" y="38"/>
                  <a:pt x="893" y="39"/>
                </a:cubicBezTo>
                <a:cubicBezTo>
                  <a:pt x="906" y="40"/>
                  <a:pt x="906" y="40"/>
                  <a:pt x="906" y="40"/>
                </a:cubicBezTo>
                <a:cubicBezTo>
                  <a:pt x="920" y="40"/>
                  <a:pt x="920" y="40"/>
                  <a:pt x="920" y="40"/>
                </a:cubicBezTo>
                <a:cubicBezTo>
                  <a:pt x="929" y="41"/>
                  <a:pt x="929" y="41"/>
                  <a:pt x="929" y="41"/>
                </a:cubicBezTo>
                <a:cubicBezTo>
                  <a:pt x="937" y="41"/>
                  <a:pt x="944" y="41"/>
                  <a:pt x="953" y="42"/>
                </a:cubicBezTo>
                <a:cubicBezTo>
                  <a:pt x="968" y="43"/>
                  <a:pt x="983" y="44"/>
                  <a:pt x="999" y="46"/>
                </a:cubicBezTo>
                <a:cubicBezTo>
                  <a:pt x="1002" y="46"/>
                  <a:pt x="1001" y="46"/>
                  <a:pt x="997" y="46"/>
                </a:cubicBezTo>
                <a:cubicBezTo>
                  <a:pt x="977" y="44"/>
                  <a:pt x="974" y="44"/>
                  <a:pt x="954" y="43"/>
                </a:cubicBezTo>
                <a:cubicBezTo>
                  <a:pt x="956" y="43"/>
                  <a:pt x="958" y="43"/>
                  <a:pt x="957" y="43"/>
                </a:cubicBezTo>
                <a:cubicBezTo>
                  <a:pt x="951" y="43"/>
                  <a:pt x="949" y="42"/>
                  <a:pt x="945" y="42"/>
                </a:cubicBezTo>
                <a:cubicBezTo>
                  <a:pt x="960" y="43"/>
                  <a:pt x="958" y="43"/>
                  <a:pt x="953" y="43"/>
                </a:cubicBezTo>
                <a:cubicBezTo>
                  <a:pt x="916" y="41"/>
                  <a:pt x="870" y="39"/>
                  <a:pt x="840" y="39"/>
                </a:cubicBezTo>
                <a:cubicBezTo>
                  <a:pt x="836" y="39"/>
                  <a:pt x="834" y="39"/>
                  <a:pt x="829" y="39"/>
                </a:cubicBezTo>
                <a:cubicBezTo>
                  <a:pt x="794" y="38"/>
                  <a:pt x="755" y="38"/>
                  <a:pt x="718" y="40"/>
                </a:cubicBezTo>
                <a:cubicBezTo>
                  <a:pt x="761" y="39"/>
                  <a:pt x="805" y="38"/>
                  <a:pt x="854" y="39"/>
                </a:cubicBezTo>
                <a:cubicBezTo>
                  <a:pt x="856" y="39"/>
                  <a:pt x="854" y="39"/>
                  <a:pt x="859" y="40"/>
                </a:cubicBezTo>
                <a:cubicBezTo>
                  <a:pt x="880" y="40"/>
                  <a:pt x="904" y="41"/>
                  <a:pt x="920" y="42"/>
                </a:cubicBezTo>
                <a:cubicBezTo>
                  <a:pt x="941" y="44"/>
                  <a:pt x="941" y="44"/>
                  <a:pt x="941" y="44"/>
                </a:cubicBezTo>
                <a:cubicBezTo>
                  <a:pt x="993" y="47"/>
                  <a:pt x="1030" y="51"/>
                  <a:pt x="1079" y="57"/>
                </a:cubicBezTo>
                <a:cubicBezTo>
                  <a:pt x="1079" y="57"/>
                  <a:pt x="1082" y="57"/>
                  <a:pt x="1084" y="57"/>
                </a:cubicBezTo>
                <a:cubicBezTo>
                  <a:pt x="1073" y="57"/>
                  <a:pt x="1073" y="57"/>
                  <a:pt x="1073" y="57"/>
                </a:cubicBezTo>
                <a:cubicBezTo>
                  <a:pt x="1049" y="54"/>
                  <a:pt x="1049" y="54"/>
                  <a:pt x="1049" y="54"/>
                </a:cubicBezTo>
                <a:cubicBezTo>
                  <a:pt x="1008" y="50"/>
                  <a:pt x="950" y="45"/>
                  <a:pt x="898" y="43"/>
                </a:cubicBezTo>
                <a:cubicBezTo>
                  <a:pt x="892" y="43"/>
                  <a:pt x="897" y="43"/>
                  <a:pt x="901" y="44"/>
                </a:cubicBezTo>
                <a:cubicBezTo>
                  <a:pt x="926" y="45"/>
                  <a:pt x="948" y="46"/>
                  <a:pt x="975" y="48"/>
                </a:cubicBezTo>
                <a:cubicBezTo>
                  <a:pt x="984" y="50"/>
                  <a:pt x="974" y="49"/>
                  <a:pt x="954" y="48"/>
                </a:cubicBezTo>
                <a:cubicBezTo>
                  <a:pt x="937" y="47"/>
                  <a:pt x="914" y="45"/>
                  <a:pt x="893" y="45"/>
                </a:cubicBezTo>
                <a:cubicBezTo>
                  <a:pt x="871" y="44"/>
                  <a:pt x="851" y="43"/>
                  <a:pt x="841" y="43"/>
                </a:cubicBezTo>
                <a:cubicBezTo>
                  <a:pt x="791" y="42"/>
                  <a:pt x="742" y="43"/>
                  <a:pt x="693" y="45"/>
                </a:cubicBezTo>
                <a:cubicBezTo>
                  <a:pt x="689" y="45"/>
                  <a:pt x="689" y="45"/>
                  <a:pt x="689" y="45"/>
                </a:cubicBezTo>
                <a:cubicBezTo>
                  <a:pt x="689" y="45"/>
                  <a:pt x="689" y="45"/>
                  <a:pt x="689" y="45"/>
                </a:cubicBezTo>
                <a:cubicBezTo>
                  <a:pt x="688" y="45"/>
                  <a:pt x="688" y="45"/>
                  <a:pt x="688" y="45"/>
                </a:cubicBezTo>
                <a:cubicBezTo>
                  <a:pt x="686" y="45"/>
                  <a:pt x="686" y="45"/>
                  <a:pt x="686" y="45"/>
                </a:cubicBezTo>
                <a:cubicBezTo>
                  <a:pt x="686" y="45"/>
                  <a:pt x="687" y="45"/>
                  <a:pt x="688" y="45"/>
                </a:cubicBezTo>
                <a:cubicBezTo>
                  <a:pt x="689" y="45"/>
                  <a:pt x="689" y="45"/>
                  <a:pt x="689" y="45"/>
                </a:cubicBezTo>
                <a:cubicBezTo>
                  <a:pt x="689" y="45"/>
                  <a:pt x="689" y="45"/>
                  <a:pt x="689" y="45"/>
                </a:cubicBezTo>
                <a:cubicBezTo>
                  <a:pt x="689" y="45"/>
                  <a:pt x="689" y="45"/>
                  <a:pt x="689" y="45"/>
                </a:cubicBezTo>
                <a:cubicBezTo>
                  <a:pt x="692" y="45"/>
                  <a:pt x="692" y="45"/>
                  <a:pt x="692" y="45"/>
                </a:cubicBezTo>
                <a:cubicBezTo>
                  <a:pt x="701" y="45"/>
                  <a:pt x="701" y="45"/>
                  <a:pt x="701" y="45"/>
                </a:cubicBezTo>
                <a:cubicBezTo>
                  <a:pt x="701" y="45"/>
                  <a:pt x="703" y="44"/>
                  <a:pt x="707" y="44"/>
                </a:cubicBezTo>
                <a:cubicBezTo>
                  <a:pt x="756" y="43"/>
                  <a:pt x="811" y="43"/>
                  <a:pt x="855" y="43"/>
                </a:cubicBezTo>
                <a:cubicBezTo>
                  <a:pt x="873" y="44"/>
                  <a:pt x="908" y="45"/>
                  <a:pt x="926" y="47"/>
                </a:cubicBezTo>
                <a:cubicBezTo>
                  <a:pt x="922" y="47"/>
                  <a:pt x="907" y="46"/>
                  <a:pt x="888" y="46"/>
                </a:cubicBezTo>
                <a:cubicBezTo>
                  <a:pt x="907" y="46"/>
                  <a:pt x="925" y="48"/>
                  <a:pt x="941" y="49"/>
                </a:cubicBezTo>
                <a:cubicBezTo>
                  <a:pt x="955" y="49"/>
                  <a:pt x="978" y="51"/>
                  <a:pt x="985" y="52"/>
                </a:cubicBezTo>
                <a:cubicBezTo>
                  <a:pt x="986" y="52"/>
                  <a:pt x="984" y="52"/>
                  <a:pt x="985" y="52"/>
                </a:cubicBezTo>
                <a:cubicBezTo>
                  <a:pt x="986" y="52"/>
                  <a:pt x="996" y="53"/>
                  <a:pt x="997" y="53"/>
                </a:cubicBezTo>
                <a:cubicBezTo>
                  <a:pt x="1004" y="53"/>
                  <a:pt x="1003" y="53"/>
                  <a:pt x="1011" y="54"/>
                </a:cubicBezTo>
                <a:cubicBezTo>
                  <a:pt x="1022" y="55"/>
                  <a:pt x="1022" y="55"/>
                  <a:pt x="1029" y="56"/>
                </a:cubicBezTo>
                <a:cubicBezTo>
                  <a:pt x="1067" y="59"/>
                  <a:pt x="1104" y="64"/>
                  <a:pt x="1142" y="69"/>
                </a:cubicBezTo>
                <a:cubicBezTo>
                  <a:pt x="1154" y="71"/>
                  <a:pt x="1154" y="71"/>
                  <a:pt x="1154" y="71"/>
                </a:cubicBezTo>
                <a:cubicBezTo>
                  <a:pt x="1158" y="72"/>
                  <a:pt x="1155" y="72"/>
                  <a:pt x="1159" y="72"/>
                </a:cubicBezTo>
                <a:cubicBezTo>
                  <a:pt x="1162" y="73"/>
                  <a:pt x="1161" y="72"/>
                  <a:pt x="1165" y="73"/>
                </a:cubicBezTo>
                <a:cubicBezTo>
                  <a:pt x="1179" y="75"/>
                  <a:pt x="1196" y="78"/>
                  <a:pt x="1211" y="81"/>
                </a:cubicBezTo>
                <a:cubicBezTo>
                  <a:pt x="1229" y="84"/>
                  <a:pt x="1249" y="88"/>
                  <a:pt x="1267" y="94"/>
                </a:cubicBezTo>
                <a:cubicBezTo>
                  <a:pt x="1275" y="97"/>
                  <a:pt x="1284" y="101"/>
                  <a:pt x="1291" y="105"/>
                </a:cubicBezTo>
                <a:cubicBezTo>
                  <a:pt x="1298" y="109"/>
                  <a:pt x="1303" y="114"/>
                  <a:pt x="1305" y="119"/>
                </a:cubicBezTo>
                <a:cubicBezTo>
                  <a:pt x="1306" y="122"/>
                  <a:pt x="1306" y="121"/>
                  <a:pt x="1306" y="121"/>
                </a:cubicBezTo>
                <a:cubicBezTo>
                  <a:pt x="1306" y="121"/>
                  <a:pt x="1306" y="121"/>
                  <a:pt x="1307" y="124"/>
                </a:cubicBezTo>
                <a:cubicBezTo>
                  <a:pt x="1307" y="125"/>
                  <a:pt x="1307" y="126"/>
                  <a:pt x="1307" y="126"/>
                </a:cubicBezTo>
                <a:cubicBezTo>
                  <a:pt x="1307" y="127"/>
                  <a:pt x="1306" y="127"/>
                  <a:pt x="1306" y="128"/>
                </a:cubicBezTo>
                <a:cubicBezTo>
                  <a:pt x="1304" y="130"/>
                  <a:pt x="1302" y="132"/>
                  <a:pt x="1300" y="134"/>
                </a:cubicBezTo>
                <a:cubicBezTo>
                  <a:pt x="1296" y="138"/>
                  <a:pt x="1291" y="142"/>
                  <a:pt x="1285" y="145"/>
                </a:cubicBezTo>
                <a:cubicBezTo>
                  <a:pt x="1274" y="152"/>
                  <a:pt x="1262" y="158"/>
                  <a:pt x="1250" y="163"/>
                </a:cubicBezTo>
                <a:cubicBezTo>
                  <a:pt x="1247" y="164"/>
                  <a:pt x="1244" y="165"/>
                  <a:pt x="1241" y="166"/>
                </a:cubicBezTo>
                <a:cubicBezTo>
                  <a:pt x="1231" y="169"/>
                  <a:pt x="1231" y="169"/>
                  <a:pt x="1231" y="169"/>
                </a:cubicBezTo>
                <a:cubicBezTo>
                  <a:pt x="1224" y="171"/>
                  <a:pt x="1218" y="173"/>
                  <a:pt x="1211" y="175"/>
                </a:cubicBezTo>
                <a:cubicBezTo>
                  <a:pt x="1198" y="178"/>
                  <a:pt x="1184" y="182"/>
                  <a:pt x="1171" y="185"/>
                </a:cubicBezTo>
                <a:cubicBezTo>
                  <a:pt x="1167" y="186"/>
                  <a:pt x="1170" y="185"/>
                  <a:pt x="1164" y="186"/>
                </a:cubicBezTo>
                <a:cubicBezTo>
                  <a:pt x="1156" y="188"/>
                  <a:pt x="1158" y="188"/>
                  <a:pt x="1152" y="189"/>
                </a:cubicBezTo>
                <a:cubicBezTo>
                  <a:pt x="1147" y="190"/>
                  <a:pt x="1144" y="191"/>
                  <a:pt x="1141" y="191"/>
                </a:cubicBezTo>
                <a:cubicBezTo>
                  <a:pt x="1110" y="197"/>
                  <a:pt x="1078" y="201"/>
                  <a:pt x="1045" y="205"/>
                </a:cubicBezTo>
                <a:cubicBezTo>
                  <a:pt x="1013" y="208"/>
                  <a:pt x="980" y="210"/>
                  <a:pt x="947" y="213"/>
                </a:cubicBezTo>
                <a:cubicBezTo>
                  <a:pt x="885" y="217"/>
                  <a:pt x="823" y="220"/>
                  <a:pt x="765" y="221"/>
                </a:cubicBezTo>
                <a:cubicBezTo>
                  <a:pt x="719" y="222"/>
                  <a:pt x="675" y="223"/>
                  <a:pt x="633" y="222"/>
                </a:cubicBezTo>
                <a:cubicBezTo>
                  <a:pt x="578" y="222"/>
                  <a:pt x="530" y="221"/>
                  <a:pt x="478" y="219"/>
                </a:cubicBezTo>
                <a:cubicBezTo>
                  <a:pt x="441" y="218"/>
                  <a:pt x="400" y="216"/>
                  <a:pt x="368" y="214"/>
                </a:cubicBezTo>
                <a:cubicBezTo>
                  <a:pt x="350" y="214"/>
                  <a:pt x="350" y="214"/>
                  <a:pt x="350" y="214"/>
                </a:cubicBezTo>
                <a:cubicBezTo>
                  <a:pt x="321" y="212"/>
                  <a:pt x="321" y="212"/>
                  <a:pt x="321" y="212"/>
                </a:cubicBezTo>
                <a:cubicBezTo>
                  <a:pt x="296" y="210"/>
                  <a:pt x="270" y="209"/>
                  <a:pt x="244" y="206"/>
                </a:cubicBezTo>
                <a:cubicBezTo>
                  <a:pt x="215" y="204"/>
                  <a:pt x="188" y="201"/>
                  <a:pt x="160" y="198"/>
                </a:cubicBezTo>
                <a:cubicBezTo>
                  <a:pt x="144" y="196"/>
                  <a:pt x="129" y="194"/>
                  <a:pt x="114" y="191"/>
                </a:cubicBezTo>
                <a:cubicBezTo>
                  <a:pt x="103" y="189"/>
                  <a:pt x="93" y="187"/>
                  <a:pt x="82" y="185"/>
                </a:cubicBezTo>
                <a:cubicBezTo>
                  <a:pt x="68" y="182"/>
                  <a:pt x="53" y="178"/>
                  <a:pt x="40" y="172"/>
                </a:cubicBezTo>
                <a:cubicBezTo>
                  <a:pt x="33" y="170"/>
                  <a:pt x="26" y="166"/>
                  <a:pt x="22" y="163"/>
                </a:cubicBezTo>
                <a:cubicBezTo>
                  <a:pt x="17" y="159"/>
                  <a:pt x="14" y="154"/>
                  <a:pt x="14" y="149"/>
                </a:cubicBezTo>
                <a:cubicBezTo>
                  <a:pt x="14" y="144"/>
                  <a:pt x="19" y="137"/>
                  <a:pt x="26" y="131"/>
                </a:cubicBezTo>
                <a:cubicBezTo>
                  <a:pt x="33" y="126"/>
                  <a:pt x="41" y="121"/>
                  <a:pt x="50" y="117"/>
                </a:cubicBezTo>
                <a:cubicBezTo>
                  <a:pt x="67" y="108"/>
                  <a:pt x="85" y="101"/>
                  <a:pt x="103" y="95"/>
                </a:cubicBezTo>
                <a:cubicBezTo>
                  <a:pt x="144" y="82"/>
                  <a:pt x="195" y="70"/>
                  <a:pt x="235" y="61"/>
                </a:cubicBezTo>
                <a:cubicBezTo>
                  <a:pt x="268" y="55"/>
                  <a:pt x="302" y="49"/>
                  <a:pt x="340" y="44"/>
                </a:cubicBezTo>
                <a:cubicBezTo>
                  <a:pt x="350" y="42"/>
                  <a:pt x="350" y="42"/>
                  <a:pt x="350" y="42"/>
                </a:cubicBezTo>
                <a:cubicBezTo>
                  <a:pt x="407" y="35"/>
                  <a:pt x="471" y="28"/>
                  <a:pt x="517" y="25"/>
                </a:cubicBezTo>
                <a:cubicBezTo>
                  <a:pt x="534" y="24"/>
                  <a:pt x="549" y="23"/>
                  <a:pt x="565" y="22"/>
                </a:cubicBezTo>
                <a:cubicBezTo>
                  <a:pt x="583" y="21"/>
                  <a:pt x="599" y="20"/>
                  <a:pt x="616" y="19"/>
                </a:cubicBezTo>
                <a:cubicBezTo>
                  <a:pt x="632" y="19"/>
                  <a:pt x="632" y="19"/>
                  <a:pt x="632" y="19"/>
                </a:cubicBezTo>
                <a:cubicBezTo>
                  <a:pt x="649" y="18"/>
                  <a:pt x="666" y="17"/>
                  <a:pt x="684" y="17"/>
                </a:cubicBezTo>
                <a:cubicBezTo>
                  <a:pt x="712" y="16"/>
                  <a:pt x="742" y="16"/>
                  <a:pt x="774" y="16"/>
                </a:cubicBezTo>
                <a:cubicBezTo>
                  <a:pt x="799" y="16"/>
                  <a:pt x="836" y="16"/>
                  <a:pt x="864" y="16"/>
                </a:cubicBezTo>
                <a:cubicBezTo>
                  <a:pt x="912" y="18"/>
                  <a:pt x="961" y="19"/>
                  <a:pt x="1010" y="23"/>
                </a:cubicBezTo>
                <a:cubicBezTo>
                  <a:pt x="1026" y="24"/>
                  <a:pt x="1041" y="26"/>
                  <a:pt x="1058" y="27"/>
                </a:cubicBezTo>
                <a:cubicBezTo>
                  <a:pt x="1075" y="29"/>
                  <a:pt x="1096" y="31"/>
                  <a:pt x="1117" y="35"/>
                </a:cubicBezTo>
                <a:cubicBezTo>
                  <a:pt x="1123" y="36"/>
                  <a:pt x="1123" y="36"/>
                  <a:pt x="1123" y="36"/>
                </a:cubicBezTo>
                <a:cubicBezTo>
                  <a:pt x="1123" y="36"/>
                  <a:pt x="1123" y="36"/>
                  <a:pt x="1123" y="36"/>
                </a:cubicBezTo>
                <a:cubicBezTo>
                  <a:pt x="1124" y="36"/>
                  <a:pt x="1124" y="36"/>
                  <a:pt x="1124" y="36"/>
                </a:cubicBezTo>
                <a:cubicBezTo>
                  <a:pt x="1125" y="36"/>
                  <a:pt x="1125" y="36"/>
                  <a:pt x="1125" y="36"/>
                </a:cubicBezTo>
                <a:cubicBezTo>
                  <a:pt x="1125" y="36"/>
                  <a:pt x="1127" y="36"/>
                  <a:pt x="1127" y="37"/>
                </a:cubicBezTo>
                <a:cubicBezTo>
                  <a:pt x="1127" y="38"/>
                  <a:pt x="1128" y="36"/>
                  <a:pt x="1129" y="37"/>
                </a:cubicBezTo>
                <a:cubicBezTo>
                  <a:pt x="1129" y="37"/>
                  <a:pt x="1129" y="37"/>
                  <a:pt x="1129" y="38"/>
                </a:cubicBezTo>
                <a:cubicBezTo>
                  <a:pt x="1129" y="38"/>
                  <a:pt x="1129" y="38"/>
                  <a:pt x="1130" y="38"/>
                </a:cubicBezTo>
                <a:cubicBezTo>
                  <a:pt x="1130" y="38"/>
                  <a:pt x="1130" y="39"/>
                  <a:pt x="1131" y="39"/>
                </a:cubicBezTo>
                <a:cubicBezTo>
                  <a:pt x="1131" y="39"/>
                  <a:pt x="1131" y="39"/>
                  <a:pt x="1131" y="39"/>
                </a:cubicBezTo>
                <a:cubicBezTo>
                  <a:pt x="1132" y="39"/>
                  <a:pt x="1132" y="39"/>
                  <a:pt x="1133" y="39"/>
                </a:cubicBezTo>
                <a:cubicBezTo>
                  <a:pt x="1133" y="39"/>
                  <a:pt x="1134" y="39"/>
                  <a:pt x="1134" y="39"/>
                </a:cubicBezTo>
                <a:cubicBezTo>
                  <a:pt x="1135" y="39"/>
                  <a:pt x="1135" y="39"/>
                  <a:pt x="1135" y="39"/>
                </a:cubicBezTo>
                <a:cubicBezTo>
                  <a:pt x="1136" y="39"/>
                  <a:pt x="1136" y="39"/>
                  <a:pt x="1137" y="38"/>
                </a:cubicBezTo>
                <a:cubicBezTo>
                  <a:pt x="1137" y="38"/>
                  <a:pt x="1138" y="38"/>
                  <a:pt x="1138" y="38"/>
                </a:cubicBezTo>
                <a:cubicBezTo>
                  <a:pt x="1138" y="38"/>
                  <a:pt x="1139" y="38"/>
                  <a:pt x="1139" y="38"/>
                </a:cubicBezTo>
                <a:cubicBezTo>
                  <a:pt x="1140" y="37"/>
                  <a:pt x="1141" y="36"/>
                  <a:pt x="1142" y="36"/>
                </a:cubicBezTo>
                <a:cubicBezTo>
                  <a:pt x="1142" y="36"/>
                  <a:pt x="1142" y="35"/>
                  <a:pt x="1143" y="35"/>
                </a:cubicBezTo>
                <a:cubicBezTo>
                  <a:pt x="1143" y="35"/>
                  <a:pt x="1143" y="35"/>
                  <a:pt x="1143" y="35"/>
                </a:cubicBezTo>
                <a:cubicBezTo>
                  <a:pt x="1143" y="34"/>
                  <a:pt x="1143" y="33"/>
                  <a:pt x="1144" y="33"/>
                </a:cubicBezTo>
                <a:cubicBezTo>
                  <a:pt x="1144" y="33"/>
                  <a:pt x="1144" y="33"/>
                  <a:pt x="1144" y="33"/>
                </a:cubicBezTo>
                <a:cubicBezTo>
                  <a:pt x="1144" y="32"/>
                  <a:pt x="1144" y="31"/>
                  <a:pt x="1144" y="30"/>
                </a:cubicBezTo>
                <a:cubicBezTo>
                  <a:pt x="1144" y="29"/>
                  <a:pt x="1144" y="28"/>
                  <a:pt x="1144" y="28"/>
                </a:cubicBezTo>
                <a:cubicBezTo>
                  <a:pt x="1144" y="28"/>
                  <a:pt x="1144" y="27"/>
                  <a:pt x="1144" y="27"/>
                </a:cubicBezTo>
                <a:cubicBezTo>
                  <a:pt x="1144" y="26"/>
                  <a:pt x="1143" y="26"/>
                  <a:pt x="1143" y="26"/>
                </a:cubicBezTo>
                <a:cubicBezTo>
                  <a:pt x="1143" y="25"/>
                  <a:pt x="1143" y="25"/>
                  <a:pt x="1143" y="25"/>
                </a:cubicBezTo>
                <a:cubicBezTo>
                  <a:pt x="1143" y="25"/>
                  <a:pt x="1142" y="24"/>
                  <a:pt x="1142" y="24"/>
                </a:cubicBezTo>
                <a:cubicBezTo>
                  <a:pt x="1142" y="24"/>
                  <a:pt x="1142" y="24"/>
                  <a:pt x="1142" y="24"/>
                </a:cubicBezTo>
                <a:cubicBezTo>
                  <a:pt x="1141" y="23"/>
                  <a:pt x="1141" y="22"/>
                  <a:pt x="1140" y="22"/>
                </a:cubicBezTo>
                <a:cubicBezTo>
                  <a:pt x="1140" y="22"/>
                  <a:pt x="1139" y="21"/>
                  <a:pt x="1139" y="21"/>
                </a:cubicBezTo>
                <a:cubicBezTo>
                  <a:pt x="1138" y="21"/>
                  <a:pt x="1137" y="21"/>
                  <a:pt x="1137" y="20"/>
                </a:cubicBezTo>
                <a:cubicBezTo>
                  <a:pt x="1137" y="20"/>
                  <a:pt x="1137" y="20"/>
                  <a:pt x="1137" y="20"/>
                </a:cubicBezTo>
                <a:cubicBezTo>
                  <a:pt x="1137" y="20"/>
                  <a:pt x="1136" y="20"/>
                  <a:pt x="1136" y="20"/>
                </a:cubicBezTo>
                <a:cubicBezTo>
                  <a:pt x="1136" y="20"/>
                  <a:pt x="1135" y="20"/>
                  <a:pt x="1135" y="20"/>
                </a:cubicBezTo>
                <a:cubicBezTo>
                  <a:pt x="1135" y="20"/>
                  <a:pt x="1134" y="19"/>
                  <a:pt x="1134" y="19"/>
                </a:cubicBezTo>
                <a:cubicBezTo>
                  <a:pt x="1134" y="19"/>
                  <a:pt x="1134" y="20"/>
                  <a:pt x="1133" y="20"/>
                </a:cubicBezTo>
                <a:cubicBezTo>
                  <a:pt x="1133" y="20"/>
                  <a:pt x="1132" y="19"/>
                  <a:pt x="1132" y="19"/>
                </a:cubicBezTo>
                <a:cubicBezTo>
                  <a:pt x="1131" y="19"/>
                  <a:pt x="1131" y="19"/>
                  <a:pt x="1131" y="19"/>
                </a:cubicBezTo>
                <a:cubicBezTo>
                  <a:pt x="1131" y="19"/>
                  <a:pt x="1130" y="19"/>
                  <a:pt x="1130" y="20"/>
                </a:cubicBezTo>
                <a:cubicBezTo>
                  <a:pt x="1130" y="20"/>
                  <a:pt x="1128" y="19"/>
                  <a:pt x="1127" y="20"/>
                </a:cubicBezTo>
                <a:cubicBezTo>
                  <a:pt x="1127" y="19"/>
                  <a:pt x="1127" y="19"/>
                  <a:pt x="1126" y="19"/>
                </a:cubicBezTo>
                <a:cubicBezTo>
                  <a:pt x="1126" y="19"/>
                  <a:pt x="1126" y="19"/>
                  <a:pt x="1126" y="19"/>
                </a:cubicBezTo>
                <a:cubicBezTo>
                  <a:pt x="1126" y="19"/>
                  <a:pt x="1126" y="19"/>
                  <a:pt x="1126" y="19"/>
                </a:cubicBezTo>
                <a:cubicBezTo>
                  <a:pt x="1122" y="19"/>
                  <a:pt x="1122" y="19"/>
                  <a:pt x="1122" y="19"/>
                </a:cubicBezTo>
                <a:cubicBezTo>
                  <a:pt x="1103" y="16"/>
                  <a:pt x="1103" y="16"/>
                  <a:pt x="1103" y="16"/>
                </a:cubicBezTo>
                <a:cubicBezTo>
                  <a:pt x="1098" y="15"/>
                  <a:pt x="1092" y="15"/>
                  <a:pt x="1087" y="14"/>
                </a:cubicBezTo>
                <a:cubicBezTo>
                  <a:pt x="1078" y="13"/>
                  <a:pt x="1067" y="12"/>
                  <a:pt x="1056" y="11"/>
                </a:cubicBezTo>
                <a:cubicBezTo>
                  <a:pt x="1037" y="9"/>
                  <a:pt x="1021" y="8"/>
                  <a:pt x="1005" y="7"/>
                </a:cubicBezTo>
                <a:cubicBezTo>
                  <a:pt x="981" y="5"/>
                  <a:pt x="964" y="4"/>
                  <a:pt x="944" y="3"/>
                </a:cubicBezTo>
                <a:cubicBezTo>
                  <a:pt x="920" y="2"/>
                  <a:pt x="920" y="2"/>
                  <a:pt x="920" y="2"/>
                </a:cubicBezTo>
                <a:cubicBezTo>
                  <a:pt x="898" y="2"/>
                  <a:pt x="898" y="2"/>
                  <a:pt x="898" y="2"/>
                </a:cubicBezTo>
                <a:cubicBezTo>
                  <a:pt x="875" y="1"/>
                  <a:pt x="875" y="1"/>
                  <a:pt x="875" y="1"/>
                </a:cubicBezTo>
                <a:cubicBezTo>
                  <a:pt x="860" y="1"/>
                  <a:pt x="860" y="1"/>
                  <a:pt x="860" y="1"/>
                </a:cubicBezTo>
                <a:cubicBezTo>
                  <a:pt x="844" y="0"/>
                  <a:pt x="844" y="0"/>
                  <a:pt x="844" y="0"/>
                </a:cubicBezTo>
                <a:cubicBezTo>
                  <a:pt x="824" y="0"/>
                  <a:pt x="824" y="0"/>
                  <a:pt x="824" y="0"/>
                </a:cubicBezTo>
                <a:cubicBezTo>
                  <a:pt x="800" y="0"/>
                  <a:pt x="773" y="0"/>
                  <a:pt x="750" y="1"/>
                </a:cubicBezTo>
                <a:cubicBezTo>
                  <a:pt x="708" y="1"/>
                  <a:pt x="671" y="2"/>
                  <a:pt x="622" y="4"/>
                </a:cubicBezTo>
                <a:cubicBezTo>
                  <a:pt x="587" y="6"/>
                  <a:pt x="587" y="6"/>
                  <a:pt x="587" y="6"/>
                </a:cubicBezTo>
                <a:cubicBezTo>
                  <a:pt x="584" y="6"/>
                  <a:pt x="584" y="6"/>
                  <a:pt x="580" y="6"/>
                </a:cubicBezTo>
                <a:cubicBezTo>
                  <a:pt x="554" y="7"/>
                  <a:pt x="527" y="10"/>
                  <a:pt x="500" y="11"/>
                </a:cubicBezTo>
                <a:cubicBezTo>
                  <a:pt x="497" y="12"/>
                  <a:pt x="497" y="12"/>
                  <a:pt x="497" y="12"/>
                </a:cubicBezTo>
                <a:cubicBezTo>
                  <a:pt x="460" y="14"/>
                  <a:pt x="414" y="19"/>
                  <a:pt x="385" y="23"/>
                </a:cubicBezTo>
                <a:cubicBezTo>
                  <a:pt x="363" y="25"/>
                  <a:pt x="337" y="29"/>
                  <a:pt x="309" y="33"/>
                </a:cubicBezTo>
                <a:cubicBezTo>
                  <a:pt x="297" y="35"/>
                  <a:pt x="284" y="37"/>
                  <a:pt x="272" y="39"/>
                </a:cubicBezTo>
                <a:cubicBezTo>
                  <a:pt x="249" y="44"/>
                  <a:pt x="218" y="50"/>
                  <a:pt x="196" y="55"/>
                </a:cubicBezTo>
                <a:cubicBezTo>
                  <a:pt x="176" y="60"/>
                  <a:pt x="176" y="60"/>
                  <a:pt x="176" y="60"/>
                </a:cubicBezTo>
                <a:cubicBezTo>
                  <a:pt x="164" y="63"/>
                  <a:pt x="152" y="66"/>
                  <a:pt x="139" y="69"/>
                </a:cubicBezTo>
                <a:cubicBezTo>
                  <a:pt x="115" y="76"/>
                  <a:pt x="89" y="84"/>
                  <a:pt x="65" y="94"/>
                </a:cubicBezTo>
                <a:cubicBezTo>
                  <a:pt x="53" y="99"/>
                  <a:pt x="41" y="104"/>
                  <a:pt x="30" y="111"/>
                </a:cubicBezTo>
                <a:cubicBezTo>
                  <a:pt x="25" y="114"/>
                  <a:pt x="19" y="118"/>
                  <a:pt x="15" y="122"/>
                </a:cubicBezTo>
                <a:cubicBezTo>
                  <a:pt x="10" y="127"/>
                  <a:pt x="5" y="131"/>
                  <a:pt x="2" y="138"/>
                </a:cubicBezTo>
                <a:cubicBezTo>
                  <a:pt x="1" y="142"/>
                  <a:pt x="0" y="146"/>
                  <a:pt x="0" y="151"/>
                </a:cubicBezTo>
                <a:cubicBezTo>
                  <a:pt x="0" y="155"/>
                  <a:pt x="1" y="159"/>
                  <a:pt x="3" y="163"/>
                </a:cubicBezTo>
                <a:cubicBezTo>
                  <a:pt x="4" y="165"/>
                  <a:pt x="6" y="166"/>
                  <a:pt x="7" y="168"/>
                </a:cubicBezTo>
                <a:cubicBezTo>
                  <a:pt x="8" y="169"/>
                  <a:pt x="10" y="171"/>
                  <a:pt x="11" y="172"/>
                </a:cubicBezTo>
                <a:cubicBezTo>
                  <a:pt x="14" y="175"/>
                  <a:pt x="17" y="177"/>
                  <a:pt x="21" y="179"/>
                </a:cubicBezTo>
                <a:cubicBezTo>
                  <a:pt x="33" y="186"/>
                  <a:pt x="45" y="190"/>
                  <a:pt x="58" y="193"/>
                </a:cubicBezTo>
                <a:cubicBezTo>
                  <a:pt x="70" y="197"/>
                  <a:pt x="83" y="200"/>
                  <a:pt x="95" y="202"/>
                </a:cubicBezTo>
                <a:cubicBezTo>
                  <a:pt x="101" y="203"/>
                  <a:pt x="108" y="204"/>
                  <a:pt x="113" y="205"/>
                </a:cubicBezTo>
                <a:cubicBezTo>
                  <a:pt x="128" y="208"/>
                  <a:pt x="142" y="210"/>
                  <a:pt x="158" y="212"/>
                </a:cubicBezTo>
                <a:cubicBezTo>
                  <a:pt x="197" y="217"/>
                  <a:pt x="236" y="220"/>
                  <a:pt x="272" y="223"/>
                </a:cubicBezTo>
                <a:cubicBezTo>
                  <a:pt x="318" y="226"/>
                  <a:pt x="386" y="230"/>
                  <a:pt x="440" y="232"/>
                </a:cubicBezTo>
                <a:cubicBezTo>
                  <a:pt x="452" y="232"/>
                  <a:pt x="464" y="233"/>
                  <a:pt x="476" y="233"/>
                </a:cubicBezTo>
                <a:cubicBezTo>
                  <a:pt x="515" y="234"/>
                  <a:pt x="564" y="235"/>
                  <a:pt x="605" y="236"/>
                </a:cubicBezTo>
                <a:cubicBezTo>
                  <a:pt x="690" y="237"/>
                  <a:pt x="777" y="235"/>
                  <a:pt x="863" y="231"/>
                </a:cubicBezTo>
                <a:cubicBezTo>
                  <a:pt x="906" y="229"/>
                  <a:pt x="950" y="227"/>
                  <a:pt x="992" y="223"/>
                </a:cubicBezTo>
                <a:cubicBezTo>
                  <a:pt x="1035" y="220"/>
                  <a:pt x="1078" y="216"/>
                  <a:pt x="1120" y="209"/>
                </a:cubicBezTo>
                <a:cubicBezTo>
                  <a:pt x="1133" y="207"/>
                  <a:pt x="1153" y="203"/>
                  <a:pt x="1164" y="200"/>
                </a:cubicBezTo>
                <a:cubicBezTo>
                  <a:pt x="1167" y="200"/>
                  <a:pt x="1174" y="198"/>
                  <a:pt x="1180" y="197"/>
                </a:cubicBezTo>
                <a:cubicBezTo>
                  <a:pt x="1201" y="191"/>
                  <a:pt x="1226" y="184"/>
                  <a:pt x="1252" y="176"/>
                </a:cubicBezTo>
                <a:cubicBezTo>
                  <a:pt x="1259" y="174"/>
                  <a:pt x="1274" y="167"/>
                  <a:pt x="1282" y="162"/>
                </a:cubicBezTo>
                <a:cubicBezTo>
                  <a:pt x="1286" y="160"/>
                  <a:pt x="1277" y="165"/>
                  <a:pt x="1284" y="161"/>
                </a:cubicBezTo>
                <a:cubicBezTo>
                  <a:pt x="1288" y="159"/>
                  <a:pt x="1294" y="155"/>
                  <a:pt x="1301" y="150"/>
                </a:cubicBezTo>
                <a:cubicBezTo>
                  <a:pt x="1304" y="148"/>
                  <a:pt x="1308" y="145"/>
                  <a:pt x="1311" y="141"/>
                </a:cubicBezTo>
                <a:cubicBezTo>
                  <a:pt x="1313" y="139"/>
                  <a:pt x="1315" y="137"/>
                  <a:pt x="1317" y="134"/>
                </a:cubicBezTo>
                <a:cubicBezTo>
                  <a:pt x="1317" y="133"/>
                  <a:pt x="1318" y="132"/>
                  <a:pt x="1319" y="130"/>
                </a:cubicBezTo>
                <a:cubicBezTo>
                  <a:pt x="1319" y="129"/>
                  <a:pt x="1319" y="128"/>
                  <a:pt x="1319" y="127"/>
                </a:cubicBezTo>
                <a:cubicBezTo>
                  <a:pt x="1319" y="126"/>
                  <a:pt x="1319" y="126"/>
                  <a:pt x="1319" y="126"/>
                </a:cubicBezTo>
                <a:close/>
                <a:moveTo>
                  <a:pt x="1104" y="52"/>
                </a:moveTo>
                <a:cubicBezTo>
                  <a:pt x="1102" y="51"/>
                  <a:pt x="1092" y="50"/>
                  <a:pt x="1091" y="50"/>
                </a:cubicBezTo>
                <a:cubicBezTo>
                  <a:pt x="1095" y="50"/>
                  <a:pt x="1103" y="52"/>
                  <a:pt x="1104" y="52"/>
                </a:cubicBezTo>
                <a:close/>
                <a:moveTo>
                  <a:pt x="985" y="52"/>
                </a:moveTo>
                <a:cubicBezTo>
                  <a:pt x="985" y="52"/>
                  <a:pt x="985" y="52"/>
                  <a:pt x="985" y="52"/>
                </a:cubicBezTo>
                <a:cubicBezTo>
                  <a:pt x="985" y="52"/>
                  <a:pt x="985" y="52"/>
                  <a:pt x="985" y="52"/>
                </a:cubicBezTo>
                <a:close/>
                <a:moveTo>
                  <a:pt x="689" y="44"/>
                </a:moveTo>
                <a:cubicBezTo>
                  <a:pt x="689" y="43"/>
                  <a:pt x="688" y="44"/>
                  <a:pt x="688" y="43"/>
                </a:cubicBezTo>
                <a:cubicBezTo>
                  <a:pt x="689" y="43"/>
                  <a:pt x="689" y="43"/>
                  <a:pt x="689" y="43"/>
                </a:cubicBezTo>
                <a:cubicBezTo>
                  <a:pt x="689" y="43"/>
                  <a:pt x="687" y="43"/>
                  <a:pt x="687" y="43"/>
                </a:cubicBezTo>
                <a:cubicBezTo>
                  <a:pt x="687" y="43"/>
                  <a:pt x="688" y="44"/>
                  <a:pt x="688" y="43"/>
                </a:cubicBezTo>
                <a:cubicBezTo>
                  <a:pt x="688" y="43"/>
                  <a:pt x="688" y="43"/>
                  <a:pt x="688" y="44"/>
                </a:cubicBezTo>
                <a:cubicBezTo>
                  <a:pt x="688" y="44"/>
                  <a:pt x="688" y="43"/>
                  <a:pt x="688" y="43"/>
                </a:cubicBezTo>
                <a:cubicBezTo>
                  <a:pt x="688" y="44"/>
                  <a:pt x="688" y="44"/>
                  <a:pt x="688" y="44"/>
                </a:cubicBezTo>
                <a:cubicBezTo>
                  <a:pt x="689" y="44"/>
                  <a:pt x="689" y="44"/>
                  <a:pt x="689" y="44"/>
                </a:cubicBezTo>
                <a:close/>
                <a:moveTo>
                  <a:pt x="1041" y="46"/>
                </a:moveTo>
                <a:cubicBezTo>
                  <a:pt x="1044" y="47"/>
                  <a:pt x="1051" y="47"/>
                  <a:pt x="1053" y="48"/>
                </a:cubicBezTo>
                <a:cubicBezTo>
                  <a:pt x="1049" y="47"/>
                  <a:pt x="1042" y="46"/>
                  <a:pt x="1041" y="46"/>
                </a:cubicBezTo>
                <a:close/>
                <a:moveTo>
                  <a:pt x="689" y="39"/>
                </a:moveTo>
                <a:cubicBezTo>
                  <a:pt x="689" y="39"/>
                  <a:pt x="688" y="39"/>
                  <a:pt x="688" y="39"/>
                </a:cubicBezTo>
                <a:cubicBezTo>
                  <a:pt x="689" y="39"/>
                  <a:pt x="689" y="39"/>
                  <a:pt x="689" y="39"/>
                </a:cubicBezTo>
                <a:close/>
                <a:moveTo>
                  <a:pt x="688" y="45"/>
                </a:moveTo>
                <a:cubicBezTo>
                  <a:pt x="688" y="45"/>
                  <a:pt x="688" y="45"/>
                  <a:pt x="687" y="45"/>
                </a:cubicBezTo>
                <a:cubicBezTo>
                  <a:pt x="688" y="45"/>
                  <a:pt x="688" y="45"/>
                  <a:pt x="688" y="45"/>
                </a:cubicBezTo>
                <a:close/>
                <a:moveTo>
                  <a:pt x="863" y="47"/>
                </a:moveTo>
                <a:cubicBezTo>
                  <a:pt x="849" y="46"/>
                  <a:pt x="839" y="46"/>
                  <a:pt x="830" y="46"/>
                </a:cubicBezTo>
                <a:cubicBezTo>
                  <a:pt x="838" y="46"/>
                  <a:pt x="848" y="46"/>
                  <a:pt x="853" y="47"/>
                </a:cubicBezTo>
                <a:cubicBezTo>
                  <a:pt x="855" y="46"/>
                  <a:pt x="860" y="47"/>
                  <a:pt x="863" y="47"/>
                </a:cubicBezTo>
                <a:close/>
                <a:moveTo>
                  <a:pt x="1279" y="100"/>
                </a:moveTo>
                <a:cubicBezTo>
                  <a:pt x="1276" y="98"/>
                  <a:pt x="1271" y="96"/>
                  <a:pt x="1270" y="96"/>
                </a:cubicBezTo>
                <a:cubicBezTo>
                  <a:pt x="1274" y="98"/>
                  <a:pt x="1277" y="99"/>
                  <a:pt x="1279" y="100"/>
                </a:cubicBezTo>
                <a:close/>
                <a:moveTo>
                  <a:pt x="688" y="39"/>
                </a:moveTo>
                <a:cubicBezTo>
                  <a:pt x="688" y="39"/>
                  <a:pt x="688" y="39"/>
                  <a:pt x="688" y="39"/>
                </a:cubicBezTo>
                <a:cubicBezTo>
                  <a:pt x="688" y="39"/>
                  <a:pt x="688" y="39"/>
                  <a:pt x="688" y="39"/>
                </a:cubicBezTo>
                <a:cubicBezTo>
                  <a:pt x="688" y="39"/>
                  <a:pt x="688" y="39"/>
                  <a:pt x="688" y="39"/>
                </a:cubicBezTo>
                <a:close/>
                <a:moveTo>
                  <a:pt x="688" y="46"/>
                </a:moveTo>
                <a:cubicBezTo>
                  <a:pt x="688" y="46"/>
                  <a:pt x="689" y="46"/>
                  <a:pt x="689" y="46"/>
                </a:cubicBezTo>
                <a:cubicBezTo>
                  <a:pt x="688" y="46"/>
                  <a:pt x="688" y="46"/>
                  <a:pt x="688" y="46"/>
                </a:cubicBezTo>
                <a:close/>
                <a:moveTo>
                  <a:pt x="769" y="37"/>
                </a:moveTo>
                <a:cubicBezTo>
                  <a:pt x="762" y="37"/>
                  <a:pt x="762" y="37"/>
                  <a:pt x="762" y="37"/>
                </a:cubicBezTo>
                <a:cubicBezTo>
                  <a:pt x="761" y="37"/>
                  <a:pt x="762" y="37"/>
                  <a:pt x="763" y="37"/>
                </a:cubicBezTo>
                <a:cubicBezTo>
                  <a:pt x="768" y="37"/>
                  <a:pt x="769" y="37"/>
                  <a:pt x="769" y="37"/>
                </a:cubicBezTo>
                <a:close/>
                <a:moveTo>
                  <a:pt x="923" y="41"/>
                </a:moveTo>
                <a:cubicBezTo>
                  <a:pt x="912" y="40"/>
                  <a:pt x="912" y="40"/>
                  <a:pt x="912" y="40"/>
                </a:cubicBezTo>
                <a:cubicBezTo>
                  <a:pt x="907" y="40"/>
                  <a:pt x="879" y="39"/>
                  <a:pt x="882" y="39"/>
                </a:cubicBezTo>
                <a:cubicBezTo>
                  <a:pt x="899" y="40"/>
                  <a:pt x="924" y="41"/>
                  <a:pt x="938" y="42"/>
                </a:cubicBezTo>
                <a:cubicBezTo>
                  <a:pt x="933" y="41"/>
                  <a:pt x="928" y="41"/>
                  <a:pt x="923" y="41"/>
                </a:cubicBezTo>
                <a:close/>
                <a:moveTo>
                  <a:pt x="926" y="46"/>
                </a:moveTo>
                <a:cubicBezTo>
                  <a:pt x="967" y="48"/>
                  <a:pt x="967" y="48"/>
                  <a:pt x="967" y="48"/>
                </a:cubicBezTo>
                <a:cubicBezTo>
                  <a:pt x="954" y="47"/>
                  <a:pt x="939" y="46"/>
                  <a:pt x="926" y="46"/>
                </a:cubicBezTo>
                <a:close/>
                <a:moveTo>
                  <a:pt x="683" y="48"/>
                </a:moveTo>
                <a:cubicBezTo>
                  <a:pt x="683" y="48"/>
                  <a:pt x="683" y="48"/>
                  <a:pt x="683" y="48"/>
                </a:cubicBezTo>
                <a:close/>
                <a:moveTo>
                  <a:pt x="985" y="52"/>
                </a:moveTo>
                <a:cubicBezTo>
                  <a:pt x="985" y="52"/>
                  <a:pt x="986" y="52"/>
                  <a:pt x="986" y="52"/>
                </a:cubicBezTo>
                <a:cubicBezTo>
                  <a:pt x="986" y="52"/>
                  <a:pt x="985" y="52"/>
                  <a:pt x="985" y="52"/>
                </a:cubicBezTo>
                <a:close/>
                <a:moveTo>
                  <a:pt x="687" y="40"/>
                </a:moveTo>
                <a:cubicBezTo>
                  <a:pt x="687" y="40"/>
                  <a:pt x="687" y="40"/>
                  <a:pt x="687" y="40"/>
                </a:cubicBezTo>
                <a:cubicBezTo>
                  <a:pt x="687" y="40"/>
                  <a:pt x="687" y="40"/>
                  <a:pt x="687" y="40"/>
                </a:cubicBezTo>
                <a:close/>
                <a:moveTo>
                  <a:pt x="687" y="41"/>
                </a:moveTo>
                <a:cubicBezTo>
                  <a:pt x="687" y="41"/>
                  <a:pt x="687" y="41"/>
                  <a:pt x="687" y="41"/>
                </a:cubicBezTo>
                <a:cubicBezTo>
                  <a:pt x="687" y="41"/>
                  <a:pt x="687" y="41"/>
                  <a:pt x="687" y="41"/>
                </a:cubicBezTo>
                <a:close/>
                <a:moveTo>
                  <a:pt x="689" y="38"/>
                </a:moveTo>
                <a:cubicBezTo>
                  <a:pt x="689" y="38"/>
                  <a:pt x="689" y="38"/>
                  <a:pt x="689" y="38"/>
                </a:cubicBezTo>
                <a:cubicBezTo>
                  <a:pt x="689" y="38"/>
                  <a:pt x="689" y="38"/>
                  <a:pt x="689" y="38"/>
                </a:cubicBezTo>
                <a:cubicBezTo>
                  <a:pt x="689" y="38"/>
                  <a:pt x="689" y="38"/>
                  <a:pt x="689" y="38"/>
                </a:cubicBezTo>
                <a:cubicBezTo>
                  <a:pt x="689" y="38"/>
                  <a:pt x="689" y="38"/>
                  <a:pt x="689" y="38"/>
                </a:cubicBezTo>
                <a:cubicBezTo>
                  <a:pt x="689" y="38"/>
                  <a:pt x="689" y="38"/>
                  <a:pt x="689" y="38"/>
                </a:cubicBezTo>
                <a:cubicBezTo>
                  <a:pt x="689" y="38"/>
                  <a:pt x="690" y="38"/>
                  <a:pt x="690" y="38"/>
                </a:cubicBezTo>
                <a:cubicBezTo>
                  <a:pt x="689" y="38"/>
                  <a:pt x="689" y="38"/>
                  <a:pt x="689" y="38"/>
                </a:cubicBezTo>
                <a:close/>
                <a:moveTo>
                  <a:pt x="689" y="45"/>
                </a:moveTo>
                <a:cubicBezTo>
                  <a:pt x="689" y="44"/>
                  <a:pt x="689" y="45"/>
                  <a:pt x="689" y="45"/>
                </a:cubicBezTo>
                <a:cubicBezTo>
                  <a:pt x="689" y="45"/>
                  <a:pt x="689" y="45"/>
                  <a:pt x="689" y="45"/>
                </a:cubicBezTo>
                <a:close/>
                <a:moveTo>
                  <a:pt x="688" y="39"/>
                </a:moveTo>
                <a:cubicBezTo>
                  <a:pt x="688" y="39"/>
                  <a:pt x="687" y="38"/>
                  <a:pt x="687" y="39"/>
                </a:cubicBezTo>
                <a:cubicBezTo>
                  <a:pt x="687" y="39"/>
                  <a:pt x="688" y="39"/>
                  <a:pt x="688" y="39"/>
                </a:cubicBezTo>
                <a:close/>
                <a:moveTo>
                  <a:pt x="688" y="41"/>
                </a:moveTo>
                <a:cubicBezTo>
                  <a:pt x="688" y="41"/>
                  <a:pt x="688" y="41"/>
                  <a:pt x="688" y="41"/>
                </a:cubicBezTo>
                <a:cubicBezTo>
                  <a:pt x="688" y="41"/>
                  <a:pt x="688" y="41"/>
                  <a:pt x="688" y="41"/>
                </a:cubicBezTo>
                <a:cubicBezTo>
                  <a:pt x="687" y="41"/>
                  <a:pt x="688" y="41"/>
                  <a:pt x="688" y="41"/>
                </a:cubicBezTo>
                <a:close/>
                <a:moveTo>
                  <a:pt x="699" y="40"/>
                </a:moveTo>
                <a:cubicBezTo>
                  <a:pt x="689" y="41"/>
                  <a:pt x="689" y="41"/>
                  <a:pt x="689" y="41"/>
                </a:cubicBezTo>
                <a:cubicBezTo>
                  <a:pt x="689" y="41"/>
                  <a:pt x="688" y="41"/>
                  <a:pt x="688" y="41"/>
                </a:cubicBezTo>
                <a:cubicBezTo>
                  <a:pt x="688" y="41"/>
                  <a:pt x="689" y="41"/>
                  <a:pt x="689" y="41"/>
                </a:cubicBezTo>
                <a:cubicBezTo>
                  <a:pt x="689" y="41"/>
                  <a:pt x="689" y="41"/>
                  <a:pt x="689" y="41"/>
                </a:cubicBezTo>
                <a:lnTo>
                  <a:pt x="699" y="40"/>
                </a:lnTo>
                <a:close/>
                <a:moveTo>
                  <a:pt x="688" y="41"/>
                </a:moveTo>
                <a:cubicBezTo>
                  <a:pt x="688" y="41"/>
                  <a:pt x="688" y="41"/>
                  <a:pt x="688" y="41"/>
                </a:cubicBezTo>
                <a:cubicBezTo>
                  <a:pt x="688" y="41"/>
                  <a:pt x="688" y="41"/>
                  <a:pt x="688" y="41"/>
                </a:cubicBezTo>
                <a:cubicBezTo>
                  <a:pt x="688" y="41"/>
                  <a:pt x="688" y="41"/>
                  <a:pt x="688" y="41"/>
                </a:cubicBezTo>
                <a:close/>
              </a:path>
            </a:pathLst>
          </a:custGeom>
          <a:solidFill>
            <a:schemeClr val="bg1">
              <a:lumMod val="85000"/>
            </a:schemeClr>
          </a:solidFill>
          <a:ln>
            <a:noFill/>
          </a:ln>
          <a:effectLst/>
        </p:spPr>
        <p:txBody>
          <a:bodyPr vert="horz" wrap="square" lIns="91440" tIns="45720" rIns="91440" bIns="45720" numCol="1" anchor="t" anchorCtr="0" compatLnSpc="1">
            <a:prstTxWarp prst="textNoShape">
              <a:avLst/>
            </a:prstTxWarp>
          </a:bodyPr>
          <a:lstStyle/>
          <a:p>
            <a:endParaRPr lang="en-US"/>
          </a:p>
        </p:txBody>
      </p:sp>
      <p:pic>
        <p:nvPicPr>
          <p:cNvPr id="15" name="Picture 14">
            <a:extLst>
              <a:ext uri="{FF2B5EF4-FFF2-40B4-BE49-F238E27FC236}">
                <a16:creationId xmlns:a16="http://schemas.microsoft.com/office/drawing/2014/main" id="{0F55B3B4-7CCE-4F4C-9B71-66F00ADFBD7D}"/>
              </a:ext>
            </a:extLst>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8463765" y="3088205"/>
            <a:ext cx="615531" cy="713659"/>
          </a:xfrm>
          <a:prstGeom prst="rect">
            <a:avLst/>
          </a:prstGeom>
        </p:spPr>
      </p:pic>
      <p:sp>
        <p:nvSpPr>
          <p:cNvPr id="2" name="Title 1"/>
          <p:cNvSpPr>
            <a:spLocks noGrp="1"/>
          </p:cNvSpPr>
          <p:nvPr>
            <p:ph type="title"/>
          </p:nvPr>
        </p:nvSpPr>
        <p:spPr>
          <a:xfrm>
            <a:off x="2569159" y="319975"/>
            <a:ext cx="9025378" cy="646331"/>
          </a:xfrm>
        </p:spPr>
        <p:txBody>
          <a:bodyPr/>
          <a:lstStyle/>
          <a:p>
            <a:r>
              <a:rPr lang="en-US" dirty="0">
                <a:solidFill>
                  <a:schemeClr val="accent1">
                    <a:lumMod val="75000"/>
                  </a:schemeClr>
                </a:solidFill>
                <a:latin typeface="Helvetica Neue" panose="02000503000000020004"/>
              </a:rPr>
              <a:t>ASDC Science Outreach and Support</a:t>
            </a:r>
          </a:p>
        </p:txBody>
      </p:sp>
      <p:sp>
        <p:nvSpPr>
          <p:cNvPr id="3" name="Content Placeholder 2"/>
          <p:cNvSpPr>
            <a:spLocks noGrp="1"/>
          </p:cNvSpPr>
          <p:nvPr>
            <p:ph idx="1"/>
          </p:nvPr>
        </p:nvSpPr>
        <p:spPr>
          <a:xfrm>
            <a:off x="2569159" y="923912"/>
            <a:ext cx="9372420" cy="1328569"/>
          </a:xfrm>
        </p:spPr>
        <p:txBody>
          <a:bodyPr vert="horz" lIns="91440" tIns="45720" rIns="91440" bIns="45720" rtlCol="0" anchor="t">
            <a:spAutoFit/>
          </a:bodyPr>
          <a:lstStyle/>
          <a:p>
            <a:pPr fontAlgn="base"/>
            <a:r>
              <a:rPr lang="en-US" dirty="0">
                <a:latin typeface="Century Gothic"/>
                <a:cs typeface="Arial"/>
              </a:rPr>
              <a:t>We engage directly with science teams to enable data discovery and research opportunities, discuss new products, and understand how users access and download data to make the process easier and more accessible.</a:t>
            </a:r>
            <a:r>
              <a:rPr lang="en-US" dirty="0">
                <a:latin typeface="Arial"/>
                <a:cs typeface="Arial"/>
              </a:rPr>
              <a:t>  </a:t>
            </a:r>
          </a:p>
          <a:p>
            <a:endParaRPr lang="en-US" dirty="0"/>
          </a:p>
        </p:txBody>
      </p:sp>
      <p:sp>
        <p:nvSpPr>
          <p:cNvPr id="4" name="Footer Placeholder 3"/>
          <p:cNvSpPr>
            <a:spLocks noGrp="1"/>
          </p:cNvSpPr>
          <p:nvPr>
            <p:ph type="ftr" sz="quarter" idx="11"/>
          </p:nvPr>
        </p:nvSpPr>
        <p:spPr/>
        <p:txBody>
          <a:bodyPr/>
          <a:lstStyle/>
          <a:p>
            <a:r>
              <a:rPr lang="en-US"/>
              <a:t>The Science Directorate at NASA's Langley Research Center</a:t>
            </a:r>
            <a:endParaRPr lang="en-US" dirty="0"/>
          </a:p>
        </p:txBody>
      </p:sp>
      <p:sp>
        <p:nvSpPr>
          <p:cNvPr id="5" name="Slide Number Placeholder 4"/>
          <p:cNvSpPr>
            <a:spLocks noGrp="1"/>
          </p:cNvSpPr>
          <p:nvPr>
            <p:ph type="sldNum" sz="quarter" idx="12"/>
          </p:nvPr>
        </p:nvSpPr>
        <p:spPr/>
        <p:txBody>
          <a:bodyPr/>
          <a:lstStyle/>
          <a:p>
            <a:fld id="{2E8C51FE-49D9-314D-9957-ABBF7DDE8782}" type="slidenum">
              <a:rPr lang="en-US" smtClean="0"/>
              <a:pPr/>
              <a:t>11</a:t>
            </a:fld>
            <a:endParaRPr lang="en-US" dirty="0"/>
          </a:p>
        </p:txBody>
      </p:sp>
      <p:sp>
        <p:nvSpPr>
          <p:cNvPr id="6" name="Rectangle 5"/>
          <p:cNvSpPr/>
          <p:nvPr/>
        </p:nvSpPr>
        <p:spPr>
          <a:xfrm>
            <a:off x="1389236" y="2252482"/>
            <a:ext cx="4694999" cy="3693319"/>
          </a:xfrm>
          <a:prstGeom prst="rect">
            <a:avLst/>
          </a:prstGeom>
        </p:spPr>
        <p:txBody>
          <a:bodyPr wrap="square">
            <a:spAutoFit/>
          </a:bodyPr>
          <a:lstStyle/>
          <a:p>
            <a:pPr marL="285750" indent="-285750">
              <a:buFont typeface="Wingdings" pitchFamily="2" charset="2"/>
              <a:buChar char="ü"/>
            </a:pPr>
            <a:r>
              <a:rPr lang="en-US" altLang="en-US"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Data User Guides</a:t>
            </a:r>
          </a:p>
          <a:p>
            <a:pPr lvl="1"/>
            <a:r>
              <a:rPr lang="en-US" altLang="en-US" dirty="0">
                <a:latin typeface="Century Gothic" panose="020B0502020202020204" pitchFamily="34" charset="0"/>
                <a:ea typeface="Helvetica Neue" panose="02000503000000020004" pitchFamily="2" charset="0"/>
                <a:cs typeface="Helvetica Neue" panose="02000503000000020004" pitchFamily="2" charset="0"/>
              </a:rPr>
              <a:t>New mission focus</a:t>
            </a:r>
            <a:endParaRPr lang="en-US" altLang="en-US"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Wingdings" pitchFamily="2" charset="2"/>
              <a:buChar char="ü"/>
            </a:pPr>
            <a:r>
              <a:rPr lang="en-US" altLang="en-US"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Scripting languages </a:t>
            </a:r>
          </a:p>
          <a:p>
            <a:pPr lvl="1"/>
            <a:r>
              <a:rPr lang="en-US" altLang="en-US" dirty="0">
                <a:latin typeface="Century Gothic" panose="020B0502020202020204" pitchFamily="34" charset="0"/>
                <a:ea typeface="Helvetica Neue" panose="02000503000000020004" pitchFamily="2" charset="0"/>
                <a:cs typeface="Helvetica Neue" panose="02000503000000020004" pitchFamily="2" charset="0"/>
              </a:rPr>
              <a:t>Python/</a:t>
            </a:r>
            <a:r>
              <a:rPr lang="en-US" altLang="en-US" dirty="0" err="1">
                <a:latin typeface="Century Gothic" panose="020B0502020202020204" pitchFamily="34" charset="0"/>
                <a:ea typeface="Helvetica Neue" panose="02000503000000020004" pitchFamily="2" charset="0"/>
                <a:cs typeface="Helvetica Neue" panose="02000503000000020004" pitchFamily="2" charset="0"/>
              </a:rPr>
              <a:t>Jupyter</a:t>
            </a:r>
            <a:r>
              <a:rPr lang="en-US" altLang="en-US" dirty="0">
                <a:latin typeface="Century Gothic" panose="020B0502020202020204" pitchFamily="34" charset="0"/>
                <a:ea typeface="Helvetica Neue" panose="02000503000000020004" pitchFamily="2" charset="0"/>
                <a:cs typeface="Helvetica Neue" panose="02000503000000020004" pitchFamily="2" charset="0"/>
              </a:rPr>
              <a:t> ⚬ R statistics ⚬ Other</a:t>
            </a:r>
          </a:p>
          <a:p>
            <a:pPr marL="285750" indent="-285750">
              <a:buFont typeface="Wingdings" pitchFamily="2" charset="2"/>
              <a:buChar char="ü"/>
            </a:pPr>
            <a:r>
              <a:rPr lang="en-US" altLang="en-US"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Data file format </a:t>
            </a:r>
          </a:p>
          <a:p>
            <a:pPr lvl="1"/>
            <a:r>
              <a:rPr lang="en-US" altLang="en-US" dirty="0">
                <a:latin typeface="Century Gothic" panose="020B0502020202020204" pitchFamily="34" charset="0"/>
                <a:ea typeface="Helvetica Neue" panose="02000503000000020004" pitchFamily="2" charset="0"/>
                <a:cs typeface="Helvetica Neue" panose="02000503000000020004" pitchFamily="2" charset="0"/>
              </a:rPr>
              <a:t>CSV/text ⚬ </a:t>
            </a:r>
            <a:r>
              <a:rPr lang="en-US" altLang="en-US" dirty="0" err="1">
                <a:latin typeface="Century Gothic" panose="020B0502020202020204" pitchFamily="34" charset="0"/>
                <a:ea typeface="Helvetica Neue" panose="02000503000000020004" pitchFamily="2" charset="0"/>
                <a:cs typeface="Helvetica Neue" panose="02000503000000020004" pitchFamily="2" charset="0"/>
              </a:rPr>
              <a:t>GeoTIFF</a:t>
            </a:r>
            <a:r>
              <a:rPr lang="en-US" altLang="en-US" dirty="0">
                <a:latin typeface="Century Gothic" panose="020B0502020202020204" pitchFamily="34" charset="0"/>
                <a:ea typeface="Helvetica Neue" panose="02000503000000020004" pitchFamily="2" charset="0"/>
                <a:cs typeface="Helvetica Neue" panose="02000503000000020004" pitchFamily="2" charset="0"/>
              </a:rPr>
              <a:t> ⚬ </a:t>
            </a:r>
            <a:r>
              <a:rPr lang="en-US" altLang="en-US" dirty="0" err="1">
                <a:latin typeface="Century Gothic" panose="020B0502020202020204" pitchFamily="34" charset="0"/>
                <a:ea typeface="Helvetica Neue" panose="02000503000000020004" pitchFamily="2" charset="0"/>
                <a:cs typeface="Helvetica Neue" panose="02000503000000020004" pitchFamily="2" charset="0"/>
              </a:rPr>
              <a:t>netCDF</a:t>
            </a:r>
            <a:r>
              <a:rPr lang="en-US" altLang="en-US" dirty="0">
                <a:latin typeface="Century Gothic" panose="020B0502020202020204" pitchFamily="34" charset="0"/>
                <a:ea typeface="Helvetica Neue" panose="02000503000000020004" pitchFamily="2" charset="0"/>
                <a:cs typeface="Helvetica Neue" panose="02000503000000020004" pitchFamily="2" charset="0"/>
              </a:rPr>
              <a:t> ⚬ HDF </a:t>
            </a:r>
            <a:endParaRPr lang="en-US" altLang="en-US"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Wingdings" pitchFamily="2" charset="2"/>
              <a:buChar char="ü"/>
            </a:pPr>
            <a:r>
              <a:rPr lang="en-US" altLang="en-US"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GIS tools </a:t>
            </a:r>
          </a:p>
          <a:p>
            <a:pPr lvl="1"/>
            <a:r>
              <a:rPr lang="en-US" altLang="en-US" dirty="0">
                <a:latin typeface="Century Gothic" panose="020B0502020202020204" pitchFamily="34" charset="0"/>
                <a:ea typeface="Helvetica Neue" panose="02000503000000020004" pitchFamily="2" charset="0"/>
                <a:cs typeface="Helvetica Neue" panose="02000503000000020004" pitchFamily="2" charset="0"/>
              </a:rPr>
              <a:t>ArcGIS ⚬ QGIS ⚬ GDAL</a:t>
            </a:r>
          </a:p>
          <a:p>
            <a:pPr marL="285750" indent="-285750">
              <a:buFont typeface="Wingdings" pitchFamily="2" charset="2"/>
              <a:buChar char="ü"/>
            </a:pPr>
            <a:r>
              <a:rPr lang="en-US" altLang="en-US" dirty="0" err="1">
                <a:solidFill>
                  <a:schemeClr val="accent1">
                    <a:lumMod val="75000"/>
                  </a:schemeClr>
                </a:solidFill>
                <a:latin typeface="Helvetica Neue" panose="02000503000000020004"/>
                <a:ea typeface="Helvetica Neue" panose="02000503000000020004" pitchFamily="2" charset="0"/>
                <a:cs typeface="Helvetica Neue" panose="02000503000000020004" pitchFamily="2" charset="0"/>
              </a:rPr>
              <a:t>Esri</a:t>
            </a:r>
            <a:r>
              <a:rPr lang="en-US" altLang="en-US" dirty="0">
                <a:solidFill>
                  <a:schemeClr val="accent1">
                    <a:lumMod val="75000"/>
                  </a:schemeClr>
                </a:solidFill>
                <a:latin typeface="Helvetica Neue" panose="02000503000000020004"/>
                <a:ea typeface="Helvetica Neue" panose="02000503000000020004" pitchFamily="2" charset="0"/>
                <a:cs typeface="Helvetica Neue" panose="02000503000000020004" pitchFamily="2" charset="0"/>
              </a:rPr>
              <a:t> ArcGIS Story Maps</a:t>
            </a:r>
          </a:p>
          <a:p>
            <a:pPr lvl="1"/>
            <a:r>
              <a:rPr lang="en-US" altLang="en-US" dirty="0">
                <a:latin typeface="Century Gothic" panose="020B0502020202020204" pitchFamily="34" charset="0"/>
                <a:ea typeface="Helvetica Neue" panose="02000503000000020004" pitchFamily="2" charset="0"/>
                <a:cs typeface="Helvetica Neue" panose="02000503000000020004" pitchFamily="2" charset="0"/>
              </a:rPr>
              <a:t>SAGE III, Australian Bushfires</a:t>
            </a:r>
            <a:endParaRPr lang="en-US" altLang="en-US" dirty="0">
              <a:solidFill>
                <a:schemeClr val="accent1">
                  <a:lumMod val="75000"/>
                </a:schemeClr>
              </a:solidFill>
              <a:latin typeface="Century Gothic" panose="020B0502020202020204" pitchFamily="34" charset="0"/>
              <a:ea typeface="Helvetica Neue" panose="02000503000000020004" pitchFamily="2" charset="0"/>
              <a:cs typeface="Helvetica Neue" panose="02000503000000020004" pitchFamily="2" charset="0"/>
            </a:endParaRPr>
          </a:p>
          <a:p>
            <a:pPr marL="285750" indent="-285750">
              <a:buFont typeface="Wingdings" pitchFamily="2" charset="2"/>
              <a:buChar char="ü"/>
            </a:pPr>
            <a:r>
              <a:rPr lang="en-US" altLang="en-US"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Other tools</a:t>
            </a:r>
          </a:p>
          <a:p>
            <a:pPr lvl="1"/>
            <a:r>
              <a:rPr lang="en-US" altLang="en-US" dirty="0">
                <a:latin typeface="Century Gothic" panose="020B0502020202020204" pitchFamily="34" charset="0"/>
                <a:ea typeface="Helvetica Neue" panose="02000503000000020004" pitchFamily="2" charset="0"/>
                <a:cs typeface="Helvetica Neue" panose="02000503000000020004" pitchFamily="2" charset="0"/>
              </a:rPr>
              <a:t>Tools and languages for data analytics and visualization </a:t>
            </a:r>
            <a:endParaRPr lang="en-US" dirty="0">
              <a:latin typeface="Century Gothic" panose="020B0502020202020204" pitchFamily="34"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43613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901" y="621125"/>
            <a:ext cx="6667500" cy="646331"/>
          </a:xfrm>
        </p:spPr>
        <p:txBody>
          <a:bodyPr/>
          <a:lstStyle/>
          <a:p>
            <a:r>
              <a:rPr lang="en-US" dirty="0" err="1">
                <a:solidFill>
                  <a:schemeClr val="accent1">
                    <a:lumMod val="75000"/>
                  </a:schemeClr>
                </a:solidFill>
                <a:latin typeface="Helvetica Neue" panose="02000503000000020004"/>
              </a:rPr>
              <a:t>Earthdata</a:t>
            </a:r>
            <a:r>
              <a:rPr lang="en-US" dirty="0">
                <a:solidFill>
                  <a:schemeClr val="accent1">
                    <a:lumMod val="75000"/>
                  </a:schemeClr>
                </a:solidFill>
                <a:latin typeface="Helvetica Neue" panose="02000503000000020004"/>
              </a:rPr>
              <a:t> Forum</a:t>
            </a:r>
          </a:p>
        </p:txBody>
      </p:sp>
      <p:sp>
        <p:nvSpPr>
          <p:cNvPr id="3" name="Content Placeholder 2"/>
          <p:cNvSpPr>
            <a:spLocks noGrp="1"/>
          </p:cNvSpPr>
          <p:nvPr>
            <p:ph idx="1"/>
          </p:nvPr>
        </p:nvSpPr>
        <p:spPr>
          <a:xfrm>
            <a:off x="469901" y="1385063"/>
            <a:ext cx="4817881" cy="4078039"/>
          </a:xfrm>
        </p:spPr>
        <p:txBody>
          <a:bodyPr/>
          <a:lstStyle/>
          <a:p>
            <a:r>
              <a:rPr lang="en-US" b="1" dirty="0">
                <a:latin typeface="Century Gothic" panose="020B0502020202020204" pitchFamily="34" charset="0"/>
              </a:rPr>
              <a:t>Science Data Users </a:t>
            </a:r>
            <a:r>
              <a:rPr lang="en-US" dirty="0">
                <a:latin typeface="Century Gothic" panose="020B0502020202020204" pitchFamily="34" charset="0"/>
              </a:rPr>
              <a:t>can seamlessly search for information even if they do not know which DAAC the data belongs to.</a:t>
            </a:r>
          </a:p>
          <a:p>
            <a:r>
              <a:rPr lang="en-US" b="1" dirty="0">
                <a:latin typeface="Century Gothic" panose="020B0502020202020204" pitchFamily="34" charset="0"/>
              </a:rPr>
              <a:t>Scientists &amp; Data Providers </a:t>
            </a:r>
            <a:r>
              <a:rPr lang="en-US" dirty="0">
                <a:latin typeface="Century Gothic" panose="020B0502020202020204" pitchFamily="34" charset="0"/>
              </a:rPr>
              <a:t>can effectively assist their user community in more accurately using their products.</a:t>
            </a:r>
          </a:p>
          <a:p>
            <a:r>
              <a:rPr lang="en-US" b="1" dirty="0">
                <a:latin typeface="Century Gothic" panose="020B0502020202020204" pitchFamily="34" charset="0"/>
              </a:rPr>
              <a:t>DAACs &amp; Subject Matter Experts (SMEs)</a:t>
            </a:r>
            <a:r>
              <a:rPr lang="en-US" dirty="0">
                <a:latin typeface="Century Gothic" panose="020B0502020202020204" pitchFamily="34" charset="0"/>
              </a:rPr>
              <a:t> can quickly link users to existing resources.</a:t>
            </a:r>
          </a:p>
          <a:p>
            <a:r>
              <a:rPr lang="en-US" b="1" dirty="0">
                <a:latin typeface="Century Gothic" panose="020B0502020202020204" pitchFamily="34" charset="0"/>
              </a:rPr>
              <a:t>DAAC User Services</a:t>
            </a:r>
            <a:r>
              <a:rPr lang="en-US" dirty="0">
                <a:latin typeface="Century Gothic" panose="020B0502020202020204" pitchFamily="34" charset="0"/>
              </a:rPr>
              <a:t> can swiftly provide inquirers with an authoritative source related to DAAC data products &amp; services.</a:t>
            </a:r>
          </a:p>
        </p:txBody>
      </p:sp>
      <p:sp>
        <p:nvSpPr>
          <p:cNvPr id="4" name="Footer Placeholder 3"/>
          <p:cNvSpPr>
            <a:spLocks noGrp="1"/>
          </p:cNvSpPr>
          <p:nvPr>
            <p:ph type="ftr" sz="quarter" idx="11"/>
          </p:nvPr>
        </p:nvSpPr>
        <p:spPr/>
        <p:txBody>
          <a:bodyPr/>
          <a:lstStyle/>
          <a:p>
            <a:r>
              <a:rPr lang="en-US"/>
              <a:t>The Science Directorate at NASA's Langley Research Center</a:t>
            </a:r>
            <a:endParaRPr lang="en-US" dirty="0"/>
          </a:p>
        </p:txBody>
      </p:sp>
      <p:sp>
        <p:nvSpPr>
          <p:cNvPr id="5" name="Slide Number Placeholder 4"/>
          <p:cNvSpPr>
            <a:spLocks noGrp="1"/>
          </p:cNvSpPr>
          <p:nvPr>
            <p:ph type="sldNum" sz="quarter" idx="12"/>
          </p:nvPr>
        </p:nvSpPr>
        <p:spPr/>
        <p:txBody>
          <a:bodyPr/>
          <a:lstStyle/>
          <a:p>
            <a:fld id="{2E8C51FE-49D9-314D-9957-ABBF7DDE8782}" type="slidenum">
              <a:rPr lang="en-US" smtClean="0"/>
              <a:pPr/>
              <a:t>12</a:t>
            </a:fld>
            <a:endParaRPr lang="en-US" dirty="0"/>
          </a:p>
        </p:txBody>
      </p:sp>
      <p:pic>
        <p:nvPicPr>
          <p:cNvPr id="1026" name="Picture 2" descr="https://www.arcgis.com/sharing/rest/content/items/3586f7f341b541eda0434e87527492bf/resources/Forum__158568228635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9901" y="509217"/>
            <a:ext cx="5486961" cy="545768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803651" y="5946121"/>
            <a:ext cx="4065537" cy="369332"/>
          </a:xfrm>
          <a:prstGeom prst="rect">
            <a:avLst/>
          </a:prstGeom>
        </p:spPr>
        <p:txBody>
          <a:bodyPr wrap="none">
            <a:spAutoFit/>
          </a:bodyPr>
          <a:lstStyle/>
          <a:p>
            <a:r>
              <a:rPr lang="en-US" i="1" dirty="0">
                <a:latin typeface="Century Gothic" panose="020B0502020202020204" pitchFamily="34" charset="0"/>
                <a:hlinkClick r:id="rId4"/>
              </a:rPr>
              <a:t>https://forum.earthdata.nasa.gov/</a:t>
            </a:r>
            <a:endParaRPr lang="en-US" i="1" dirty="0">
              <a:latin typeface="Century Gothic" panose="020B0502020202020204" pitchFamily="34" charset="0"/>
            </a:endParaRPr>
          </a:p>
        </p:txBody>
      </p:sp>
    </p:spTree>
    <p:extLst>
      <p:ext uri="{BB962C8B-B14F-4D97-AF65-F5344CB8AC3E}">
        <p14:creationId xmlns:p14="http://schemas.microsoft.com/office/powerpoint/2010/main" val="1515024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291" y="360207"/>
            <a:ext cx="11931227" cy="646331"/>
          </a:xfrm>
        </p:spPr>
        <p:txBody>
          <a:bodyPr/>
          <a:lstStyle/>
          <a:p>
            <a:pPr algn="ctr"/>
            <a:r>
              <a:rPr lang="en-US" dirty="0">
                <a:solidFill>
                  <a:schemeClr val="accent1">
                    <a:lumMod val="75000"/>
                  </a:schemeClr>
                </a:solidFill>
                <a:latin typeface="Helvetica Neue"/>
              </a:rPr>
              <a:t>New ASDC homepage</a:t>
            </a:r>
          </a:p>
        </p:txBody>
      </p:sp>
      <p:sp>
        <p:nvSpPr>
          <p:cNvPr id="3" name="Content Placeholder 2"/>
          <p:cNvSpPr>
            <a:spLocks noGrp="1"/>
          </p:cNvSpPr>
          <p:nvPr>
            <p:ph idx="1"/>
          </p:nvPr>
        </p:nvSpPr>
        <p:spPr>
          <a:xfrm>
            <a:off x="167292" y="1349860"/>
            <a:ext cx="5224073" cy="369332"/>
          </a:xfrm>
        </p:spPr>
        <p:txBody>
          <a:bodyPr/>
          <a:lstStyle/>
          <a:p>
            <a:pPr marL="285750" indent="-285750">
              <a:buFont typeface="Arial" panose="020B0604020202020204" pitchFamily="34" charset="0"/>
              <a:buChar char="•"/>
            </a:pPr>
            <a:endParaRPr lang="en-US" dirty="0">
              <a:latin typeface="Century Gothic" panose="020B0502020202020204" pitchFamily="34" charset="0"/>
            </a:endParaRPr>
          </a:p>
        </p:txBody>
      </p:sp>
      <p:sp>
        <p:nvSpPr>
          <p:cNvPr id="4" name="Footer Placeholder 3"/>
          <p:cNvSpPr>
            <a:spLocks noGrp="1"/>
          </p:cNvSpPr>
          <p:nvPr>
            <p:ph type="ftr" sz="quarter" idx="11"/>
          </p:nvPr>
        </p:nvSpPr>
        <p:spPr/>
        <p:txBody>
          <a:bodyPr/>
          <a:lstStyle/>
          <a:p>
            <a:r>
              <a:rPr lang="en-US"/>
              <a:t>The Science Directorate at NASA's Langley Research Center</a:t>
            </a:r>
            <a:endParaRPr lang="en-US" dirty="0"/>
          </a:p>
        </p:txBody>
      </p:sp>
      <p:sp>
        <p:nvSpPr>
          <p:cNvPr id="5" name="Slide Number Placeholder 4"/>
          <p:cNvSpPr>
            <a:spLocks noGrp="1"/>
          </p:cNvSpPr>
          <p:nvPr>
            <p:ph type="sldNum" sz="quarter" idx="12"/>
          </p:nvPr>
        </p:nvSpPr>
        <p:spPr/>
        <p:txBody>
          <a:bodyPr/>
          <a:lstStyle/>
          <a:p>
            <a:fld id="{2E8C51FE-49D9-314D-9957-ABBF7DDE8782}" type="slidenum">
              <a:rPr lang="en-US" smtClean="0"/>
              <a:pPr/>
              <a:t>13</a:t>
            </a:fld>
            <a:endParaRPr lang="en-US"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15007" r="1818" b="5800"/>
          <a:stretch/>
        </p:blipFill>
        <p:spPr>
          <a:xfrm>
            <a:off x="629749" y="972942"/>
            <a:ext cx="10932501" cy="4960116"/>
          </a:xfrm>
          <a:prstGeom prst="rect">
            <a:avLst/>
          </a:prstGeom>
        </p:spPr>
      </p:pic>
      <p:sp>
        <p:nvSpPr>
          <p:cNvPr id="8" name="Rectangle 7"/>
          <p:cNvSpPr/>
          <p:nvPr/>
        </p:nvSpPr>
        <p:spPr>
          <a:xfrm>
            <a:off x="4447474" y="5987018"/>
            <a:ext cx="3244799" cy="369332"/>
          </a:xfrm>
          <a:prstGeom prst="rect">
            <a:avLst/>
          </a:prstGeom>
        </p:spPr>
        <p:txBody>
          <a:bodyPr wrap="none">
            <a:spAutoFit/>
          </a:bodyPr>
          <a:lstStyle/>
          <a:p>
            <a:r>
              <a:rPr lang="en-US" i="1" dirty="0">
                <a:latin typeface="Century Gothic" panose="020B0502020202020204" pitchFamily="34" charset="0"/>
                <a:hlinkClick r:id="rId4"/>
              </a:rPr>
              <a:t>https://asdc.larc.nasa.gov/</a:t>
            </a:r>
            <a:endParaRPr lang="en-US" i="1" dirty="0">
              <a:latin typeface="Century Gothic" panose="020B0502020202020204" pitchFamily="34" charset="0"/>
            </a:endParaRPr>
          </a:p>
        </p:txBody>
      </p:sp>
    </p:spTree>
    <p:extLst>
      <p:ext uri="{BB962C8B-B14F-4D97-AF65-F5344CB8AC3E}">
        <p14:creationId xmlns:p14="http://schemas.microsoft.com/office/powerpoint/2010/main" val="2032043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87B6BAC4-5F87-6542-BEEE-CE4FF0892341}"/>
              </a:ext>
            </a:extLst>
          </p:cNvPr>
          <p:cNvGrpSpPr/>
          <p:nvPr/>
        </p:nvGrpSpPr>
        <p:grpSpPr>
          <a:xfrm>
            <a:off x="516442" y="-15373"/>
            <a:ext cx="4621246" cy="6873373"/>
            <a:chOff x="8077201" y="2376488"/>
            <a:chExt cx="2759074" cy="4103687"/>
          </a:xfrm>
        </p:grpSpPr>
        <p:sp>
          <p:nvSpPr>
            <p:cNvPr id="28" name="Freeform 16">
              <a:extLst>
                <a:ext uri="{FF2B5EF4-FFF2-40B4-BE49-F238E27FC236}">
                  <a16:creationId xmlns:a16="http://schemas.microsoft.com/office/drawing/2014/main" id="{8F53E66E-30C4-7644-8F60-C9C6E832A24A}"/>
                </a:ext>
              </a:extLst>
            </p:cNvPr>
            <p:cNvSpPr>
              <a:spLocks noEditPoints="1"/>
            </p:cNvSpPr>
            <p:nvPr/>
          </p:nvSpPr>
          <p:spPr bwMode="auto">
            <a:xfrm>
              <a:off x="9251950" y="2376488"/>
              <a:ext cx="1584325" cy="3670300"/>
            </a:xfrm>
            <a:custGeom>
              <a:avLst/>
              <a:gdLst>
                <a:gd name="T0" fmla="*/ 101 w 834"/>
                <a:gd name="T1" fmla="*/ 1317 h 1936"/>
                <a:gd name="T2" fmla="*/ 393 w 834"/>
                <a:gd name="T3" fmla="*/ 1936 h 1936"/>
                <a:gd name="T4" fmla="*/ 238 w 834"/>
                <a:gd name="T5" fmla="*/ 1317 h 1936"/>
                <a:gd name="T6" fmla="*/ 101 w 834"/>
                <a:gd name="T7" fmla="*/ 1317 h 1936"/>
                <a:gd name="T8" fmla="*/ 271 w 834"/>
                <a:gd name="T9" fmla="*/ 919 h 1936"/>
                <a:gd name="T10" fmla="*/ 834 w 834"/>
                <a:gd name="T11" fmla="*/ 3 h 1936"/>
                <a:gd name="T12" fmla="*/ 201 w 834"/>
                <a:gd name="T13" fmla="*/ 0 h 1936"/>
                <a:gd name="T14" fmla="*/ 27 w 834"/>
                <a:gd name="T15" fmla="*/ 919 h 1936"/>
                <a:gd name="T16" fmla="*/ 271 w 834"/>
                <a:gd name="T17" fmla="*/ 919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4" h="1936">
                  <a:moveTo>
                    <a:pt x="101" y="1317"/>
                  </a:moveTo>
                  <a:cubicBezTo>
                    <a:pt x="159" y="1513"/>
                    <a:pt x="253" y="1720"/>
                    <a:pt x="393" y="1936"/>
                  </a:cubicBezTo>
                  <a:cubicBezTo>
                    <a:pt x="393" y="1936"/>
                    <a:pt x="254" y="1683"/>
                    <a:pt x="238" y="1317"/>
                  </a:cubicBezTo>
                  <a:lnTo>
                    <a:pt x="101" y="1317"/>
                  </a:lnTo>
                  <a:close/>
                  <a:moveTo>
                    <a:pt x="271" y="919"/>
                  </a:moveTo>
                  <a:cubicBezTo>
                    <a:pt x="335" y="629"/>
                    <a:pt x="495" y="309"/>
                    <a:pt x="834" y="3"/>
                  </a:cubicBezTo>
                  <a:cubicBezTo>
                    <a:pt x="201" y="0"/>
                    <a:pt x="201" y="0"/>
                    <a:pt x="201" y="0"/>
                  </a:cubicBezTo>
                  <a:cubicBezTo>
                    <a:pt x="84" y="249"/>
                    <a:pt x="0" y="561"/>
                    <a:pt x="27" y="919"/>
                  </a:cubicBezTo>
                  <a:lnTo>
                    <a:pt x="271" y="919"/>
                  </a:lnTo>
                  <a:close/>
                </a:path>
              </a:pathLst>
            </a:custGeom>
            <a:gradFill>
              <a:gsLst>
                <a:gs pos="0">
                  <a:srgbClr val="8ACCEC"/>
                </a:gs>
                <a:gs pos="98000">
                  <a:srgbClr val="6DB8E3"/>
                </a:gs>
              </a:gsLst>
              <a:lin ang="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7">
              <a:extLst>
                <a:ext uri="{FF2B5EF4-FFF2-40B4-BE49-F238E27FC236}">
                  <a16:creationId xmlns:a16="http://schemas.microsoft.com/office/drawing/2014/main" id="{BDA67E5B-1895-B644-AC9A-EA1677FA263C}"/>
                </a:ext>
              </a:extLst>
            </p:cNvPr>
            <p:cNvSpPr>
              <a:spLocks/>
            </p:cNvSpPr>
            <p:nvPr/>
          </p:nvSpPr>
          <p:spPr bwMode="auto">
            <a:xfrm>
              <a:off x="8115300" y="5256213"/>
              <a:ext cx="542925" cy="1222375"/>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18">
              <a:extLst>
                <a:ext uri="{FF2B5EF4-FFF2-40B4-BE49-F238E27FC236}">
                  <a16:creationId xmlns:a16="http://schemas.microsoft.com/office/drawing/2014/main" id="{DA4CD01E-55FA-7E4C-A3E5-99EBE4487F30}"/>
                </a:ext>
              </a:extLst>
            </p:cNvPr>
            <p:cNvSpPr>
              <a:spLocks noEditPoints="1"/>
            </p:cNvSpPr>
            <p:nvPr/>
          </p:nvSpPr>
          <p:spPr bwMode="auto">
            <a:xfrm>
              <a:off x="8077201" y="2382838"/>
              <a:ext cx="2268537" cy="4097337"/>
            </a:xfrm>
            <a:custGeom>
              <a:avLst/>
              <a:gdLst>
                <a:gd name="T0" fmla="*/ 17 w 1195"/>
                <a:gd name="T1" fmla="*/ 1314 h 2162"/>
                <a:gd name="T2" fmla="*/ 363 w 1195"/>
                <a:gd name="T3" fmla="*/ 2161 h 2162"/>
                <a:gd name="T4" fmla="*/ 1195 w 1195"/>
                <a:gd name="T5" fmla="*/ 2161 h 2162"/>
                <a:gd name="T6" fmla="*/ 957 w 1195"/>
                <a:gd name="T7" fmla="*/ 1903 h 2162"/>
                <a:gd name="T8" fmla="*/ 673 w 1195"/>
                <a:gd name="T9" fmla="*/ 1314 h 2162"/>
                <a:gd name="T10" fmla="*/ 17 w 1195"/>
                <a:gd name="T11" fmla="*/ 1314 h 2162"/>
                <a:gd name="T12" fmla="*/ 595 w 1195"/>
                <a:gd name="T13" fmla="*/ 916 h 2162"/>
                <a:gd name="T14" fmla="*/ 727 w 1195"/>
                <a:gd name="T15" fmla="*/ 0 h 2162"/>
                <a:gd name="T16" fmla="*/ 277 w 1195"/>
                <a:gd name="T17" fmla="*/ 0 h 2162"/>
                <a:gd name="T18" fmla="*/ 128 w 1195"/>
                <a:gd name="T19" fmla="*/ 299 h 2162"/>
                <a:gd name="T20" fmla="*/ 0 w 1195"/>
                <a:gd name="T21" fmla="*/ 916 h 2162"/>
                <a:gd name="T22" fmla="*/ 595 w 1195"/>
                <a:gd name="T23" fmla="*/ 916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5" h="2162">
                  <a:moveTo>
                    <a:pt x="17" y="1314"/>
                  </a:moveTo>
                  <a:cubicBezTo>
                    <a:pt x="55" y="1581"/>
                    <a:pt x="154" y="1875"/>
                    <a:pt x="363" y="2161"/>
                  </a:cubicBezTo>
                  <a:cubicBezTo>
                    <a:pt x="364" y="2162"/>
                    <a:pt x="1195" y="2161"/>
                    <a:pt x="1195" y="2161"/>
                  </a:cubicBezTo>
                  <a:cubicBezTo>
                    <a:pt x="1115" y="2085"/>
                    <a:pt x="1036" y="2000"/>
                    <a:pt x="957" y="1903"/>
                  </a:cubicBezTo>
                  <a:cubicBezTo>
                    <a:pt x="957" y="1903"/>
                    <a:pt x="783" y="1678"/>
                    <a:pt x="673" y="1314"/>
                  </a:cubicBezTo>
                  <a:lnTo>
                    <a:pt x="17" y="1314"/>
                  </a:lnTo>
                  <a:close/>
                  <a:moveTo>
                    <a:pt x="595" y="916"/>
                  </a:moveTo>
                  <a:cubicBezTo>
                    <a:pt x="569" y="645"/>
                    <a:pt x="595" y="334"/>
                    <a:pt x="727" y="0"/>
                  </a:cubicBezTo>
                  <a:cubicBezTo>
                    <a:pt x="277" y="0"/>
                    <a:pt x="277" y="0"/>
                    <a:pt x="277" y="0"/>
                  </a:cubicBezTo>
                  <a:cubicBezTo>
                    <a:pt x="222" y="94"/>
                    <a:pt x="175" y="190"/>
                    <a:pt x="128" y="299"/>
                  </a:cubicBezTo>
                  <a:cubicBezTo>
                    <a:pt x="128" y="299"/>
                    <a:pt x="20" y="551"/>
                    <a:pt x="0" y="916"/>
                  </a:cubicBezTo>
                  <a:lnTo>
                    <a:pt x="595" y="916"/>
                  </a:lnTo>
                  <a:close/>
                </a:path>
              </a:pathLst>
            </a:custGeom>
            <a:gradFill>
              <a:gsLst>
                <a:gs pos="0">
                  <a:srgbClr val="AAE3F7"/>
                </a:gs>
                <a:gs pos="81000">
                  <a:srgbClr val="52B3D9"/>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4" name="Footer Placeholder 3">
            <a:extLst>
              <a:ext uri="{FF2B5EF4-FFF2-40B4-BE49-F238E27FC236}">
                <a16:creationId xmlns:a16="http://schemas.microsoft.com/office/drawing/2014/main" id="{1E71598E-8275-DA40-8A13-8505501B40F1}"/>
              </a:ext>
            </a:extLst>
          </p:cNvPr>
          <p:cNvSpPr>
            <a:spLocks noGrp="1"/>
          </p:cNvSpPr>
          <p:nvPr>
            <p:ph type="ftr" sz="quarter" idx="11"/>
          </p:nvPr>
        </p:nvSpPr>
        <p:spPr/>
        <p:txBody>
          <a:bodyPr/>
          <a:lstStyle/>
          <a:p>
            <a:r>
              <a:rPr lang="en-US"/>
              <a:t>The Science Directorate at NASA's Langley Research Center</a:t>
            </a:r>
            <a:endParaRPr lang="en-US" dirty="0"/>
          </a:p>
        </p:txBody>
      </p:sp>
      <p:sp>
        <p:nvSpPr>
          <p:cNvPr id="2" name="Slide Number Placeholder 1">
            <a:extLst>
              <a:ext uri="{FF2B5EF4-FFF2-40B4-BE49-F238E27FC236}">
                <a16:creationId xmlns:a16="http://schemas.microsoft.com/office/drawing/2014/main" id="{4C1B254E-A277-A14D-A5A7-826D96BB0F46}"/>
              </a:ext>
            </a:extLst>
          </p:cNvPr>
          <p:cNvSpPr>
            <a:spLocks noGrp="1"/>
          </p:cNvSpPr>
          <p:nvPr>
            <p:ph type="sldNum" sz="quarter" idx="12"/>
          </p:nvPr>
        </p:nvSpPr>
        <p:spPr/>
        <p:txBody>
          <a:bodyPr/>
          <a:lstStyle/>
          <a:p>
            <a:fld id="{2E8C51FE-49D9-314D-9957-ABBF7DDE8782}" type="slidenum">
              <a:rPr lang="en-US" smtClean="0"/>
              <a:t>14</a:t>
            </a:fld>
            <a:endParaRPr lang="en-US"/>
          </a:p>
        </p:txBody>
      </p:sp>
      <p:sp>
        <p:nvSpPr>
          <p:cNvPr id="3" name="Subtitle 2">
            <a:extLst>
              <a:ext uri="{FF2B5EF4-FFF2-40B4-BE49-F238E27FC236}">
                <a16:creationId xmlns:a16="http://schemas.microsoft.com/office/drawing/2014/main" id="{ACBE82BC-024F-394F-81FE-E6FAEB82C0E3}"/>
              </a:ext>
            </a:extLst>
          </p:cNvPr>
          <p:cNvSpPr>
            <a:spLocks noGrp="1"/>
          </p:cNvSpPr>
          <p:nvPr>
            <p:ph type="subTitle" idx="1"/>
          </p:nvPr>
        </p:nvSpPr>
        <p:spPr>
          <a:xfrm>
            <a:off x="3415532" y="4186462"/>
            <a:ext cx="5035725" cy="2139047"/>
          </a:xfrm>
        </p:spPr>
        <p:txBody>
          <a:bodyPr vert="horz" wrap="square" lIns="91440" tIns="45720" rIns="91440" bIns="45720" rtlCol="0" anchor="t">
            <a:spAutoFit/>
          </a:bodyPr>
          <a:lstStyle/>
          <a:p>
            <a:pPr>
              <a:spcBef>
                <a:spcPts val="400"/>
              </a:spcBef>
            </a:pPr>
            <a:r>
              <a:rPr lang="en-US" sz="3200" b="1" dirty="0">
                <a:latin typeface="Helvetica Neue"/>
                <a:cs typeface="Arial"/>
              </a:rPr>
              <a:t>TEMPO Near Real-Time and Cloud at ASDC</a:t>
            </a:r>
            <a:endParaRPr lang="en-US" b="1" dirty="0">
              <a:cs typeface="Arial"/>
            </a:endParaRPr>
          </a:p>
          <a:p>
            <a:pPr>
              <a:spcBef>
                <a:spcPts val="400"/>
              </a:spcBef>
            </a:pPr>
            <a:r>
              <a:rPr lang="en-US" dirty="0">
                <a:latin typeface="Arial"/>
                <a:cs typeface="Arial"/>
              </a:rPr>
              <a:t>Jeff Walter, Pamela Rinsland, Tim </a:t>
            </a:r>
            <a:r>
              <a:rPr lang="en-US" sz="1800" dirty="0">
                <a:latin typeface="Arial"/>
                <a:cs typeface="Arial"/>
              </a:rPr>
              <a:t>Larson</a:t>
            </a:r>
            <a:endParaRPr lang="en-US" dirty="0"/>
          </a:p>
          <a:p>
            <a:pPr>
              <a:spcBef>
                <a:spcPts val="400"/>
              </a:spcBef>
            </a:pPr>
            <a:r>
              <a:rPr lang="en-US" dirty="0">
                <a:latin typeface="Arial"/>
                <a:cs typeface="Arial"/>
              </a:rPr>
              <a:t>8/14/2020</a:t>
            </a:r>
            <a:endParaRPr lang="en-US" sz="1800" dirty="0"/>
          </a:p>
          <a:p>
            <a:endParaRPr lang="en-US" sz="1800" dirty="0"/>
          </a:p>
        </p:txBody>
      </p:sp>
      <p:grpSp>
        <p:nvGrpSpPr>
          <p:cNvPr id="25" name="Group 24">
            <a:extLst>
              <a:ext uri="{FF2B5EF4-FFF2-40B4-BE49-F238E27FC236}">
                <a16:creationId xmlns:a16="http://schemas.microsoft.com/office/drawing/2014/main" id="{DC118577-8B85-3F4F-9790-2C71FDDC11D4}"/>
              </a:ext>
            </a:extLst>
          </p:cNvPr>
          <p:cNvGrpSpPr/>
          <p:nvPr/>
        </p:nvGrpSpPr>
        <p:grpSpPr>
          <a:xfrm>
            <a:off x="537287" y="3187693"/>
            <a:ext cx="5746788" cy="702502"/>
            <a:chOff x="537287" y="3187693"/>
            <a:chExt cx="5746788" cy="702502"/>
          </a:xfrm>
        </p:grpSpPr>
        <p:grpSp>
          <p:nvGrpSpPr>
            <p:cNvPr id="26" name="Group 25">
              <a:extLst>
                <a:ext uri="{FF2B5EF4-FFF2-40B4-BE49-F238E27FC236}">
                  <a16:creationId xmlns:a16="http://schemas.microsoft.com/office/drawing/2014/main" id="{9244B96F-49FA-CD44-BEE0-1499E040FDB0}"/>
                </a:ext>
              </a:extLst>
            </p:cNvPr>
            <p:cNvGrpSpPr/>
            <p:nvPr userDrawn="1"/>
          </p:nvGrpSpPr>
          <p:grpSpPr>
            <a:xfrm>
              <a:off x="537287" y="3187693"/>
              <a:ext cx="3254923" cy="702502"/>
              <a:chOff x="339725" y="371475"/>
              <a:chExt cx="2647951" cy="571500"/>
            </a:xfrm>
            <a:solidFill>
              <a:srgbClr val="33CDFF"/>
            </a:solidFill>
          </p:grpSpPr>
          <p:sp>
            <p:nvSpPr>
              <p:cNvPr id="37" name="Freeform 55">
                <a:extLst>
                  <a:ext uri="{FF2B5EF4-FFF2-40B4-BE49-F238E27FC236}">
                    <a16:creationId xmlns:a16="http://schemas.microsoft.com/office/drawing/2014/main" id="{16A3A0A8-720F-1B46-B3EA-96E6D9CFB96E}"/>
                  </a:ext>
                </a:extLst>
              </p:cNvPr>
              <p:cNvSpPr>
                <a:spLocks/>
              </p:cNvSpPr>
              <p:nvPr/>
            </p:nvSpPr>
            <p:spPr bwMode="auto">
              <a:xfrm>
                <a:off x="339725" y="417513"/>
                <a:ext cx="265113" cy="487363"/>
              </a:xfrm>
              <a:custGeom>
                <a:avLst/>
                <a:gdLst>
                  <a:gd name="T0" fmla="*/ 0 w 167"/>
                  <a:gd name="T1" fmla="*/ 0 h 307"/>
                  <a:gd name="T2" fmla="*/ 167 w 167"/>
                  <a:gd name="T3" fmla="*/ 0 h 307"/>
                  <a:gd name="T4" fmla="*/ 167 w 167"/>
                  <a:gd name="T5" fmla="*/ 31 h 307"/>
                  <a:gd name="T6" fmla="*/ 33 w 167"/>
                  <a:gd name="T7" fmla="*/ 31 h 307"/>
                  <a:gd name="T8" fmla="*/ 33 w 167"/>
                  <a:gd name="T9" fmla="*/ 137 h 307"/>
                  <a:gd name="T10" fmla="*/ 165 w 167"/>
                  <a:gd name="T11" fmla="*/ 137 h 307"/>
                  <a:gd name="T12" fmla="*/ 165 w 167"/>
                  <a:gd name="T13" fmla="*/ 168 h 307"/>
                  <a:gd name="T14" fmla="*/ 33 w 167"/>
                  <a:gd name="T15" fmla="*/ 168 h 307"/>
                  <a:gd name="T16" fmla="*/ 33 w 167"/>
                  <a:gd name="T17" fmla="*/ 276 h 307"/>
                  <a:gd name="T18" fmla="*/ 167 w 167"/>
                  <a:gd name="T19" fmla="*/ 276 h 307"/>
                  <a:gd name="T20" fmla="*/ 167 w 167"/>
                  <a:gd name="T21" fmla="*/ 307 h 307"/>
                  <a:gd name="T22" fmla="*/ 0 w 167"/>
                  <a:gd name="T23" fmla="*/ 307 h 307"/>
                  <a:gd name="T24" fmla="*/ 0 w 167"/>
                  <a:gd name="T25"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7">
                    <a:moveTo>
                      <a:pt x="0" y="0"/>
                    </a:moveTo>
                    <a:lnTo>
                      <a:pt x="167" y="0"/>
                    </a:lnTo>
                    <a:lnTo>
                      <a:pt x="167" y="31"/>
                    </a:lnTo>
                    <a:lnTo>
                      <a:pt x="33" y="31"/>
                    </a:lnTo>
                    <a:lnTo>
                      <a:pt x="33" y="137"/>
                    </a:lnTo>
                    <a:lnTo>
                      <a:pt x="165" y="137"/>
                    </a:lnTo>
                    <a:lnTo>
                      <a:pt x="165" y="168"/>
                    </a:lnTo>
                    <a:lnTo>
                      <a:pt x="33" y="168"/>
                    </a:lnTo>
                    <a:lnTo>
                      <a:pt x="33" y="276"/>
                    </a:lnTo>
                    <a:lnTo>
                      <a:pt x="167" y="276"/>
                    </a:lnTo>
                    <a:lnTo>
                      <a:pt x="167" y="307"/>
                    </a:lnTo>
                    <a:lnTo>
                      <a:pt x="0" y="307"/>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56">
                <a:extLst>
                  <a:ext uri="{FF2B5EF4-FFF2-40B4-BE49-F238E27FC236}">
                    <a16:creationId xmlns:a16="http://schemas.microsoft.com/office/drawing/2014/main" id="{5C54C28F-34FE-3E41-8A4D-F839F1047467}"/>
                  </a:ext>
                </a:extLst>
              </p:cNvPr>
              <p:cNvSpPr>
                <a:spLocks/>
              </p:cNvSpPr>
              <p:nvPr/>
            </p:nvSpPr>
            <p:spPr bwMode="auto">
              <a:xfrm>
                <a:off x="654050" y="417513"/>
                <a:ext cx="393700" cy="487363"/>
              </a:xfrm>
              <a:custGeom>
                <a:avLst/>
                <a:gdLst>
                  <a:gd name="T0" fmla="*/ 104 w 248"/>
                  <a:gd name="T1" fmla="*/ 149 h 307"/>
                  <a:gd name="T2" fmla="*/ 7 w 248"/>
                  <a:gd name="T3" fmla="*/ 0 h 307"/>
                  <a:gd name="T4" fmla="*/ 45 w 248"/>
                  <a:gd name="T5" fmla="*/ 0 h 307"/>
                  <a:gd name="T6" fmla="*/ 123 w 248"/>
                  <a:gd name="T7" fmla="*/ 122 h 307"/>
                  <a:gd name="T8" fmla="*/ 200 w 248"/>
                  <a:gd name="T9" fmla="*/ 0 h 307"/>
                  <a:gd name="T10" fmla="*/ 238 w 248"/>
                  <a:gd name="T11" fmla="*/ 0 h 307"/>
                  <a:gd name="T12" fmla="*/ 141 w 248"/>
                  <a:gd name="T13" fmla="*/ 149 h 307"/>
                  <a:gd name="T14" fmla="*/ 248 w 248"/>
                  <a:gd name="T15" fmla="*/ 307 h 307"/>
                  <a:gd name="T16" fmla="*/ 208 w 248"/>
                  <a:gd name="T17" fmla="*/ 307 h 307"/>
                  <a:gd name="T18" fmla="*/ 123 w 248"/>
                  <a:gd name="T19" fmla="*/ 175 h 307"/>
                  <a:gd name="T20" fmla="*/ 38 w 248"/>
                  <a:gd name="T21" fmla="*/ 307 h 307"/>
                  <a:gd name="T22" fmla="*/ 0 w 248"/>
                  <a:gd name="T23" fmla="*/ 307 h 307"/>
                  <a:gd name="T24" fmla="*/ 104 w 248"/>
                  <a:gd name="T25" fmla="*/ 149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8" h="307">
                    <a:moveTo>
                      <a:pt x="104" y="149"/>
                    </a:moveTo>
                    <a:lnTo>
                      <a:pt x="7" y="0"/>
                    </a:lnTo>
                    <a:lnTo>
                      <a:pt x="45" y="0"/>
                    </a:lnTo>
                    <a:lnTo>
                      <a:pt x="123" y="122"/>
                    </a:lnTo>
                    <a:lnTo>
                      <a:pt x="200" y="0"/>
                    </a:lnTo>
                    <a:lnTo>
                      <a:pt x="238" y="0"/>
                    </a:lnTo>
                    <a:lnTo>
                      <a:pt x="141" y="149"/>
                    </a:lnTo>
                    <a:lnTo>
                      <a:pt x="248" y="307"/>
                    </a:lnTo>
                    <a:lnTo>
                      <a:pt x="208" y="307"/>
                    </a:lnTo>
                    <a:lnTo>
                      <a:pt x="123" y="175"/>
                    </a:lnTo>
                    <a:lnTo>
                      <a:pt x="38" y="307"/>
                    </a:lnTo>
                    <a:lnTo>
                      <a:pt x="0" y="307"/>
                    </a:lnTo>
                    <a:lnTo>
                      <a:pt x="104" y="14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57">
                <a:extLst>
                  <a:ext uri="{FF2B5EF4-FFF2-40B4-BE49-F238E27FC236}">
                    <a16:creationId xmlns:a16="http://schemas.microsoft.com/office/drawing/2014/main" id="{4AF1F7D9-2AC0-BD4E-BFFC-85C9A3AD7B29}"/>
                  </a:ext>
                </a:extLst>
              </p:cNvPr>
              <p:cNvSpPr>
                <a:spLocks noEditPoints="1"/>
              </p:cNvSpPr>
              <p:nvPr/>
            </p:nvSpPr>
            <p:spPr bwMode="auto">
              <a:xfrm>
                <a:off x="1103313" y="417513"/>
                <a:ext cx="307975" cy="487363"/>
              </a:xfrm>
              <a:custGeom>
                <a:avLst/>
                <a:gdLst>
                  <a:gd name="T0" fmla="*/ 34 w 82"/>
                  <a:gd name="T1" fmla="*/ 0 h 128"/>
                  <a:gd name="T2" fmla="*/ 68 w 82"/>
                  <a:gd name="T3" fmla="*/ 8 h 128"/>
                  <a:gd name="T4" fmla="*/ 82 w 82"/>
                  <a:gd name="T5" fmla="*/ 39 h 128"/>
                  <a:gd name="T6" fmla="*/ 69 w 82"/>
                  <a:gd name="T7" fmla="*/ 69 h 128"/>
                  <a:gd name="T8" fmla="*/ 35 w 82"/>
                  <a:gd name="T9" fmla="*/ 78 h 128"/>
                  <a:gd name="T10" fmla="*/ 14 w 82"/>
                  <a:gd name="T11" fmla="*/ 78 h 128"/>
                  <a:gd name="T12" fmla="*/ 14 w 82"/>
                  <a:gd name="T13" fmla="*/ 128 h 128"/>
                  <a:gd name="T14" fmla="*/ 0 w 82"/>
                  <a:gd name="T15" fmla="*/ 128 h 128"/>
                  <a:gd name="T16" fmla="*/ 0 w 82"/>
                  <a:gd name="T17" fmla="*/ 0 h 128"/>
                  <a:gd name="T18" fmla="*/ 34 w 82"/>
                  <a:gd name="T19" fmla="*/ 0 h 128"/>
                  <a:gd name="T20" fmla="*/ 14 w 82"/>
                  <a:gd name="T21" fmla="*/ 65 h 128"/>
                  <a:gd name="T22" fmla="*/ 35 w 82"/>
                  <a:gd name="T23" fmla="*/ 65 h 128"/>
                  <a:gd name="T24" fmla="*/ 59 w 82"/>
                  <a:gd name="T25" fmla="*/ 60 h 128"/>
                  <a:gd name="T26" fmla="*/ 68 w 82"/>
                  <a:gd name="T27" fmla="*/ 39 h 128"/>
                  <a:gd name="T28" fmla="*/ 58 w 82"/>
                  <a:gd name="T29" fmla="*/ 18 h 128"/>
                  <a:gd name="T30" fmla="*/ 34 w 82"/>
                  <a:gd name="T31" fmla="*/ 13 h 128"/>
                  <a:gd name="T32" fmla="*/ 14 w 82"/>
                  <a:gd name="T33" fmla="*/ 13 h 128"/>
                  <a:gd name="T34" fmla="*/ 14 w 82"/>
                  <a:gd name="T35" fmla="*/ 6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2" h="128">
                    <a:moveTo>
                      <a:pt x="34" y="0"/>
                    </a:moveTo>
                    <a:cubicBezTo>
                      <a:pt x="52" y="0"/>
                      <a:pt x="60" y="2"/>
                      <a:pt x="68" y="8"/>
                    </a:cubicBezTo>
                    <a:cubicBezTo>
                      <a:pt x="77" y="15"/>
                      <a:pt x="82" y="27"/>
                      <a:pt x="82" y="39"/>
                    </a:cubicBezTo>
                    <a:cubicBezTo>
                      <a:pt x="82" y="51"/>
                      <a:pt x="77" y="63"/>
                      <a:pt x="69" y="69"/>
                    </a:cubicBezTo>
                    <a:cubicBezTo>
                      <a:pt x="60" y="76"/>
                      <a:pt x="52" y="78"/>
                      <a:pt x="35" y="78"/>
                    </a:cubicBezTo>
                    <a:cubicBezTo>
                      <a:pt x="14" y="78"/>
                      <a:pt x="14" y="78"/>
                      <a:pt x="14" y="78"/>
                    </a:cubicBezTo>
                    <a:cubicBezTo>
                      <a:pt x="14" y="128"/>
                      <a:pt x="14" y="128"/>
                      <a:pt x="14" y="128"/>
                    </a:cubicBezTo>
                    <a:cubicBezTo>
                      <a:pt x="0" y="128"/>
                      <a:pt x="0" y="128"/>
                      <a:pt x="0" y="128"/>
                    </a:cubicBezTo>
                    <a:cubicBezTo>
                      <a:pt x="0" y="0"/>
                      <a:pt x="0" y="0"/>
                      <a:pt x="0" y="0"/>
                    </a:cubicBezTo>
                    <a:lnTo>
                      <a:pt x="34" y="0"/>
                    </a:lnTo>
                    <a:close/>
                    <a:moveTo>
                      <a:pt x="14" y="65"/>
                    </a:moveTo>
                    <a:cubicBezTo>
                      <a:pt x="35" y="65"/>
                      <a:pt x="35" y="65"/>
                      <a:pt x="35" y="65"/>
                    </a:cubicBezTo>
                    <a:cubicBezTo>
                      <a:pt x="46" y="65"/>
                      <a:pt x="52" y="64"/>
                      <a:pt x="59" y="60"/>
                    </a:cubicBezTo>
                    <a:cubicBezTo>
                      <a:pt x="64" y="56"/>
                      <a:pt x="68" y="48"/>
                      <a:pt x="68" y="39"/>
                    </a:cubicBezTo>
                    <a:cubicBezTo>
                      <a:pt x="68" y="30"/>
                      <a:pt x="64" y="22"/>
                      <a:pt x="58" y="18"/>
                    </a:cubicBezTo>
                    <a:cubicBezTo>
                      <a:pt x="52" y="14"/>
                      <a:pt x="45" y="13"/>
                      <a:pt x="34" y="13"/>
                    </a:cubicBezTo>
                    <a:cubicBezTo>
                      <a:pt x="14" y="13"/>
                      <a:pt x="14" y="13"/>
                      <a:pt x="14" y="13"/>
                    </a:cubicBezTo>
                    <a:lnTo>
                      <a:pt x="14" y="6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58">
                <a:extLst>
                  <a:ext uri="{FF2B5EF4-FFF2-40B4-BE49-F238E27FC236}">
                    <a16:creationId xmlns:a16="http://schemas.microsoft.com/office/drawing/2014/main" id="{F09E0884-9AE8-4745-8D65-C93120C72150}"/>
                  </a:ext>
                </a:extLst>
              </p:cNvPr>
              <p:cNvSpPr>
                <a:spLocks/>
              </p:cNvSpPr>
              <p:nvPr/>
            </p:nvSpPr>
            <p:spPr bwMode="auto">
              <a:xfrm>
                <a:off x="1466850" y="417513"/>
                <a:ext cx="236538" cy="487363"/>
              </a:xfrm>
              <a:custGeom>
                <a:avLst/>
                <a:gdLst>
                  <a:gd name="T0" fmla="*/ 0 w 149"/>
                  <a:gd name="T1" fmla="*/ 0 h 307"/>
                  <a:gd name="T2" fmla="*/ 33 w 149"/>
                  <a:gd name="T3" fmla="*/ 0 h 307"/>
                  <a:gd name="T4" fmla="*/ 33 w 149"/>
                  <a:gd name="T5" fmla="*/ 276 h 307"/>
                  <a:gd name="T6" fmla="*/ 149 w 149"/>
                  <a:gd name="T7" fmla="*/ 276 h 307"/>
                  <a:gd name="T8" fmla="*/ 149 w 149"/>
                  <a:gd name="T9" fmla="*/ 307 h 307"/>
                  <a:gd name="T10" fmla="*/ 0 w 149"/>
                  <a:gd name="T11" fmla="*/ 307 h 307"/>
                  <a:gd name="T12" fmla="*/ 0 w 149"/>
                  <a:gd name="T13" fmla="*/ 0 h 307"/>
                </a:gdLst>
                <a:ahLst/>
                <a:cxnLst>
                  <a:cxn ang="0">
                    <a:pos x="T0" y="T1"/>
                  </a:cxn>
                  <a:cxn ang="0">
                    <a:pos x="T2" y="T3"/>
                  </a:cxn>
                  <a:cxn ang="0">
                    <a:pos x="T4" y="T5"/>
                  </a:cxn>
                  <a:cxn ang="0">
                    <a:pos x="T6" y="T7"/>
                  </a:cxn>
                  <a:cxn ang="0">
                    <a:pos x="T8" y="T9"/>
                  </a:cxn>
                  <a:cxn ang="0">
                    <a:pos x="T10" y="T11"/>
                  </a:cxn>
                  <a:cxn ang="0">
                    <a:pos x="T12" y="T13"/>
                  </a:cxn>
                </a:cxnLst>
                <a:rect l="0" t="0" r="r" b="b"/>
                <a:pathLst>
                  <a:path w="149" h="307">
                    <a:moveTo>
                      <a:pt x="0" y="0"/>
                    </a:moveTo>
                    <a:lnTo>
                      <a:pt x="33" y="0"/>
                    </a:lnTo>
                    <a:lnTo>
                      <a:pt x="33" y="276"/>
                    </a:lnTo>
                    <a:lnTo>
                      <a:pt x="149" y="276"/>
                    </a:lnTo>
                    <a:lnTo>
                      <a:pt x="149" y="307"/>
                    </a:lnTo>
                    <a:lnTo>
                      <a:pt x="0" y="307"/>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59">
                <a:extLst>
                  <a:ext uri="{FF2B5EF4-FFF2-40B4-BE49-F238E27FC236}">
                    <a16:creationId xmlns:a16="http://schemas.microsoft.com/office/drawing/2014/main" id="{5433AF6A-2277-1842-9086-DF7BB63AC072}"/>
                  </a:ext>
                </a:extLst>
              </p:cNvPr>
              <p:cNvSpPr>
                <a:spLocks/>
              </p:cNvSpPr>
              <p:nvPr/>
            </p:nvSpPr>
            <p:spPr bwMode="auto">
              <a:xfrm>
                <a:off x="2343150" y="417513"/>
                <a:ext cx="327025" cy="487363"/>
              </a:xfrm>
              <a:custGeom>
                <a:avLst/>
                <a:gdLst>
                  <a:gd name="T0" fmla="*/ 0 w 87"/>
                  <a:gd name="T1" fmla="*/ 0 h 128"/>
                  <a:gd name="T2" fmla="*/ 34 w 87"/>
                  <a:gd name="T3" fmla="*/ 0 h 128"/>
                  <a:gd name="T4" fmla="*/ 70 w 87"/>
                  <a:gd name="T5" fmla="*/ 7 h 128"/>
                  <a:gd name="T6" fmla="*/ 87 w 87"/>
                  <a:gd name="T7" fmla="*/ 41 h 128"/>
                  <a:gd name="T8" fmla="*/ 79 w 87"/>
                  <a:gd name="T9" fmla="*/ 66 h 128"/>
                  <a:gd name="T10" fmla="*/ 51 w 87"/>
                  <a:gd name="T11" fmla="*/ 80 h 128"/>
                  <a:gd name="T12" fmla="*/ 83 w 87"/>
                  <a:gd name="T13" fmla="*/ 128 h 128"/>
                  <a:gd name="T14" fmla="*/ 67 w 87"/>
                  <a:gd name="T15" fmla="*/ 128 h 128"/>
                  <a:gd name="T16" fmla="*/ 31 w 87"/>
                  <a:gd name="T17" fmla="*/ 72 h 128"/>
                  <a:gd name="T18" fmla="*/ 35 w 87"/>
                  <a:gd name="T19" fmla="*/ 72 h 128"/>
                  <a:gd name="T20" fmla="*/ 63 w 87"/>
                  <a:gd name="T21" fmla="*/ 66 h 128"/>
                  <a:gd name="T22" fmla="*/ 73 w 87"/>
                  <a:gd name="T23" fmla="*/ 42 h 128"/>
                  <a:gd name="T24" fmla="*/ 61 w 87"/>
                  <a:gd name="T25" fmla="*/ 17 h 128"/>
                  <a:gd name="T26" fmla="*/ 35 w 87"/>
                  <a:gd name="T27" fmla="*/ 13 h 128"/>
                  <a:gd name="T28" fmla="*/ 15 w 87"/>
                  <a:gd name="T29" fmla="*/ 13 h 128"/>
                  <a:gd name="T30" fmla="*/ 15 w 87"/>
                  <a:gd name="T31" fmla="*/ 128 h 128"/>
                  <a:gd name="T32" fmla="*/ 0 w 87"/>
                  <a:gd name="T33" fmla="*/ 128 h 128"/>
                  <a:gd name="T34" fmla="*/ 0 w 87"/>
                  <a:gd name="T35"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7" h="128">
                    <a:moveTo>
                      <a:pt x="0" y="0"/>
                    </a:moveTo>
                    <a:cubicBezTo>
                      <a:pt x="34" y="0"/>
                      <a:pt x="34" y="0"/>
                      <a:pt x="34" y="0"/>
                    </a:cubicBezTo>
                    <a:cubicBezTo>
                      <a:pt x="54" y="0"/>
                      <a:pt x="63" y="2"/>
                      <a:pt x="70" y="7"/>
                    </a:cubicBezTo>
                    <a:cubicBezTo>
                      <a:pt x="80" y="13"/>
                      <a:pt x="87" y="27"/>
                      <a:pt x="87" y="41"/>
                    </a:cubicBezTo>
                    <a:cubicBezTo>
                      <a:pt x="87" y="50"/>
                      <a:pt x="85" y="59"/>
                      <a:pt x="79" y="66"/>
                    </a:cubicBezTo>
                    <a:cubicBezTo>
                      <a:pt x="72" y="77"/>
                      <a:pt x="63" y="79"/>
                      <a:pt x="51" y="80"/>
                    </a:cubicBezTo>
                    <a:cubicBezTo>
                      <a:pt x="83" y="128"/>
                      <a:pt x="83" y="128"/>
                      <a:pt x="83" y="128"/>
                    </a:cubicBezTo>
                    <a:cubicBezTo>
                      <a:pt x="67" y="128"/>
                      <a:pt x="67" y="128"/>
                      <a:pt x="67" y="128"/>
                    </a:cubicBezTo>
                    <a:cubicBezTo>
                      <a:pt x="31" y="72"/>
                      <a:pt x="31" y="72"/>
                      <a:pt x="31" y="72"/>
                    </a:cubicBezTo>
                    <a:cubicBezTo>
                      <a:pt x="35" y="72"/>
                      <a:pt x="35" y="72"/>
                      <a:pt x="35" y="72"/>
                    </a:cubicBezTo>
                    <a:cubicBezTo>
                      <a:pt x="44" y="72"/>
                      <a:pt x="57" y="72"/>
                      <a:pt x="63" y="66"/>
                    </a:cubicBezTo>
                    <a:cubicBezTo>
                      <a:pt x="70" y="59"/>
                      <a:pt x="73" y="51"/>
                      <a:pt x="73" y="42"/>
                    </a:cubicBezTo>
                    <a:cubicBezTo>
                      <a:pt x="73" y="33"/>
                      <a:pt x="69" y="23"/>
                      <a:pt x="61" y="17"/>
                    </a:cubicBezTo>
                    <a:cubicBezTo>
                      <a:pt x="54" y="13"/>
                      <a:pt x="46" y="13"/>
                      <a:pt x="35" y="13"/>
                    </a:cubicBezTo>
                    <a:cubicBezTo>
                      <a:pt x="15" y="13"/>
                      <a:pt x="15" y="13"/>
                      <a:pt x="15" y="13"/>
                    </a:cubicBezTo>
                    <a:cubicBezTo>
                      <a:pt x="15" y="128"/>
                      <a:pt x="15" y="128"/>
                      <a:pt x="15" y="128"/>
                    </a:cubicBezTo>
                    <a:cubicBezTo>
                      <a:pt x="0" y="128"/>
                      <a:pt x="0" y="128"/>
                      <a:pt x="0" y="128"/>
                    </a:cubicBez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60">
                <a:extLst>
                  <a:ext uri="{FF2B5EF4-FFF2-40B4-BE49-F238E27FC236}">
                    <a16:creationId xmlns:a16="http://schemas.microsoft.com/office/drawing/2014/main" id="{66E611AD-144C-FD42-96F9-F3F396C96341}"/>
                  </a:ext>
                </a:extLst>
              </p:cNvPr>
              <p:cNvSpPr>
                <a:spLocks/>
              </p:cNvSpPr>
              <p:nvPr/>
            </p:nvSpPr>
            <p:spPr bwMode="auto">
              <a:xfrm>
                <a:off x="2722563" y="417513"/>
                <a:ext cx="265113" cy="487363"/>
              </a:xfrm>
              <a:custGeom>
                <a:avLst/>
                <a:gdLst>
                  <a:gd name="T0" fmla="*/ 0 w 167"/>
                  <a:gd name="T1" fmla="*/ 0 h 307"/>
                  <a:gd name="T2" fmla="*/ 167 w 167"/>
                  <a:gd name="T3" fmla="*/ 0 h 307"/>
                  <a:gd name="T4" fmla="*/ 167 w 167"/>
                  <a:gd name="T5" fmla="*/ 31 h 307"/>
                  <a:gd name="T6" fmla="*/ 35 w 167"/>
                  <a:gd name="T7" fmla="*/ 31 h 307"/>
                  <a:gd name="T8" fmla="*/ 35 w 167"/>
                  <a:gd name="T9" fmla="*/ 137 h 307"/>
                  <a:gd name="T10" fmla="*/ 167 w 167"/>
                  <a:gd name="T11" fmla="*/ 137 h 307"/>
                  <a:gd name="T12" fmla="*/ 167 w 167"/>
                  <a:gd name="T13" fmla="*/ 168 h 307"/>
                  <a:gd name="T14" fmla="*/ 35 w 167"/>
                  <a:gd name="T15" fmla="*/ 168 h 307"/>
                  <a:gd name="T16" fmla="*/ 35 w 167"/>
                  <a:gd name="T17" fmla="*/ 276 h 307"/>
                  <a:gd name="T18" fmla="*/ 167 w 167"/>
                  <a:gd name="T19" fmla="*/ 276 h 307"/>
                  <a:gd name="T20" fmla="*/ 167 w 167"/>
                  <a:gd name="T21" fmla="*/ 307 h 307"/>
                  <a:gd name="T22" fmla="*/ 0 w 167"/>
                  <a:gd name="T23" fmla="*/ 307 h 307"/>
                  <a:gd name="T24" fmla="*/ 0 w 167"/>
                  <a:gd name="T25"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7">
                    <a:moveTo>
                      <a:pt x="0" y="0"/>
                    </a:moveTo>
                    <a:lnTo>
                      <a:pt x="167" y="0"/>
                    </a:lnTo>
                    <a:lnTo>
                      <a:pt x="167" y="31"/>
                    </a:lnTo>
                    <a:lnTo>
                      <a:pt x="35" y="31"/>
                    </a:lnTo>
                    <a:lnTo>
                      <a:pt x="35" y="137"/>
                    </a:lnTo>
                    <a:lnTo>
                      <a:pt x="167" y="137"/>
                    </a:lnTo>
                    <a:lnTo>
                      <a:pt x="167" y="168"/>
                    </a:lnTo>
                    <a:lnTo>
                      <a:pt x="35" y="168"/>
                    </a:lnTo>
                    <a:lnTo>
                      <a:pt x="35" y="276"/>
                    </a:lnTo>
                    <a:lnTo>
                      <a:pt x="167" y="276"/>
                    </a:lnTo>
                    <a:lnTo>
                      <a:pt x="167" y="307"/>
                    </a:lnTo>
                    <a:lnTo>
                      <a:pt x="0" y="307"/>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61">
                <a:extLst>
                  <a:ext uri="{FF2B5EF4-FFF2-40B4-BE49-F238E27FC236}">
                    <a16:creationId xmlns:a16="http://schemas.microsoft.com/office/drawing/2014/main" id="{5F5D40F7-D7AB-314B-A318-0894DE1FE2B5}"/>
                  </a:ext>
                </a:extLst>
              </p:cNvPr>
              <p:cNvSpPr>
                <a:spLocks/>
              </p:cNvSpPr>
              <p:nvPr/>
            </p:nvSpPr>
            <p:spPr bwMode="auto">
              <a:xfrm>
                <a:off x="1728788" y="371475"/>
                <a:ext cx="561975" cy="571500"/>
              </a:xfrm>
              <a:custGeom>
                <a:avLst/>
                <a:gdLst>
                  <a:gd name="T0" fmla="*/ 75 w 150"/>
                  <a:gd name="T1" fmla="*/ 0 h 150"/>
                  <a:gd name="T2" fmla="*/ 71 w 150"/>
                  <a:gd name="T3" fmla="*/ 1 h 150"/>
                  <a:gd name="T4" fmla="*/ 134 w 150"/>
                  <a:gd name="T5" fmla="*/ 67 h 150"/>
                  <a:gd name="T6" fmla="*/ 68 w 150"/>
                  <a:gd name="T7" fmla="*/ 133 h 150"/>
                  <a:gd name="T8" fmla="*/ 1 w 150"/>
                  <a:gd name="T9" fmla="*/ 67 h 150"/>
                  <a:gd name="T10" fmla="*/ 1 w 150"/>
                  <a:gd name="T11" fmla="*/ 63 h 150"/>
                  <a:gd name="T12" fmla="*/ 0 w 150"/>
                  <a:gd name="T13" fmla="*/ 75 h 150"/>
                  <a:gd name="T14" fmla="*/ 75 w 150"/>
                  <a:gd name="T15" fmla="*/ 150 h 150"/>
                  <a:gd name="T16" fmla="*/ 150 w 150"/>
                  <a:gd name="T17" fmla="*/ 75 h 150"/>
                  <a:gd name="T18" fmla="*/ 75 w 150"/>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0" h="150">
                    <a:moveTo>
                      <a:pt x="75" y="0"/>
                    </a:moveTo>
                    <a:cubicBezTo>
                      <a:pt x="74" y="0"/>
                      <a:pt x="72" y="0"/>
                      <a:pt x="71" y="1"/>
                    </a:cubicBezTo>
                    <a:cubicBezTo>
                      <a:pt x="106" y="2"/>
                      <a:pt x="134" y="31"/>
                      <a:pt x="134" y="67"/>
                    </a:cubicBezTo>
                    <a:cubicBezTo>
                      <a:pt x="134" y="103"/>
                      <a:pt x="104" y="133"/>
                      <a:pt x="68" y="133"/>
                    </a:cubicBezTo>
                    <a:cubicBezTo>
                      <a:pt x="31" y="133"/>
                      <a:pt x="1" y="103"/>
                      <a:pt x="1" y="67"/>
                    </a:cubicBezTo>
                    <a:cubicBezTo>
                      <a:pt x="1" y="66"/>
                      <a:pt x="1" y="64"/>
                      <a:pt x="1" y="63"/>
                    </a:cubicBezTo>
                    <a:cubicBezTo>
                      <a:pt x="1" y="67"/>
                      <a:pt x="0" y="71"/>
                      <a:pt x="0" y="75"/>
                    </a:cubicBezTo>
                    <a:cubicBezTo>
                      <a:pt x="0" y="116"/>
                      <a:pt x="34" y="150"/>
                      <a:pt x="75" y="150"/>
                    </a:cubicBezTo>
                    <a:cubicBezTo>
                      <a:pt x="116" y="150"/>
                      <a:pt x="150" y="116"/>
                      <a:pt x="150" y="75"/>
                    </a:cubicBezTo>
                    <a:cubicBezTo>
                      <a:pt x="150" y="34"/>
                      <a:pt x="116" y="0"/>
                      <a:pt x="75"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1" name="Group 30">
              <a:extLst>
                <a:ext uri="{FF2B5EF4-FFF2-40B4-BE49-F238E27FC236}">
                  <a16:creationId xmlns:a16="http://schemas.microsoft.com/office/drawing/2014/main" id="{3E152E86-8DD8-A34F-8D39-CB56DFC8C590}"/>
                </a:ext>
              </a:extLst>
            </p:cNvPr>
            <p:cNvGrpSpPr/>
            <p:nvPr userDrawn="1"/>
          </p:nvGrpSpPr>
          <p:grpSpPr>
            <a:xfrm>
              <a:off x="3974664" y="3232202"/>
              <a:ext cx="2309411" cy="613029"/>
              <a:chOff x="3138488" y="420688"/>
              <a:chExt cx="1824038" cy="484188"/>
            </a:xfrm>
            <a:solidFill>
              <a:schemeClr val="bg1"/>
            </a:solidFill>
          </p:grpSpPr>
          <p:sp>
            <p:nvSpPr>
              <p:cNvPr id="32" name="Freeform 50">
                <a:extLst>
                  <a:ext uri="{FF2B5EF4-FFF2-40B4-BE49-F238E27FC236}">
                    <a16:creationId xmlns:a16="http://schemas.microsoft.com/office/drawing/2014/main" id="{C3B57C69-0B75-3747-A5AA-13C9B56B7D0F}"/>
                  </a:ext>
                </a:extLst>
              </p:cNvPr>
              <p:cNvSpPr>
                <a:spLocks/>
              </p:cNvSpPr>
              <p:nvPr/>
            </p:nvSpPr>
            <p:spPr bwMode="auto">
              <a:xfrm>
                <a:off x="3138488" y="420688"/>
                <a:ext cx="265113" cy="484188"/>
              </a:xfrm>
              <a:custGeom>
                <a:avLst/>
                <a:gdLst>
                  <a:gd name="T0" fmla="*/ 0 w 167"/>
                  <a:gd name="T1" fmla="*/ 0 h 305"/>
                  <a:gd name="T2" fmla="*/ 167 w 167"/>
                  <a:gd name="T3" fmla="*/ 0 h 305"/>
                  <a:gd name="T4" fmla="*/ 167 w 167"/>
                  <a:gd name="T5" fmla="*/ 29 h 305"/>
                  <a:gd name="T6" fmla="*/ 33 w 167"/>
                  <a:gd name="T7" fmla="*/ 29 h 305"/>
                  <a:gd name="T8" fmla="*/ 33 w 167"/>
                  <a:gd name="T9" fmla="*/ 137 h 305"/>
                  <a:gd name="T10" fmla="*/ 165 w 167"/>
                  <a:gd name="T11" fmla="*/ 137 h 305"/>
                  <a:gd name="T12" fmla="*/ 165 w 167"/>
                  <a:gd name="T13" fmla="*/ 166 h 305"/>
                  <a:gd name="T14" fmla="*/ 33 w 167"/>
                  <a:gd name="T15" fmla="*/ 166 h 305"/>
                  <a:gd name="T16" fmla="*/ 33 w 167"/>
                  <a:gd name="T17" fmla="*/ 276 h 305"/>
                  <a:gd name="T18" fmla="*/ 167 w 167"/>
                  <a:gd name="T19" fmla="*/ 276 h 305"/>
                  <a:gd name="T20" fmla="*/ 167 w 167"/>
                  <a:gd name="T21" fmla="*/ 305 h 305"/>
                  <a:gd name="T22" fmla="*/ 0 w 167"/>
                  <a:gd name="T23" fmla="*/ 305 h 305"/>
                  <a:gd name="T24" fmla="*/ 0 w 167"/>
                  <a:gd name="T25"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5">
                    <a:moveTo>
                      <a:pt x="0" y="0"/>
                    </a:moveTo>
                    <a:lnTo>
                      <a:pt x="167" y="0"/>
                    </a:lnTo>
                    <a:lnTo>
                      <a:pt x="167" y="29"/>
                    </a:lnTo>
                    <a:lnTo>
                      <a:pt x="33" y="29"/>
                    </a:lnTo>
                    <a:lnTo>
                      <a:pt x="33" y="137"/>
                    </a:lnTo>
                    <a:lnTo>
                      <a:pt x="165" y="137"/>
                    </a:lnTo>
                    <a:lnTo>
                      <a:pt x="165" y="166"/>
                    </a:lnTo>
                    <a:lnTo>
                      <a:pt x="33" y="166"/>
                    </a:lnTo>
                    <a:lnTo>
                      <a:pt x="33" y="276"/>
                    </a:lnTo>
                    <a:lnTo>
                      <a:pt x="167" y="276"/>
                    </a:lnTo>
                    <a:lnTo>
                      <a:pt x="167" y="305"/>
                    </a:lnTo>
                    <a:lnTo>
                      <a:pt x="0" y="305"/>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51">
                <a:extLst>
                  <a:ext uri="{FF2B5EF4-FFF2-40B4-BE49-F238E27FC236}">
                    <a16:creationId xmlns:a16="http://schemas.microsoft.com/office/drawing/2014/main" id="{D8F3F598-DB9E-EA42-90E2-78619B784148}"/>
                  </a:ext>
                </a:extLst>
              </p:cNvPr>
              <p:cNvSpPr>
                <a:spLocks noEditPoints="1"/>
              </p:cNvSpPr>
              <p:nvPr/>
            </p:nvSpPr>
            <p:spPr bwMode="auto">
              <a:xfrm>
                <a:off x="3444875" y="420688"/>
                <a:ext cx="449263" cy="484188"/>
              </a:xfrm>
              <a:custGeom>
                <a:avLst/>
                <a:gdLst>
                  <a:gd name="T0" fmla="*/ 35 w 283"/>
                  <a:gd name="T1" fmla="*/ 305 h 305"/>
                  <a:gd name="T2" fmla="*/ 0 w 283"/>
                  <a:gd name="T3" fmla="*/ 305 h 305"/>
                  <a:gd name="T4" fmla="*/ 125 w 283"/>
                  <a:gd name="T5" fmla="*/ 0 h 305"/>
                  <a:gd name="T6" fmla="*/ 158 w 283"/>
                  <a:gd name="T7" fmla="*/ 0 h 305"/>
                  <a:gd name="T8" fmla="*/ 283 w 283"/>
                  <a:gd name="T9" fmla="*/ 305 h 305"/>
                  <a:gd name="T10" fmla="*/ 246 w 283"/>
                  <a:gd name="T11" fmla="*/ 305 h 305"/>
                  <a:gd name="T12" fmla="*/ 210 w 283"/>
                  <a:gd name="T13" fmla="*/ 219 h 305"/>
                  <a:gd name="T14" fmla="*/ 71 w 283"/>
                  <a:gd name="T15" fmla="*/ 219 h 305"/>
                  <a:gd name="T16" fmla="*/ 35 w 283"/>
                  <a:gd name="T17" fmla="*/ 305 h 305"/>
                  <a:gd name="T18" fmla="*/ 142 w 283"/>
                  <a:gd name="T19" fmla="*/ 39 h 305"/>
                  <a:gd name="T20" fmla="*/ 80 w 283"/>
                  <a:gd name="T21" fmla="*/ 192 h 305"/>
                  <a:gd name="T22" fmla="*/ 201 w 283"/>
                  <a:gd name="T23" fmla="*/ 192 h 305"/>
                  <a:gd name="T24" fmla="*/ 142 w 283"/>
                  <a:gd name="T25" fmla="*/ 3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3" h="305">
                    <a:moveTo>
                      <a:pt x="35" y="305"/>
                    </a:moveTo>
                    <a:lnTo>
                      <a:pt x="0" y="305"/>
                    </a:lnTo>
                    <a:lnTo>
                      <a:pt x="125" y="0"/>
                    </a:lnTo>
                    <a:lnTo>
                      <a:pt x="158" y="0"/>
                    </a:lnTo>
                    <a:lnTo>
                      <a:pt x="283" y="305"/>
                    </a:lnTo>
                    <a:lnTo>
                      <a:pt x="246" y="305"/>
                    </a:lnTo>
                    <a:lnTo>
                      <a:pt x="210" y="219"/>
                    </a:lnTo>
                    <a:lnTo>
                      <a:pt x="71" y="219"/>
                    </a:lnTo>
                    <a:lnTo>
                      <a:pt x="35" y="305"/>
                    </a:lnTo>
                    <a:close/>
                    <a:moveTo>
                      <a:pt x="142" y="39"/>
                    </a:moveTo>
                    <a:lnTo>
                      <a:pt x="80" y="192"/>
                    </a:lnTo>
                    <a:lnTo>
                      <a:pt x="201" y="192"/>
                    </a:lnTo>
                    <a:lnTo>
                      <a:pt x="142" y="3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52">
                <a:extLst>
                  <a:ext uri="{FF2B5EF4-FFF2-40B4-BE49-F238E27FC236}">
                    <a16:creationId xmlns:a16="http://schemas.microsoft.com/office/drawing/2014/main" id="{1F8BD926-655F-D14B-92F0-F04370A0F615}"/>
                  </a:ext>
                </a:extLst>
              </p:cNvPr>
              <p:cNvSpPr>
                <a:spLocks/>
              </p:cNvSpPr>
              <p:nvPr/>
            </p:nvSpPr>
            <p:spPr bwMode="auto">
              <a:xfrm>
                <a:off x="3943350" y="420688"/>
                <a:ext cx="322263" cy="484188"/>
              </a:xfrm>
              <a:custGeom>
                <a:avLst/>
                <a:gdLst>
                  <a:gd name="T0" fmla="*/ 0 w 86"/>
                  <a:gd name="T1" fmla="*/ 0 h 127"/>
                  <a:gd name="T2" fmla="*/ 33 w 86"/>
                  <a:gd name="T3" fmla="*/ 0 h 127"/>
                  <a:gd name="T4" fmla="*/ 69 w 86"/>
                  <a:gd name="T5" fmla="*/ 6 h 127"/>
                  <a:gd name="T6" fmla="*/ 86 w 86"/>
                  <a:gd name="T7" fmla="*/ 40 h 127"/>
                  <a:gd name="T8" fmla="*/ 79 w 86"/>
                  <a:gd name="T9" fmla="*/ 65 h 127"/>
                  <a:gd name="T10" fmla="*/ 50 w 86"/>
                  <a:gd name="T11" fmla="*/ 79 h 127"/>
                  <a:gd name="T12" fmla="*/ 82 w 86"/>
                  <a:gd name="T13" fmla="*/ 127 h 127"/>
                  <a:gd name="T14" fmla="*/ 66 w 86"/>
                  <a:gd name="T15" fmla="*/ 127 h 127"/>
                  <a:gd name="T16" fmla="*/ 30 w 86"/>
                  <a:gd name="T17" fmla="*/ 72 h 127"/>
                  <a:gd name="T18" fmla="*/ 35 w 86"/>
                  <a:gd name="T19" fmla="*/ 72 h 127"/>
                  <a:gd name="T20" fmla="*/ 63 w 86"/>
                  <a:gd name="T21" fmla="*/ 65 h 127"/>
                  <a:gd name="T22" fmla="*/ 72 w 86"/>
                  <a:gd name="T23" fmla="*/ 42 h 127"/>
                  <a:gd name="T24" fmla="*/ 60 w 86"/>
                  <a:gd name="T25" fmla="*/ 17 h 127"/>
                  <a:gd name="T26" fmla="*/ 34 w 86"/>
                  <a:gd name="T27" fmla="*/ 12 h 127"/>
                  <a:gd name="T28" fmla="*/ 14 w 86"/>
                  <a:gd name="T29" fmla="*/ 12 h 127"/>
                  <a:gd name="T30" fmla="*/ 14 w 86"/>
                  <a:gd name="T31" fmla="*/ 127 h 127"/>
                  <a:gd name="T32" fmla="*/ 0 w 86"/>
                  <a:gd name="T33" fmla="*/ 127 h 127"/>
                  <a:gd name="T34" fmla="*/ 0 w 86"/>
                  <a:gd name="T35"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 h="127">
                    <a:moveTo>
                      <a:pt x="0" y="0"/>
                    </a:moveTo>
                    <a:cubicBezTo>
                      <a:pt x="33" y="0"/>
                      <a:pt x="33" y="0"/>
                      <a:pt x="33" y="0"/>
                    </a:cubicBezTo>
                    <a:cubicBezTo>
                      <a:pt x="53" y="0"/>
                      <a:pt x="62" y="2"/>
                      <a:pt x="69" y="6"/>
                    </a:cubicBezTo>
                    <a:cubicBezTo>
                      <a:pt x="79" y="12"/>
                      <a:pt x="86" y="26"/>
                      <a:pt x="86" y="40"/>
                    </a:cubicBezTo>
                    <a:cubicBezTo>
                      <a:pt x="86" y="49"/>
                      <a:pt x="84" y="58"/>
                      <a:pt x="79" y="65"/>
                    </a:cubicBezTo>
                    <a:cubicBezTo>
                      <a:pt x="71" y="76"/>
                      <a:pt x="62" y="78"/>
                      <a:pt x="50" y="79"/>
                    </a:cubicBezTo>
                    <a:cubicBezTo>
                      <a:pt x="82" y="127"/>
                      <a:pt x="82" y="127"/>
                      <a:pt x="82" y="127"/>
                    </a:cubicBezTo>
                    <a:cubicBezTo>
                      <a:pt x="66" y="127"/>
                      <a:pt x="66" y="127"/>
                      <a:pt x="66" y="127"/>
                    </a:cubicBezTo>
                    <a:cubicBezTo>
                      <a:pt x="30" y="72"/>
                      <a:pt x="30" y="72"/>
                      <a:pt x="30" y="72"/>
                    </a:cubicBezTo>
                    <a:cubicBezTo>
                      <a:pt x="35" y="72"/>
                      <a:pt x="35" y="72"/>
                      <a:pt x="35" y="72"/>
                    </a:cubicBezTo>
                    <a:cubicBezTo>
                      <a:pt x="43" y="72"/>
                      <a:pt x="56" y="71"/>
                      <a:pt x="63" y="65"/>
                    </a:cubicBezTo>
                    <a:cubicBezTo>
                      <a:pt x="70" y="58"/>
                      <a:pt x="72" y="51"/>
                      <a:pt x="72" y="42"/>
                    </a:cubicBezTo>
                    <a:cubicBezTo>
                      <a:pt x="72" y="32"/>
                      <a:pt x="68" y="22"/>
                      <a:pt x="60" y="17"/>
                    </a:cubicBezTo>
                    <a:cubicBezTo>
                      <a:pt x="53" y="13"/>
                      <a:pt x="46" y="12"/>
                      <a:pt x="34" y="12"/>
                    </a:cubicBezTo>
                    <a:cubicBezTo>
                      <a:pt x="14" y="12"/>
                      <a:pt x="14" y="12"/>
                      <a:pt x="14" y="12"/>
                    </a:cubicBezTo>
                    <a:cubicBezTo>
                      <a:pt x="14" y="127"/>
                      <a:pt x="14" y="127"/>
                      <a:pt x="14" y="127"/>
                    </a:cubicBezTo>
                    <a:cubicBezTo>
                      <a:pt x="0" y="127"/>
                      <a:pt x="0" y="127"/>
                      <a:pt x="0" y="127"/>
                    </a:cubicBez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53">
                <a:extLst>
                  <a:ext uri="{FF2B5EF4-FFF2-40B4-BE49-F238E27FC236}">
                    <a16:creationId xmlns:a16="http://schemas.microsoft.com/office/drawing/2014/main" id="{CC86B5C8-0453-9146-AF16-96DCA59379F6}"/>
                  </a:ext>
                </a:extLst>
              </p:cNvPr>
              <p:cNvSpPr>
                <a:spLocks/>
              </p:cNvSpPr>
              <p:nvPr/>
            </p:nvSpPr>
            <p:spPr bwMode="auto">
              <a:xfrm>
                <a:off x="4284663" y="420688"/>
                <a:ext cx="287338" cy="484188"/>
              </a:xfrm>
              <a:custGeom>
                <a:avLst/>
                <a:gdLst>
                  <a:gd name="T0" fmla="*/ 73 w 181"/>
                  <a:gd name="T1" fmla="*/ 29 h 305"/>
                  <a:gd name="T2" fmla="*/ 0 w 181"/>
                  <a:gd name="T3" fmla="*/ 29 h 305"/>
                  <a:gd name="T4" fmla="*/ 0 w 181"/>
                  <a:gd name="T5" fmla="*/ 0 h 305"/>
                  <a:gd name="T6" fmla="*/ 181 w 181"/>
                  <a:gd name="T7" fmla="*/ 0 h 305"/>
                  <a:gd name="T8" fmla="*/ 181 w 181"/>
                  <a:gd name="T9" fmla="*/ 29 h 305"/>
                  <a:gd name="T10" fmla="*/ 106 w 181"/>
                  <a:gd name="T11" fmla="*/ 29 h 305"/>
                  <a:gd name="T12" fmla="*/ 106 w 181"/>
                  <a:gd name="T13" fmla="*/ 305 h 305"/>
                  <a:gd name="T14" fmla="*/ 73 w 181"/>
                  <a:gd name="T15" fmla="*/ 305 h 305"/>
                  <a:gd name="T16" fmla="*/ 73 w 181"/>
                  <a:gd name="T17" fmla="*/ 2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1" h="305">
                    <a:moveTo>
                      <a:pt x="73" y="29"/>
                    </a:moveTo>
                    <a:lnTo>
                      <a:pt x="0" y="29"/>
                    </a:lnTo>
                    <a:lnTo>
                      <a:pt x="0" y="0"/>
                    </a:lnTo>
                    <a:lnTo>
                      <a:pt x="181" y="0"/>
                    </a:lnTo>
                    <a:lnTo>
                      <a:pt x="181" y="29"/>
                    </a:lnTo>
                    <a:lnTo>
                      <a:pt x="106" y="29"/>
                    </a:lnTo>
                    <a:lnTo>
                      <a:pt x="106" y="305"/>
                    </a:lnTo>
                    <a:lnTo>
                      <a:pt x="73" y="305"/>
                    </a:lnTo>
                    <a:lnTo>
                      <a:pt x="73" y="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54">
                <a:extLst>
                  <a:ext uri="{FF2B5EF4-FFF2-40B4-BE49-F238E27FC236}">
                    <a16:creationId xmlns:a16="http://schemas.microsoft.com/office/drawing/2014/main" id="{8BAD797F-D4CD-434D-8198-9DEC1DA4E9E7}"/>
                  </a:ext>
                </a:extLst>
              </p:cNvPr>
              <p:cNvSpPr>
                <a:spLocks/>
              </p:cNvSpPr>
              <p:nvPr/>
            </p:nvSpPr>
            <p:spPr bwMode="auto">
              <a:xfrm>
                <a:off x="4624388" y="420688"/>
                <a:ext cx="338138" cy="484188"/>
              </a:xfrm>
              <a:custGeom>
                <a:avLst/>
                <a:gdLst>
                  <a:gd name="T0" fmla="*/ 0 w 213"/>
                  <a:gd name="T1" fmla="*/ 305 h 305"/>
                  <a:gd name="T2" fmla="*/ 0 w 213"/>
                  <a:gd name="T3" fmla="*/ 0 h 305"/>
                  <a:gd name="T4" fmla="*/ 34 w 213"/>
                  <a:gd name="T5" fmla="*/ 0 h 305"/>
                  <a:gd name="T6" fmla="*/ 34 w 213"/>
                  <a:gd name="T7" fmla="*/ 135 h 305"/>
                  <a:gd name="T8" fmla="*/ 178 w 213"/>
                  <a:gd name="T9" fmla="*/ 135 h 305"/>
                  <a:gd name="T10" fmla="*/ 178 w 213"/>
                  <a:gd name="T11" fmla="*/ 0 h 305"/>
                  <a:gd name="T12" fmla="*/ 213 w 213"/>
                  <a:gd name="T13" fmla="*/ 0 h 305"/>
                  <a:gd name="T14" fmla="*/ 213 w 213"/>
                  <a:gd name="T15" fmla="*/ 305 h 305"/>
                  <a:gd name="T16" fmla="*/ 178 w 213"/>
                  <a:gd name="T17" fmla="*/ 305 h 305"/>
                  <a:gd name="T18" fmla="*/ 178 w 213"/>
                  <a:gd name="T19" fmla="*/ 166 h 305"/>
                  <a:gd name="T20" fmla="*/ 34 w 213"/>
                  <a:gd name="T21" fmla="*/ 166 h 305"/>
                  <a:gd name="T22" fmla="*/ 34 w 213"/>
                  <a:gd name="T23" fmla="*/ 305 h 305"/>
                  <a:gd name="T24" fmla="*/ 0 w 213"/>
                  <a:gd name="T25" fmla="*/ 305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3" h="305">
                    <a:moveTo>
                      <a:pt x="0" y="305"/>
                    </a:moveTo>
                    <a:lnTo>
                      <a:pt x="0" y="0"/>
                    </a:lnTo>
                    <a:lnTo>
                      <a:pt x="34" y="0"/>
                    </a:lnTo>
                    <a:lnTo>
                      <a:pt x="34" y="135"/>
                    </a:lnTo>
                    <a:lnTo>
                      <a:pt x="178" y="135"/>
                    </a:lnTo>
                    <a:lnTo>
                      <a:pt x="178" y="0"/>
                    </a:lnTo>
                    <a:lnTo>
                      <a:pt x="213" y="0"/>
                    </a:lnTo>
                    <a:lnTo>
                      <a:pt x="213" y="305"/>
                    </a:lnTo>
                    <a:lnTo>
                      <a:pt x="178" y="305"/>
                    </a:lnTo>
                    <a:lnTo>
                      <a:pt x="178" y="166"/>
                    </a:lnTo>
                    <a:lnTo>
                      <a:pt x="34" y="166"/>
                    </a:lnTo>
                    <a:lnTo>
                      <a:pt x="34" y="305"/>
                    </a:lnTo>
                    <a:lnTo>
                      <a:pt x="0" y="30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1673173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917214" y="1896998"/>
            <a:ext cx="6678104" cy="1697901"/>
          </a:xfrm>
        </p:spPr>
        <p:txBody>
          <a:bodyPr vert="horz" lIns="91440" tIns="45720" rIns="91440" bIns="45720" rtlCol="0" anchor="t">
            <a:spAutoFit/>
          </a:bodyPr>
          <a:lstStyle/>
          <a:p>
            <a:pPr marL="285750" indent="-285750">
              <a:buFont typeface="Wingdings" panose="05000000000000000000" pitchFamily="2" charset="2"/>
              <a:buChar char="§"/>
            </a:pPr>
            <a:r>
              <a:rPr lang="en-US" sz="3200" dirty="0">
                <a:latin typeface="Helvetica Neue" panose="02000503000000020004"/>
              </a:rPr>
              <a:t>Near Real-Time Overview and Considerations</a:t>
            </a:r>
          </a:p>
          <a:p>
            <a:pPr marL="285750" indent="-285750">
              <a:buFont typeface="Wingdings" panose="05000000000000000000" pitchFamily="2" charset="2"/>
              <a:buChar char="§"/>
            </a:pPr>
            <a:r>
              <a:rPr lang="en-US" sz="3200" dirty="0">
                <a:latin typeface="Helvetica Neue" panose="02000503000000020004"/>
              </a:rPr>
              <a:t>ASDC in the Cloud</a:t>
            </a:r>
          </a:p>
        </p:txBody>
      </p:sp>
      <p:sp>
        <p:nvSpPr>
          <p:cNvPr id="3" name="Footer Placeholder 2">
            <a:extLst>
              <a:ext uri="{FF2B5EF4-FFF2-40B4-BE49-F238E27FC236}">
                <a16:creationId xmlns:a16="http://schemas.microsoft.com/office/drawing/2014/main" id="{00CE3533-C0BD-2D4C-8B2E-7ADB118C45F6}"/>
              </a:ext>
            </a:extLst>
          </p:cNvPr>
          <p:cNvSpPr>
            <a:spLocks noGrp="1"/>
          </p:cNvSpPr>
          <p:nvPr>
            <p:ph type="ftr" sz="quarter" idx="11"/>
          </p:nvPr>
        </p:nvSpPr>
        <p:spPr/>
        <p:txBody>
          <a:bodyPr/>
          <a:lstStyle/>
          <a:p>
            <a:r>
              <a:rPr lang="en-US"/>
              <a:t>The Science Directorate at NASA's Langley Research Center</a:t>
            </a:r>
          </a:p>
        </p:txBody>
      </p:sp>
      <p:sp>
        <p:nvSpPr>
          <p:cNvPr id="10" name="Slide Number Placeholder 9">
            <a:extLst>
              <a:ext uri="{FF2B5EF4-FFF2-40B4-BE49-F238E27FC236}">
                <a16:creationId xmlns:a16="http://schemas.microsoft.com/office/drawing/2014/main" id="{C646F6F1-E682-0C49-AAE7-7D5D3251A731}"/>
              </a:ext>
            </a:extLst>
          </p:cNvPr>
          <p:cNvSpPr>
            <a:spLocks noGrp="1"/>
          </p:cNvSpPr>
          <p:nvPr>
            <p:ph type="sldNum" sz="quarter" idx="12"/>
          </p:nvPr>
        </p:nvSpPr>
        <p:spPr/>
        <p:txBody>
          <a:bodyPr/>
          <a:lstStyle/>
          <a:p>
            <a:fld id="{2E8C51FE-49D9-314D-9957-ABBF7DDE8782}" type="slidenum">
              <a:rPr lang="en-US" smtClean="0"/>
              <a:pPr/>
              <a:t>15</a:t>
            </a:fld>
            <a:endParaRPr lang="en-US"/>
          </a:p>
        </p:txBody>
      </p:sp>
      <p:grpSp>
        <p:nvGrpSpPr>
          <p:cNvPr id="2" name="Group 1">
            <a:extLst>
              <a:ext uri="{FF2B5EF4-FFF2-40B4-BE49-F238E27FC236}">
                <a16:creationId xmlns:a16="http://schemas.microsoft.com/office/drawing/2014/main" id="{5AFBC62C-7133-BE46-BC56-80CA7202B697}"/>
              </a:ext>
            </a:extLst>
          </p:cNvPr>
          <p:cNvGrpSpPr/>
          <p:nvPr/>
        </p:nvGrpSpPr>
        <p:grpSpPr>
          <a:xfrm>
            <a:off x="5013706" y="1147865"/>
            <a:ext cx="4136254" cy="507225"/>
            <a:chOff x="5013706" y="1147865"/>
            <a:chExt cx="4136254" cy="507225"/>
          </a:xfrm>
        </p:grpSpPr>
        <p:grpSp>
          <p:nvGrpSpPr>
            <p:cNvPr id="46" name="Group 45">
              <a:extLst>
                <a:ext uri="{FF2B5EF4-FFF2-40B4-BE49-F238E27FC236}">
                  <a16:creationId xmlns:a16="http://schemas.microsoft.com/office/drawing/2014/main" id="{039DCB97-1132-E44F-9FA5-1BDCD9331E05}"/>
                </a:ext>
              </a:extLst>
            </p:cNvPr>
            <p:cNvGrpSpPr/>
            <p:nvPr userDrawn="1"/>
          </p:nvGrpSpPr>
          <p:grpSpPr>
            <a:xfrm>
              <a:off x="5013706" y="1147865"/>
              <a:ext cx="2350138" cy="507225"/>
              <a:chOff x="339725" y="371475"/>
              <a:chExt cx="2647951" cy="571500"/>
            </a:xfrm>
            <a:solidFill>
              <a:srgbClr val="00C1EF"/>
            </a:solidFill>
          </p:grpSpPr>
          <p:sp>
            <p:nvSpPr>
              <p:cNvPr id="47" name="Freeform 55">
                <a:extLst>
                  <a:ext uri="{FF2B5EF4-FFF2-40B4-BE49-F238E27FC236}">
                    <a16:creationId xmlns:a16="http://schemas.microsoft.com/office/drawing/2014/main" id="{66CF6968-ACFA-774D-8A43-4C9799037AF0}"/>
                  </a:ext>
                </a:extLst>
              </p:cNvPr>
              <p:cNvSpPr>
                <a:spLocks/>
              </p:cNvSpPr>
              <p:nvPr/>
            </p:nvSpPr>
            <p:spPr bwMode="auto">
              <a:xfrm>
                <a:off x="339725" y="417513"/>
                <a:ext cx="265113" cy="487363"/>
              </a:xfrm>
              <a:custGeom>
                <a:avLst/>
                <a:gdLst>
                  <a:gd name="T0" fmla="*/ 0 w 167"/>
                  <a:gd name="T1" fmla="*/ 0 h 307"/>
                  <a:gd name="T2" fmla="*/ 167 w 167"/>
                  <a:gd name="T3" fmla="*/ 0 h 307"/>
                  <a:gd name="T4" fmla="*/ 167 w 167"/>
                  <a:gd name="T5" fmla="*/ 31 h 307"/>
                  <a:gd name="T6" fmla="*/ 33 w 167"/>
                  <a:gd name="T7" fmla="*/ 31 h 307"/>
                  <a:gd name="T8" fmla="*/ 33 w 167"/>
                  <a:gd name="T9" fmla="*/ 137 h 307"/>
                  <a:gd name="T10" fmla="*/ 165 w 167"/>
                  <a:gd name="T11" fmla="*/ 137 h 307"/>
                  <a:gd name="T12" fmla="*/ 165 w 167"/>
                  <a:gd name="T13" fmla="*/ 168 h 307"/>
                  <a:gd name="T14" fmla="*/ 33 w 167"/>
                  <a:gd name="T15" fmla="*/ 168 h 307"/>
                  <a:gd name="T16" fmla="*/ 33 w 167"/>
                  <a:gd name="T17" fmla="*/ 276 h 307"/>
                  <a:gd name="T18" fmla="*/ 167 w 167"/>
                  <a:gd name="T19" fmla="*/ 276 h 307"/>
                  <a:gd name="T20" fmla="*/ 167 w 167"/>
                  <a:gd name="T21" fmla="*/ 307 h 307"/>
                  <a:gd name="T22" fmla="*/ 0 w 167"/>
                  <a:gd name="T23" fmla="*/ 307 h 307"/>
                  <a:gd name="T24" fmla="*/ 0 w 167"/>
                  <a:gd name="T25"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7">
                    <a:moveTo>
                      <a:pt x="0" y="0"/>
                    </a:moveTo>
                    <a:lnTo>
                      <a:pt x="167" y="0"/>
                    </a:lnTo>
                    <a:lnTo>
                      <a:pt x="167" y="31"/>
                    </a:lnTo>
                    <a:lnTo>
                      <a:pt x="33" y="31"/>
                    </a:lnTo>
                    <a:lnTo>
                      <a:pt x="33" y="137"/>
                    </a:lnTo>
                    <a:lnTo>
                      <a:pt x="165" y="137"/>
                    </a:lnTo>
                    <a:lnTo>
                      <a:pt x="165" y="168"/>
                    </a:lnTo>
                    <a:lnTo>
                      <a:pt x="33" y="168"/>
                    </a:lnTo>
                    <a:lnTo>
                      <a:pt x="33" y="276"/>
                    </a:lnTo>
                    <a:lnTo>
                      <a:pt x="167" y="276"/>
                    </a:lnTo>
                    <a:lnTo>
                      <a:pt x="167" y="307"/>
                    </a:lnTo>
                    <a:lnTo>
                      <a:pt x="0" y="30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56">
                <a:extLst>
                  <a:ext uri="{FF2B5EF4-FFF2-40B4-BE49-F238E27FC236}">
                    <a16:creationId xmlns:a16="http://schemas.microsoft.com/office/drawing/2014/main" id="{0A7E8A10-A0BE-A64B-B840-4CEA0A349724}"/>
                  </a:ext>
                </a:extLst>
              </p:cNvPr>
              <p:cNvSpPr>
                <a:spLocks/>
              </p:cNvSpPr>
              <p:nvPr/>
            </p:nvSpPr>
            <p:spPr bwMode="auto">
              <a:xfrm>
                <a:off x="654050" y="417513"/>
                <a:ext cx="393700" cy="487363"/>
              </a:xfrm>
              <a:custGeom>
                <a:avLst/>
                <a:gdLst>
                  <a:gd name="T0" fmla="*/ 104 w 248"/>
                  <a:gd name="T1" fmla="*/ 149 h 307"/>
                  <a:gd name="T2" fmla="*/ 7 w 248"/>
                  <a:gd name="T3" fmla="*/ 0 h 307"/>
                  <a:gd name="T4" fmla="*/ 45 w 248"/>
                  <a:gd name="T5" fmla="*/ 0 h 307"/>
                  <a:gd name="T6" fmla="*/ 123 w 248"/>
                  <a:gd name="T7" fmla="*/ 122 h 307"/>
                  <a:gd name="T8" fmla="*/ 200 w 248"/>
                  <a:gd name="T9" fmla="*/ 0 h 307"/>
                  <a:gd name="T10" fmla="*/ 238 w 248"/>
                  <a:gd name="T11" fmla="*/ 0 h 307"/>
                  <a:gd name="T12" fmla="*/ 141 w 248"/>
                  <a:gd name="T13" fmla="*/ 149 h 307"/>
                  <a:gd name="T14" fmla="*/ 248 w 248"/>
                  <a:gd name="T15" fmla="*/ 307 h 307"/>
                  <a:gd name="T16" fmla="*/ 208 w 248"/>
                  <a:gd name="T17" fmla="*/ 307 h 307"/>
                  <a:gd name="T18" fmla="*/ 123 w 248"/>
                  <a:gd name="T19" fmla="*/ 175 h 307"/>
                  <a:gd name="T20" fmla="*/ 38 w 248"/>
                  <a:gd name="T21" fmla="*/ 307 h 307"/>
                  <a:gd name="T22" fmla="*/ 0 w 248"/>
                  <a:gd name="T23" fmla="*/ 307 h 307"/>
                  <a:gd name="T24" fmla="*/ 104 w 248"/>
                  <a:gd name="T25" fmla="*/ 149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8" h="307">
                    <a:moveTo>
                      <a:pt x="104" y="149"/>
                    </a:moveTo>
                    <a:lnTo>
                      <a:pt x="7" y="0"/>
                    </a:lnTo>
                    <a:lnTo>
                      <a:pt x="45" y="0"/>
                    </a:lnTo>
                    <a:lnTo>
                      <a:pt x="123" y="122"/>
                    </a:lnTo>
                    <a:lnTo>
                      <a:pt x="200" y="0"/>
                    </a:lnTo>
                    <a:lnTo>
                      <a:pt x="238" y="0"/>
                    </a:lnTo>
                    <a:lnTo>
                      <a:pt x="141" y="149"/>
                    </a:lnTo>
                    <a:lnTo>
                      <a:pt x="248" y="307"/>
                    </a:lnTo>
                    <a:lnTo>
                      <a:pt x="208" y="307"/>
                    </a:lnTo>
                    <a:lnTo>
                      <a:pt x="123" y="175"/>
                    </a:lnTo>
                    <a:lnTo>
                      <a:pt x="38" y="307"/>
                    </a:lnTo>
                    <a:lnTo>
                      <a:pt x="0" y="307"/>
                    </a:lnTo>
                    <a:lnTo>
                      <a:pt x="104" y="14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57">
                <a:extLst>
                  <a:ext uri="{FF2B5EF4-FFF2-40B4-BE49-F238E27FC236}">
                    <a16:creationId xmlns:a16="http://schemas.microsoft.com/office/drawing/2014/main" id="{670AA4CB-ADD5-E943-9ECE-C1975A51009E}"/>
                  </a:ext>
                </a:extLst>
              </p:cNvPr>
              <p:cNvSpPr>
                <a:spLocks noEditPoints="1"/>
              </p:cNvSpPr>
              <p:nvPr/>
            </p:nvSpPr>
            <p:spPr bwMode="auto">
              <a:xfrm>
                <a:off x="1103313" y="417513"/>
                <a:ext cx="307975" cy="487363"/>
              </a:xfrm>
              <a:custGeom>
                <a:avLst/>
                <a:gdLst>
                  <a:gd name="T0" fmla="*/ 34 w 82"/>
                  <a:gd name="T1" fmla="*/ 0 h 128"/>
                  <a:gd name="T2" fmla="*/ 68 w 82"/>
                  <a:gd name="T3" fmla="*/ 8 h 128"/>
                  <a:gd name="T4" fmla="*/ 82 w 82"/>
                  <a:gd name="T5" fmla="*/ 39 h 128"/>
                  <a:gd name="T6" fmla="*/ 69 w 82"/>
                  <a:gd name="T7" fmla="*/ 69 h 128"/>
                  <a:gd name="T8" fmla="*/ 35 w 82"/>
                  <a:gd name="T9" fmla="*/ 78 h 128"/>
                  <a:gd name="T10" fmla="*/ 14 w 82"/>
                  <a:gd name="T11" fmla="*/ 78 h 128"/>
                  <a:gd name="T12" fmla="*/ 14 w 82"/>
                  <a:gd name="T13" fmla="*/ 128 h 128"/>
                  <a:gd name="T14" fmla="*/ 0 w 82"/>
                  <a:gd name="T15" fmla="*/ 128 h 128"/>
                  <a:gd name="T16" fmla="*/ 0 w 82"/>
                  <a:gd name="T17" fmla="*/ 0 h 128"/>
                  <a:gd name="T18" fmla="*/ 34 w 82"/>
                  <a:gd name="T19" fmla="*/ 0 h 128"/>
                  <a:gd name="T20" fmla="*/ 14 w 82"/>
                  <a:gd name="T21" fmla="*/ 65 h 128"/>
                  <a:gd name="T22" fmla="*/ 35 w 82"/>
                  <a:gd name="T23" fmla="*/ 65 h 128"/>
                  <a:gd name="T24" fmla="*/ 59 w 82"/>
                  <a:gd name="T25" fmla="*/ 60 h 128"/>
                  <a:gd name="T26" fmla="*/ 68 w 82"/>
                  <a:gd name="T27" fmla="*/ 39 h 128"/>
                  <a:gd name="T28" fmla="*/ 58 w 82"/>
                  <a:gd name="T29" fmla="*/ 18 h 128"/>
                  <a:gd name="T30" fmla="*/ 34 w 82"/>
                  <a:gd name="T31" fmla="*/ 13 h 128"/>
                  <a:gd name="T32" fmla="*/ 14 w 82"/>
                  <a:gd name="T33" fmla="*/ 13 h 128"/>
                  <a:gd name="T34" fmla="*/ 14 w 82"/>
                  <a:gd name="T35" fmla="*/ 6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2" h="128">
                    <a:moveTo>
                      <a:pt x="34" y="0"/>
                    </a:moveTo>
                    <a:cubicBezTo>
                      <a:pt x="52" y="0"/>
                      <a:pt x="60" y="2"/>
                      <a:pt x="68" y="8"/>
                    </a:cubicBezTo>
                    <a:cubicBezTo>
                      <a:pt x="77" y="15"/>
                      <a:pt x="82" y="27"/>
                      <a:pt x="82" y="39"/>
                    </a:cubicBezTo>
                    <a:cubicBezTo>
                      <a:pt x="82" y="51"/>
                      <a:pt x="77" y="63"/>
                      <a:pt x="69" y="69"/>
                    </a:cubicBezTo>
                    <a:cubicBezTo>
                      <a:pt x="60" y="76"/>
                      <a:pt x="52" y="78"/>
                      <a:pt x="35" y="78"/>
                    </a:cubicBezTo>
                    <a:cubicBezTo>
                      <a:pt x="14" y="78"/>
                      <a:pt x="14" y="78"/>
                      <a:pt x="14" y="78"/>
                    </a:cubicBezTo>
                    <a:cubicBezTo>
                      <a:pt x="14" y="128"/>
                      <a:pt x="14" y="128"/>
                      <a:pt x="14" y="128"/>
                    </a:cubicBezTo>
                    <a:cubicBezTo>
                      <a:pt x="0" y="128"/>
                      <a:pt x="0" y="128"/>
                      <a:pt x="0" y="128"/>
                    </a:cubicBezTo>
                    <a:cubicBezTo>
                      <a:pt x="0" y="0"/>
                      <a:pt x="0" y="0"/>
                      <a:pt x="0" y="0"/>
                    </a:cubicBezTo>
                    <a:lnTo>
                      <a:pt x="34" y="0"/>
                    </a:lnTo>
                    <a:close/>
                    <a:moveTo>
                      <a:pt x="14" y="65"/>
                    </a:moveTo>
                    <a:cubicBezTo>
                      <a:pt x="35" y="65"/>
                      <a:pt x="35" y="65"/>
                      <a:pt x="35" y="65"/>
                    </a:cubicBezTo>
                    <a:cubicBezTo>
                      <a:pt x="46" y="65"/>
                      <a:pt x="52" y="64"/>
                      <a:pt x="59" y="60"/>
                    </a:cubicBezTo>
                    <a:cubicBezTo>
                      <a:pt x="64" y="56"/>
                      <a:pt x="68" y="48"/>
                      <a:pt x="68" y="39"/>
                    </a:cubicBezTo>
                    <a:cubicBezTo>
                      <a:pt x="68" y="30"/>
                      <a:pt x="64" y="22"/>
                      <a:pt x="58" y="18"/>
                    </a:cubicBezTo>
                    <a:cubicBezTo>
                      <a:pt x="52" y="14"/>
                      <a:pt x="45" y="13"/>
                      <a:pt x="34" y="13"/>
                    </a:cubicBezTo>
                    <a:cubicBezTo>
                      <a:pt x="14" y="13"/>
                      <a:pt x="14" y="13"/>
                      <a:pt x="14" y="13"/>
                    </a:cubicBezTo>
                    <a:lnTo>
                      <a:pt x="14" y="6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58">
                <a:extLst>
                  <a:ext uri="{FF2B5EF4-FFF2-40B4-BE49-F238E27FC236}">
                    <a16:creationId xmlns:a16="http://schemas.microsoft.com/office/drawing/2014/main" id="{894F3233-68BD-8D4B-95CE-6534587A8824}"/>
                  </a:ext>
                </a:extLst>
              </p:cNvPr>
              <p:cNvSpPr>
                <a:spLocks/>
              </p:cNvSpPr>
              <p:nvPr/>
            </p:nvSpPr>
            <p:spPr bwMode="auto">
              <a:xfrm>
                <a:off x="1466850" y="417513"/>
                <a:ext cx="236538" cy="487363"/>
              </a:xfrm>
              <a:custGeom>
                <a:avLst/>
                <a:gdLst>
                  <a:gd name="T0" fmla="*/ 0 w 149"/>
                  <a:gd name="T1" fmla="*/ 0 h 307"/>
                  <a:gd name="T2" fmla="*/ 33 w 149"/>
                  <a:gd name="T3" fmla="*/ 0 h 307"/>
                  <a:gd name="T4" fmla="*/ 33 w 149"/>
                  <a:gd name="T5" fmla="*/ 276 h 307"/>
                  <a:gd name="T6" fmla="*/ 149 w 149"/>
                  <a:gd name="T7" fmla="*/ 276 h 307"/>
                  <a:gd name="T8" fmla="*/ 149 w 149"/>
                  <a:gd name="T9" fmla="*/ 307 h 307"/>
                  <a:gd name="T10" fmla="*/ 0 w 149"/>
                  <a:gd name="T11" fmla="*/ 307 h 307"/>
                  <a:gd name="T12" fmla="*/ 0 w 149"/>
                  <a:gd name="T13" fmla="*/ 0 h 307"/>
                </a:gdLst>
                <a:ahLst/>
                <a:cxnLst>
                  <a:cxn ang="0">
                    <a:pos x="T0" y="T1"/>
                  </a:cxn>
                  <a:cxn ang="0">
                    <a:pos x="T2" y="T3"/>
                  </a:cxn>
                  <a:cxn ang="0">
                    <a:pos x="T4" y="T5"/>
                  </a:cxn>
                  <a:cxn ang="0">
                    <a:pos x="T6" y="T7"/>
                  </a:cxn>
                  <a:cxn ang="0">
                    <a:pos x="T8" y="T9"/>
                  </a:cxn>
                  <a:cxn ang="0">
                    <a:pos x="T10" y="T11"/>
                  </a:cxn>
                  <a:cxn ang="0">
                    <a:pos x="T12" y="T13"/>
                  </a:cxn>
                </a:cxnLst>
                <a:rect l="0" t="0" r="r" b="b"/>
                <a:pathLst>
                  <a:path w="149" h="307">
                    <a:moveTo>
                      <a:pt x="0" y="0"/>
                    </a:moveTo>
                    <a:lnTo>
                      <a:pt x="33" y="0"/>
                    </a:lnTo>
                    <a:lnTo>
                      <a:pt x="33" y="276"/>
                    </a:lnTo>
                    <a:lnTo>
                      <a:pt x="149" y="276"/>
                    </a:lnTo>
                    <a:lnTo>
                      <a:pt x="149" y="307"/>
                    </a:lnTo>
                    <a:lnTo>
                      <a:pt x="0" y="30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59">
                <a:extLst>
                  <a:ext uri="{FF2B5EF4-FFF2-40B4-BE49-F238E27FC236}">
                    <a16:creationId xmlns:a16="http://schemas.microsoft.com/office/drawing/2014/main" id="{6D9CC056-51E0-EF47-A0B7-9E7A4D5CB39F}"/>
                  </a:ext>
                </a:extLst>
              </p:cNvPr>
              <p:cNvSpPr>
                <a:spLocks/>
              </p:cNvSpPr>
              <p:nvPr/>
            </p:nvSpPr>
            <p:spPr bwMode="auto">
              <a:xfrm>
                <a:off x="2343150" y="417513"/>
                <a:ext cx="327025" cy="487363"/>
              </a:xfrm>
              <a:custGeom>
                <a:avLst/>
                <a:gdLst>
                  <a:gd name="T0" fmla="*/ 0 w 87"/>
                  <a:gd name="T1" fmla="*/ 0 h 128"/>
                  <a:gd name="T2" fmla="*/ 34 w 87"/>
                  <a:gd name="T3" fmla="*/ 0 h 128"/>
                  <a:gd name="T4" fmla="*/ 70 w 87"/>
                  <a:gd name="T5" fmla="*/ 7 h 128"/>
                  <a:gd name="T6" fmla="*/ 87 w 87"/>
                  <a:gd name="T7" fmla="*/ 41 h 128"/>
                  <a:gd name="T8" fmla="*/ 79 w 87"/>
                  <a:gd name="T9" fmla="*/ 66 h 128"/>
                  <a:gd name="T10" fmla="*/ 51 w 87"/>
                  <a:gd name="T11" fmla="*/ 80 h 128"/>
                  <a:gd name="T12" fmla="*/ 83 w 87"/>
                  <a:gd name="T13" fmla="*/ 128 h 128"/>
                  <a:gd name="T14" fmla="*/ 67 w 87"/>
                  <a:gd name="T15" fmla="*/ 128 h 128"/>
                  <a:gd name="T16" fmla="*/ 31 w 87"/>
                  <a:gd name="T17" fmla="*/ 72 h 128"/>
                  <a:gd name="T18" fmla="*/ 35 w 87"/>
                  <a:gd name="T19" fmla="*/ 72 h 128"/>
                  <a:gd name="T20" fmla="*/ 63 w 87"/>
                  <a:gd name="T21" fmla="*/ 66 h 128"/>
                  <a:gd name="T22" fmla="*/ 73 w 87"/>
                  <a:gd name="T23" fmla="*/ 42 h 128"/>
                  <a:gd name="T24" fmla="*/ 61 w 87"/>
                  <a:gd name="T25" fmla="*/ 17 h 128"/>
                  <a:gd name="T26" fmla="*/ 35 w 87"/>
                  <a:gd name="T27" fmla="*/ 13 h 128"/>
                  <a:gd name="T28" fmla="*/ 15 w 87"/>
                  <a:gd name="T29" fmla="*/ 13 h 128"/>
                  <a:gd name="T30" fmla="*/ 15 w 87"/>
                  <a:gd name="T31" fmla="*/ 128 h 128"/>
                  <a:gd name="T32" fmla="*/ 0 w 87"/>
                  <a:gd name="T33" fmla="*/ 128 h 128"/>
                  <a:gd name="T34" fmla="*/ 0 w 87"/>
                  <a:gd name="T35"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7" h="128">
                    <a:moveTo>
                      <a:pt x="0" y="0"/>
                    </a:moveTo>
                    <a:cubicBezTo>
                      <a:pt x="34" y="0"/>
                      <a:pt x="34" y="0"/>
                      <a:pt x="34" y="0"/>
                    </a:cubicBezTo>
                    <a:cubicBezTo>
                      <a:pt x="54" y="0"/>
                      <a:pt x="63" y="2"/>
                      <a:pt x="70" y="7"/>
                    </a:cubicBezTo>
                    <a:cubicBezTo>
                      <a:pt x="80" y="13"/>
                      <a:pt x="87" y="27"/>
                      <a:pt x="87" y="41"/>
                    </a:cubicBezTo>
                    <a:cubicBezTo>
                      <a:pt x="87" y="50"/>
                      <a:pt x="85" y="59"/>
                      <a:pt x="79" y="66"/>
                    </a:cubicBezTo>
                    <a:cubicBezTo>
                      <a:pt x="72" y="77"/>
                      <a:pt x="63" y="79"/>
                      <a:pt x="51" y="80"/>
                    </a:cubicBezTo>
                    <a:cubicBezTo>
                      <a:pt x="83" y="128"/>
                      <a:pt x="83" y="128"/>
                      <a:pt x="83" y="128"/>
                    </a:cubicBezTo>
                    <a:cubicBezTo>
                      <a:pt x="67" y="128"/>
                      <a:pt x="67" y="128"/>
                      <a:pt x="67" y="128"/>
                    </a:cubicBezTo>
                    <a:cubicBezTo>
                      <a:pt x="31" y="72"/>
                      <a:pt x="31" y="72"/>
                      <a:pt x="31" y="72"/>
                    </a:cubicBezTo>
                    <a:cubicBezTo>
                      <a:pt x="35" y="72"/>
                      <a:pt x="35" y="72"/>
                      <a:pt x="35" y="72"/>
                    </a:cubicBezTo>
                    <a:cubicBezTo>
                      <a:pt x="44" y="72"/>
                      <a:pt x="57" y="72"/>
                      <a:pt x="63" y="66"/>
                    </a:cubicBezTo>
                    <a:cubicBezTo>
                      <a:pt x="70" y="59"/>
                      <a:pt x="73" y="51"/>
                      <a:pt x="73" y="42"/>
                    </a:cubicBezTo>
                    <a:cubicBezTo>
                      <a:pt x="73" y="33"/>
                      <a:pt x="69" y="23"/>
                      <a:pt x="61" y="17"/>
                    </a:cubicBezTo>
                    <a:cubicBezTo>
                      <a:pt x="54" y="13"/>
                      <a:pt x="46" y="13"/>
                      <a:pt x="35" y="13"/>
                    </a:cubicBezTo>
                    <a:cubicBezTo>
                      <a:pt x="15" y="13"/>
                      <a:pt x="15" y="13"/>
                      <a:pt x="15" y="13"/>
                    </a:cubicBezTo>
                    <a:cubicBezTo>
                      <a:pt x="15" y="128"/>
                      <a:pt x="15" y="128"/>
                      <a:pt x="15" y="128"/>
                    </a:cubicBezTo>
                    <a:cubicBezTo>
                      <a:pt x="0" y="128"/>
                      <a:pt x="0" y="128"/>
                      <a:pt x="0" y="128"/>
                    </a:cubicBez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60">
                <a:extLst>
                  <a:ext uri="{FF2B5EF4-FFF2-40B4-BE49-F238E27FC236}">
                    <a16:creationId xmlns:a16="http://schemas.microsoft.com/office/drawing/2014/main" id="{E23EF334-3DAB-0C49-B6EF-6C561FFEC1B3}"/>
                  </a:ext>
                </a:extLst>
              </p:cNvPr>
              <p:cNvSpPr>
                <a:spLocks/>
              </p:cNvSpPr>
              <p:nvPr/>
            </p:nvSpPr>
            <p:spPr bwMode="auto">
              <a:xfrm>
                <a:off x="2722563" y="417513"/>
                <a:ext cx="265113" cy="487363"/>
              </a:xfrm>
              <a:custGeom>
                <a:avLst/>
                <a:gdLst>
                  <a:gd name="T0" fmla="*/ 0 w 167"/>
                  <a:gd name="T1" fmla="*/ 0 h 307"/>
                  <a:gd name="T2" fmla="*/ 167 w 167"/>
                  <a:gd name="T3" fmla="*/ 0 h 307"/>
                  <a:gd name="T4" fmla="*/ 167 w 167"/>
                  <a:gd name="T5" fmla="*/ 31 h 307"/>
                  <a:gd name="T6" fmla="*/ 35 w 167"/>
                  <a:gd name="T7" fmla="*/ 31 h 307"/>
                  <a:gd name="T8" fmla="*/ 35 w 167"/>
                  <a:gd name="T9" fmla="*/ 137 h 307"/>
                  <a:gd name="T10" fmla="*/ 167 w 167"/>
                  <a:gd name="T11" fmla="*/ 137 h 307"/>
                  <a:gd name="T12" fmla="*/ 167 w 167"/>
                  <a:gd name="T13" fmla="*/ 168 h 307"/>
                  <a:gd name="T14" fmla="*/ 35 w 167"/>
                  <a:gd name="T15" fmla="*/ 168 h 307"/>
                  <a:gd name="T16" fmla="*/ 35 w 167"/>
                  <a:gd name="T17" fmla="*/ 276 h 307"/>
                  <a:gd name="T18" fmla="*/ 167 w 167"/>
                  <a:gd name="T19" fmla="*/ 276 h 307"/>
                  <a:gd name="T20" fmla="*/ 167 w 167"/>
                  <a:gd name="T21" fmla="*/ 307 h 307"/>
                  <a:gd name="T22" fmla="*/ 0 w 167"/>
                  <a:gd name="T23" fmla="*/ 307 h 307"/>
                  <a:gd name="T24" fmla="*/ 0 w 167"/>
                  <a:gd name="T25"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7">
                    <a:moveTo>
                      <a:pt x="0" y="0"/>
                    </a:moveTo>
                    <a:lnTo>
                      <a:pt x="167" y="0"/>
                    </a:lnTo>
                    <a:lnTo>
                      <a:pt x="167" y="31"/>
                    </a:lnTo>
                    <a:lnTo>
                      <a:pt x="35" y="31"/>
                    </a:lnTo>
                    <a:lnTo>
                      <a:pt x="35" y="137"/>
                    </a:lnTo>
                    <a:lnTo>
                      <a:pt x="167" y="137"/>
                    </a:lnTo>
                    <a:lnTo>
                      <a:pt x="167" y="168"/>
                    </a:lnTo>
                    <a:lnTo>
                      <a:pt x="35" y="168"/>
                    </a:lnTo>
                    <a:lnTo>
                      <a:pt x="35" y="276"/>
                    </a:lnTo>
                    <a:lnTo>
                      <a:pt x="167" y="276"/>
                    </a:lnTo>
                    <a:lnTo>
                      <a:pt x="167" y="307"/>
                    </a:lnTo>
                    <a:lnTo>
                      <a:pt x="0" y="30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 name="Freeform 61">
                <a:extLst>
                  <a:ext uri="{FF2B5EF4-FFF2-40B4-BE49-F238E27FC236}">
                    <a16:creationId xmlns:a16="http://schemas.microsoft.com/office/drawing/2014/main" id="{D9D3F4A4-6708-4443-BAE8-7AB5DF314367}"/>
                  </a:ext>
                </a:extLst>
              </p:cNvPr>
              <p:cNvSpPr>
                <a:spLocks/>
              </p:cNvSpPr>
              <p:nvPr/>
            </p:nvSpPr>
            <p:spPr bwMode="auto">
              <a:xfrm>
                <a:off x="1728788" y="371475"/>
                <a:ext cx="561975" cy="571500"/>
              </a:xfrm>
              <a:custGeom>
                <a:avLst/>
                <a:gdLst>
                  <a:gd name="T0" fmla="*/ 75 w 150"/>
                  <a:gd name="T1" fmla="*/ 0 h 150"/>
                  <a:gd name="T2" fmla="*/ 71 w 150"/>
                  <a:gd name="T3" fmla="*/ 1 h 150"/>
                  <a:gd name="T4" fmla="*/ 134 w 150"/>
                  <a:gd name="T5" fmla="*/ 67 h 150"/>
                  <a:gd name="T6" fmla="*/ 68 w 150"/>
                  <a:gd name="T7" fmla="*/ 133 h 150"/>
                  <a:gd name="T8" fmla="*/ 1 w 150"/>
                  <a:gd name="T9" fmla="*/ 67 h 150"/>
                  <a:gd name="T10" fmla="*/ 1 w 150"/>
                  <a:gd name="T11" fmla="*/ 63 h 150"/>
                  <a:gd name="T12" fmla="*/ 0 w 150"/>
                  <a:gd name="T13" fmla="*/ 75 h 150"/>
                  <a:gd name="T14" fmla="*/ 75 w 150"/>
                  <a:gd name="T15" fmla="*/ 150 h 150"/>
                  <a:gd name="T16" fmla="*/ 150 w 150"/>
                  <a:gd name="T17" fmla="*/ 75 h 150"/>
                  <a:gd name="T18" fmla="*/ 75 w 150"/>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0" h="150">
                    <a:moveTo>
                      <a:pt x="75" y="0"/>
                    </a:moveTo>
                    <a:cubicBezTo>
                      <a:pt x="74" y="0"/>
                      <a:pt x="72" y="0"/>
                      <a:pt x="71" y="1"/>
                    </a:cubicBezTo>
                    <a:cubicBezTo>
                      <a:pt x="106" y="2"/>
                      <a:pt x="134" y="31"/>
                      <a:pt x="134" y="67"/>
                    </a:cubicBezTo>
                    <a:cubicBezTo>
                      <a:pt x="134" y="103"/>
                      <a:pt x="104" y="133"/>
                      <a:pt x="68" y="133"/>
                    </a:cubicBezTo>
                    <a:cubicBezTo>
                      <a:pt x="31" y="133"/>
                      <a:pt x="1" y="103"/>
                      <a:pt x="1" y="67"/>
                    </a:cubicBezTo>
                    <a:cubicBezTo>
                      <a:pt x="1" y="66"/>
                      <a:pt x="1" y="64"/>
                      <a:pt x="1" y="63"/>
                    </a:cubicBezTo>
                    <a:cubicBezTo>
                      <a:pt x="1" y="67"/>
                      <a:pt x="0" y="71"/>
                      <a:pt x="0" y="75"/>
                    </a:cubicBezTo>
                    <a:cubicBezTo>
                      <a:pt x="0" y="116"/>
                      <a:pt x="34" y="150"/>
                      <a:pt x="75" y="150"/>
                    </a:cubicBezTo>
                    <a:cubicBezTo>
                      <a:pt x="116" y="150"/>
                      <a:pt x="150" y="116"/>
                      <a:pt x="150" y="75"/>
                    </a:cubicBezTo>
                    <a:cubicBezTo>
                      <a:pt x="150" y="34"/>
                      <a:pt x="116" y="0"/>
                      <a:pt x="75"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84" name="Group 83">
              <a:extLst>
                <a:ext uri="{FF2B5EF4-FFF2-40B4-BE49-F238E27FC236}">
                  <a16:creationId xmlns:a16="http://schemas.microsoft.com/office/drawing/2014/main" id="{1F0E59DE-C43D-2E4B-870B-94A8D23B5412}"/>
                </a:ext>
              </a:extLst>
            </p:cNvPr>
            <p:cNvGrpSpPr/>
            <p:nvPr/>
          </p:nvGrpSpPr>
          <p:grpSpPr>
            <a:xfrm>
              <a:off x="7502985" y="1184089"/>
              <a:ext cx="1646975" cy="437187"/>
              <a:chOff x="3138488" y="420688"/>
              <a:chExt cx="1824038" cy="484188"/>
            </a:xfrm>
            <a:solidFill>
              <a:schemeClr val="tx1"/>
            </a:solidFill>
          </p:grpSpPr>
          <p:sp>
            <p:nvSpPr>
              <p:cNvPr id="85" name="Freeform 50">
                <a:extLst>
                  <a:ext uri="{FF2B5EF4-FFF2-40B4-BE49-F238E27FC236}">
                    <a16:creationId xmlns:a16="http://schemas.microsoft.com/office/drawing/2014/main" id="{DBF558C6-5823-CA43-8B92-1C55135C52B7}"/>
                  </a:ext>
                </a:extLst>
              </p:cNvPr>
              <p:cNvSpPr>
                <a:spLocks/>
              </p:cNvSpPr>
              <p:nvPr/>
            </p:nvSpPr>
            <p:spPr bwMode="auto">
              <a:xfrm>
                <a:off x="3138488" y="420688"/>
                <a:ext cx="265113" cy="484188"/>
              </a:xfrm>
              <a:custGeom>
                <a:avLst/>
                <a:gdLst>
                  <a:gd name="T0" fmla="*/ 0 w 167"/>
                  <a:gd name="T1" fmla="*/ 0 h 305"/>
                  <a:gd name="T2" fmla="*/ 167 w 167"/>
                  <a:gd name="T3" fmla="*/ 0 h 305"/>
                  <a:gd name="T4" fmla="*/ 167 w 167"/>
                  <a:gd name="T5" fmla="*/ 29 h 305"/>
                  <a:gd name="T6" fmla="*/ 33 w 167"/>
                  <a:gd name="T7" fmla="*/ 29 h 305"/>
                  <a:gd name="T8" fmla="*/ 33 w 167"/>
                  <a:gd name="T9" fmla="*/ 137 h 305"/>
                  <a:gd name="T10" fmla="*/ 165 w 167"/>
                  <a:gd name="T11" fmla="*/ 137 h 305"/>
                  <a:gd name="T12" fmla="*/ 165 w 167"/>
                  <a:gd name="T13" fmla="*/ 166 h 305"/>
                  <a:gd name="T14" fmla="*/ 33 w 167"/>
                  <a:gd name="T15" fmla="*/ 166 h 305"/>
                  <a:gd name="T16" fmla="*/ 33 w 167"/>
                  <a:gd name="T17" fmla="*/ 276 h 305"/>
                  <a:gd name="T18" fmla="*/ 167 w 167"/>
                  <a:gd name="T19" fmla="*/ 276 h 305"/>
                  <a:gd name="T20" fmla="*/ 167 w 167"/>
                  <a:gd name="T21" fmla="*/ 305 h 305"/>
                  <a:gd name="T22" fmla="*/ 0 w 167"/>
                  <a:gd name="T23" fmla="*/ 305 h 305"/>
                  <a:gd name="T24" fmla="*/ 0 w 167"/>
                  <a:gd name="T25"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5">
                    <a:moveTo>
                      <a:pt x="0" y="0"/>
                    </a:moveTo>
                    <a:lnTo>
                      <a:pt x="167" y="0"/>
                    </a:lnTo>
                    <a:lnTo>
                      <a:pt x="167" y="29"/>
                    </a:lnTo>
                    <a:lnTo>
                      <a:pt x="33" y="29"/>
                    </a:lnTo>
                    <a:lnTo>
                      <a:pt x="33" y="137"/>
                    </a:lnTo>
                    <a:lnTo>
                      <a:pt x="165" y="137"/>
                    </a:lnTo>
                    <a:lnTo>
                      <a:pt x="165" y="166"/>
                    </a:lnTo>
                    <a:lnTo>
                      <a:pt x="33" y="166"/>
                    </a:lnTo>
                    <a:lnTo>
                      <a:pt x="33" y="276"/>
                    </a:lnTo>
                    <a:lnTo>
                      <a:pt x="167" y="276"/>
                    </a:lnTo>
                    <a:lnTo>
                      <a:pt x="167" y="305"/>
                    </a:lnTo>
                    <a:lnTo>
                      <a:pt x="0" y="305"/>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51">
                <a:extLst>
                  <a:ext uri="{FF2B5EF4-FFF2-40B4-BE49-F238E27FC236}">
                    <a16:creationId xmlns:a16="http://schemas.microsoft.com/office/drawing/2014/main" id="{EDD6BBB4-04AB-8242-BA7C-565732D08000}"/>
                  </a:ext>
                </a:extLst>
              </p:cNvPr>
              <p:cNvSpPr>
                <a:spLocks noEditPoints="1"/>
              </p:cNvSpPr>
              <p:nvPr/>
            </p:nvSpPr>
            <p:spPr bwMode="auto">
              <a:xfrm>
                <a:off x="3444875" y="420688"/>
                <a:ext cx="449263" cy="484188"/>
              </a:xfrm>
              <a:custGeom>
                <a:avLst/>
                <a:gdLst>
                  <a:gd name="T0" fmla="*/ 35 w 283"/>
                  <a:gd name="T1" fmla="*/ 305 h 305"/>
                  <a:gd name="T2" fmla="*/ 0 w 283"/>
                  <a:gd name="T3" fmla="*/ 305 h 305"/>
                  <a:gd name="T4" fmla="*/ 125 w 283"/>
                  <a:gd name="T5" fmla="*/ 0 h 305"/>
                  <a:gd name="T6" fmla="*/ 158 w 283"/>
                  <a:gd name="T7" fmla="*/ 0 h 305"/>
                  <a:gd name="T8" fmla="*/ 283 w 283"/>
                  <a:gd name="T9" fmla="*/ 305 h 305"/>
                  <a:gd name="T10" fmla="*/ 246 w 283"/>
                  <a:gd name="T11" fmla="*/ 305 h 305"/>
                  <a:gd name="T12" fmla="*/ 210 w 283"/>
                  <a:gd name="T13" fmla="*/ 219 h 305"/>
                  <a:gd name="T14" fmla="*/ 71 w 283"/>
                  <a:gd name="T15" fmla="*/ 219 h 305"/>
                  <a:gd name="T16" fmla="*/ 35 w 283"/>
                  <a:gd name="T17" fmla="*/ 305 h 305"/>
                  <a:gd name="T18" fmla="*/ 142 w 283"/>
                  <a:gd name="T19" fmla="*/ 39 h 305"/>
                  <a:gd name="T20" fmla="*/ 80 w 283"/>
                  <a:gd name="T21" fmla="*/ 192 h 305"/>
                  <a:gd name="T22" fmla="*/ 201 w 283"/>
                  <a:gd name="T23" fmla="*/ 192 h 305"/>
                  <a:gd name="T24" fmla="*/ 142 w 283"/>
                  <a:gd name="T25" fmla="*/ 3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3" h="305">
                    <a:moveTo>
                      <a:pt x="35" y="305"/>
                    </a:moveTo>
                    <a:lnTo>
                      <a:pt x="0" y="305"/>
                    </a:lnTo>
                    <a:lnTo>
                      <a:pt x="125" y="0"/>
                    </a:lnTo>
                    <a:lnTo>
                      <a:pt x="158" y="0"/>
                    </a:lnTo>
                    <a:lnTo>
                      <a:pt x="283" y="305"/>
                    </a:lnTo>
                    <a:lnTo>
                      <a:pt x="246" y="305"/>
                    </a:lnTo>
                    <a:lnTo>
                      <a:pt x="210" y="219"/>
                    </a:lnTo>
                    <a:lnTo>
                      <a:pt x="71" y="219"/>
                    </a:lnTo>
                    <a:lnTo>
                      <a:pt x="35" y="305"/>
                    </a:lnTo>
                    <a:close/>
                    <a:moveTo>
                      <a:pt x="142" y="39"/>
                    </a:moveTo>
                    <a:lnTo>
                      <a:pt x="80" y="192"/>
                    </a:lnTo>
                    <a:lnTo>
                      <a:pt x="201" y="192"/>
                    </a:lnTo>
                    <a:lnTo>
                      <a:pt x="142" y="3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52">
                <a:extLst>
                  <a:ext uri="{FF2B5EF4-FFF2-40B4-BE49-F238E27FC236}">
                    <a16:creationId xmlns:a16="http://schemas.microsoft.com/office/drawing/2014/main" id="{9F89288E-324A-7340-8FD3-87F20EB5A1DE}"/>
                  </a:ext>
                </a:extLst>
              </p:cNvPr>
              <p:cNvSpPr>
                <a:spLocks/>
              </p:cNvSpPr>
              <p:nvPr/>
            </p:nvSpPr>
            <p:spPr bwMode="auto">
              <a:xfrm>
                <a:off x="3943350" y="420688"/>
                <a:ext cx="322263" cy="484188"/>
              </a:xfrm>
              <a:custGeom>
                <a:avLst/>
                <a:gdLst>
                  <a:gd name="T0" fmla="*/ 0 w 86"/>
                  <a:gd name="T1" fmla="*/ 0 h 127"/>
                  <a:gd name="T2" fmla="*/ 33 w 86"/>
                  <a:gd name="T3" fmla="*/ 0 h 127"/>
                  <a:gd name="T4" fmla="*/ 69 w 86"/>
                  <a:gd name="T5" fmla="*/ 6 h 127"/>
                  <a:gd name="T6" fmla="*/ 86 w 86"/>
                  <a:gd name="T7" fmla="*/ 40 h 127"/>
                  <a:gd name="T8" fmla="*/ 79 w 86"/>
                  <a:gd name="T9" fmla="*/ 65 h 127"/>
                  <a:gd name="T10" fmla="*/ 50 w 86"/>
                  <a:gd name="T11" fmla="*/ 79 h 127"/>
                  <a:gd name="T12" fmla="*/ 82 w 86"/>
                  <a:gd name="T13" fmla="*/ 127 h 127"/>
                  <a:gd name="T14" fmla="*/ 66 w 86"/>
                  <a:gd name="T15" fmla="*/ 127 h 127"/>
                  <a:gd name="T16" fmla="*/ 30 w 86"/>
                  <a:gd name="T17" fmla="*/ 72 h 127"/>
                  <a:gd name="T18" fmla="*/ 35 w 86"/>
                  <a:gd name="T19" fmla="*/ 72 h 127"/>
                  <a:gd name="T20" fmla="*/ 63 w 86"/>
                  <a:gd name="T21" fmla="*/ 65 h 127"/>
                  <a:gd name="T22" fmla="*/ 72 w 86"/>
                  <a:gd name="T23" fmla="*/ 42 h 127"/>
                  <a:gd name="T24" fmla="*/ 60 w 86"/>
                  <a:gd name="T25" fmla="*/ 17 h 127"/>
                  <a:gd name="T26" fmla="*/ 34 w 86"/>
                  <a:gd name="T27" fmla="*/ 12 h 127"/>
                  <a:gd name="T28" fmla="*/ 14 w 86"/>
                  <a:gd name="T29" fmla="*/ 12 h 127"/>
                  <a:gd name="T30" fmla="*/ 14 w 86"/>
                  <a:gd name="T31" fmla="*/ 127 h 127"/>
                  <a:gd name="T32" fmla="*/ 0 w 86"/>
                  <a:gd name="T33" fmla="*/ 127 h 127"/>
                  <a:gd name="T34" fmla="*/ 0 w 86"/>
                  <a:gd name="T35"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 h="127">
                    <a:moveTo>
                      <a:pt x="0" y="0"/>
                    </a:moveTo>
                    <a:cubicBezTo>
                      <a:pt x="33" y="0"/>
                      <a:pt x="33" y="0"/>
                      <a:pt x="33" y="0"/>
                    </a:cubicBezTo>
                    <a:cubicBezTo>
                      <a:pt x="53" y="0"/>
                      <a:pt x="62" y="2"/>
                      <a:pt x="69" y="6"/>
                    </a:cubicBezTo>
                    <a:cubicBezTo>
                      <a:pt x="79" y="12"/>
                      <a:pt x="86" y="26"/>
                      <a:pt x="86" y="40"/>
                    </a:cubicBezTo>
                    <a:cubicBezTo>
                      <a:pt x="86" y="49"/>
                      <a:pt x="84" y="58"/>
                      <a:pt x="79" y="65"/>
                    </a:cubicBezTo>
                    <a:cubicBezTo>
                      <a:pt x="71" y="76"/>
                      <a:pt x="62" y="78"/>
                      <a:pt x="50" y="79"/>
                    </a:cubicBezTo>
                    <a:cubicBezTo>
                      <a:pt x="82" y="127"/>
                      <a:pt x="82" y="127"/>
                      <a:pt x="82" y="127"/>
                    </a:cubicBezTo>
                    <a:cubicBezTo>
                      <a:pt x="66" y="127"/>
                      <a:pt x="66" y="127"/>
                      <a:pt x="66" y="127"/>
                    </a:cubicBezTo>
                    <a:cubicBezTo>
                      <a:pt x="30" y="72"/>
                      <a:pt x="30" y="72"/>
                      <a:pt x="30" y="72"/>
                    </a:cubicBezTo>
                    <a:cubicBezTo>
                      <a:pt x="35" y="72"/>
                      <a:pt x="35" y="72"/>
                      <a:pt x="35" y="72"/>
                    </a:cubicBezTo>
                    <a:cubicBezTo>
                      <a:pt x="43" y="72"/>
                      <a:pt x="56" y="71"/>
                      <a:pt x="63" y="65"/>
                    </a:cubicBezTo>
                    <a:cubicBezTo>
                      <a:pt x="70" y="58"/>
                      <a:pt x="72" y="51"/>
                      <a:pt x="72" y="42"/>
                    </a:cubicBezTo>
                    <a:cubicBezTo>
                      <a:pt x="72" y="32"/>
                      <a:pt x="68" y="22"/>
                      <a:pt x="60" y="17"/>
                    </a:cubicBezTo>
                    <a:cubicBezTo>
                      <a:pt x="53" y="13"/>
                      <a:pt x="46" y="12"/>
                      <a:pt x="34" y="12"/>
                    </a:cubicBezTo>
                    <a:cubicBezTo>
                      <a:pt x="14" y="12"/>
                      <a:pt x="14" y="12"/>
                      <a:pt x="14" y="12"/>
                    </a:cubicBezTo>
                    <a:cubicBezTo>
                      <a:pt x="14" y="127"/>
                      <a:pt x="14" y="127"/>
                      <a:pt x="14" y="127"/>
                    </a:cubicBezTo>
                    <a:cubicBezTo>
                      <a:pt x="0" y="127"/>
                      <a:pt x="0" y="127"/>
                      <a:pt x="0" y="127"/>
                    </a:cubicBez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8" name="Freeform 53">
                <a:extLst>
                  <a:ext uri="{FF2B5EF4-FFF2-40B4-BE49-F238E27FC236}">
                    <a16:creationId xmlns:a16="http://schemas.microsoft.com/office/drawing/2014/main" id="{4BFB5592-C893-4C41-955A-AB102FC69BE8}"/>
                  </a:ext>
                </a:extLst>
              </p:cNvPr>
              <p:cNvSpPr>
                <a:spLocks/>
              </p:cNvSpPr>
              <p:nvPr/>
            </p:nvSpPr>
            <p:spPr bwMode="auto">
              <a:xfrm>
                <a:off x="4284663" y="420688"/>
                <a:ext cx="287338" cy="484188"/>
              </a:xfrm>
              <a:custGeom>
                <a:avLst/>
                <a:gdLst>
                  <a:gd name="T0" fmla="*/ 73 w 181"/>
                  <a:gd name="T1" fmla="*/ 29 h 305"/>
                  <a:gd name="T2" fmla="*/ 0 w 181"/>
                  <a:gd name="T3" fmla="*/ 29 h 305"/>
                  <a:gd name="T4" fmla="*/ 0 w 181"/>
                  <a:gd name="T5" fmla="*/ 0 h 305"/>
                  <a:gd name="T6" fmla="*/ 181 w 181"/>
                  <a:gd name="T7" fmla="*/ 0 h 305"/>
                  <a:gd name="T8" fmla="*/ 181 w 181"/>
                  <a:gd name="T9" fmla="*/ 29 h 305"/>
                  <a:gd name="T10" fmla="*/ 106 w 181"/>
                  <a:gd name="T11" fmla="*/ 29 h 305"/>
                  <a:gd name="T12" fmla="*/ 106 w 181"/>
                  <a:gd name="T13" fmla="*/ 305 h 305"/>
                  <a:gd name="T14" fmla="*/ 73 w 181"/>
                  <a:gd name="T15" fmla="*/ 305 h 305"/>
                  <a:gd name="T16" fmla="*/ 73 w 181"/>
                  <a:gd name="T17" fmla="*/ 2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1" h="305">
                    <a:moveTo>
                      <a:pt x="73" y="29"/>
                    </a:moveTo>
                    <a:lnTo>
                      <a:pt x="0" y="29"/>
                    </a:lnTo>
                    <a:lnTo>
                      <a:pt x="0" y="0"/>
                    </a:lnTo>
                    <a:lnTo>
                      <a:pt x="181" y="0"/>
                    </a:lnTo>
                    <a:lnTo>
                      <a:pt x="181" y="29"/>
                    </a:lnTo>
                    <a:lnTo>
                      <a:pt x="106" y="29"/>
                    </a:lnTo>
                    <a:lnTo>
                      <a:pt x="106" y="305"/>
                    </a:lnTo>
                    <a:lnTo>
                      <a:pt x="73" y="305"/>
                    </a:lnTo>
                    <a:lnTo>
                      <a:pt x="73" y="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54">
                <a:extLst>
                  <a:ext uri="{FF2B5EF4-FFF2-40B4-BE49-F238E27FC236}">
                    <a16:creationId xmlns:a16="http://schemas.microsoft.com/office/drawing/2014/main" id="{24F8787C-65C3-CC4B-826A-C5724ECBBB91}"/>
                  </a:ext>
                </a:extLst>
              </p:cNvPr>
              <p:cNvSpPr>
                <a:spLocks/>
              </p:cNvSpPr>
              <p:nvPr/>
            </p:nvSpPr>
            <p:spPr bwMode="auto">
              <a:xfrm>
                <a:off x="4624388" y="420688"/>
                <a:ext cx="338138" cy="484188"/>
              </a:xfrm>
              <a:custGeom>
                <a:avLst/>
                <a:gdLst>
                  <a:gd name="T0" fmla="*/ 0 w 213"/>
                  <a:gd name="T1" fmla="*/ 305 h 305"/>
                  <a:gd name="T2" fmla="*/ 0 w 213"/>
                  <a:gd name="T3" fmla="*/ 0 h 305"/>
                  <a:gd name="T4" fmla="*/ 34 w 213"/>
                  <a:gd name="T5" fmla="*/ 0 h 305"/>
                  <a:gd name="T6" fmla="*/ 34 w 213"/>
                  <a:gd name="T7" fmla="*/ 135 h 305"/>
                  <a:gd name="T8" fmla="*/ 178 w 213"/>
                  <a:gd name="T9" fmla="*/ 135 h 305"/>
                  <a:gd name="T10" fmla="*/ 178 w 213"/>
                  <a:gd name="T11" fmla="*/ 0 h 305"/>
                  <a:gd name="T12" fmla="*/ 213 w 213"/>
                  <a:gd name="T13" fmla="*/ 0 h 305"/>
                  <a:gd name="T14" fmla="*/ 213 w 213"/>
                  <a:gd name="T15" fmla="*/ 305 h 305"/>
                  <a:gd name="T16" fmla="*/ 178 w 213"/>
                  <a:gd name="T17" fmla="*/ 305 h 305"/>
                  <a:gd name="T18" fmla="*/ 178 w 213"/>
                  <a:gd name="T19" fmla="*/ 166 h 305"/>
                  <a:gd name="T20" fmla="*/ 34 w 213"/>
                  <a:gd name="T21" fmla="*/ 166 h 305"/>
                  <a:gd name="T22" fmla="*/ 34 w 213"/>
                  <a:gd name="T23" fmla="*/ 305 h 305"/>
                  <a:gd name="T24" fmla="*/ 0 w 213"/>
                  <a:gd name="T25" fmla="*/ 305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3" h="305">
                    <a:moveTo>
                      <a:pt x="0" y="305"/>
                    </a:moveTo>
                    <a:lnTo>
                      <a:pt x="0" y="0"/>
                    </a:lnTo>
                    <a:lnTo>
                      <a:pt x="34" y="0"/>
                    </a:lnTo>
                    <a:lnTo>
                      <a:pt x="34" y="135"/>
                    </a:lnTo>
                    <a:lnTo>
                      <a:pt x="178" y="135"/>
                    </a:lnTo>
                    <a:lnTo>
                      <a:pt x="178" y="0"/>
                    </a:lnTo>
                    <a:lnTo>
                      <a:pt x="213" y="0"/>
                    </a:lnTo>
                    <a:lnTo>
                      <a:pt x="213" y="305"/>
                    </a:lnTo>
                    <a:lnTo>
                      <a:pt x="178" y="305"/>
                    </a:lnTo>
                    <a:lnTo>
                      <a:pt x="178" y="166"/>
                    </a:lnTo>
                    <a:lnTo>
                      <a:pt x="34" y="166"/>
                    </a:lnTo>
                    <a:lnTo>
                      <a:pt x="34" y="305"/>
                    </a:lnTo>
                    <a:lnTo>
                      <a:pt x="0" y="30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3563708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776C1-66C2-4C45-AF74-9358B67A9011}"/>
              </a:ext>
            </a:extLst>
          </p:cNvPr>
          <p:cNvSpPr>
            <a:spLocks noGrp="1"/>
          </p:cNvSpPr>
          <p:nvPr>
            <p:ph type="title"/>
          </p:nvPr>
        </p:nvSpPr>
        <p:spPr/>
        <p:txBody>
          <a:bodyPr/>
          <a:lstStyle/>
          <a:p>
            <a:r>
              <a:rPr lang="en-US" dirty="0">
                <a:solidFill>
                  <a:schemeClr val="accent1">
                    <a:lumMod val="75000"/>
                  </a:schemeClr>
                </a:solidFill>
              </a:rPr>
              <a:t>Near Real-Time</a:t>
            </a:r>
            <a:endParaRPr lang="en-US" dirty="0"/>
          </a:p>
        </p:txBody>
      </p:sp>
      <p:sp>
        <p:nvSpPr>
          <p:cNvPr id="3" name="Content Placeholder 2">
            <a:extLst>
              <a:ext uri="{FF2B5EF4-FFF2-40B4-BE49-F238E27FC236}">
                <a16:creationId xmlns:a16="http://schemas.microsoft.com/office/drawing/2014/main" id="{D441B932-A13C-E841-BD00-F0E47FE5ADC3}"/>
              </a:ext>
            </a:extLst>
          </p:cNvPr>
          <p:cNvSpPr>
            <a:spLocks noGrp="1"/>
          </p:cNvSpPr>
          <p:nvPr>
            <p:ph idx="1"/>
          </p:nvPr>
        </p:nvSpPr>
        <p:spPr>
          <a:xfrm>
            <a:off x="952500" y="1855015"/>
            <a:ext cx="10619923" cy="4866460"/>
          </a:xfrm>
        </p:spPr>
        <p:txBody>
          <a:bodyPr vert="horz" lIns="91440" tIns="45720" rIns="91440" bIns="45720" rtlCol="0" anchor="t">
            <a:spAutoFit/>
          </a:bodyPr>
          <a:lstStyle/>
          <a:p>
            <a:r>
              <a:rPr lang="en-US" dirty="0"/>
              <a:t>NASA’s LANCE system established as a virtual system to provide data in NRT (within 3 hours of acquisition</a:t>
            </a:r>
          </a:p>
          <a:p>
            <a:r>
              <a:rPr lang="en-US" dirty="0"/>
              <a:t>Leverages existing Science Data Processing and Archive components supporting a given mission</a:t>
            </a:r>
          </a:p>
          <a:p>
            <a:r>
              <a:rPr lang="en-US" dirty="0"/>
              <a:t>Consists of an umbrella set of requirements to ensure consistency, collaboration, coordination</a:t>
            </a:r>
          </a:p>
          <a:p>
            <a:r>
              <a:rPr lang="en-US" dirty="0"/>
              <a:t>Requirements for each LANCE element include:</a:t>
            </a:r>
          </a:p>
          <a:p>
            <a:pPr marL="742950" lvl="1" indent="-285750">
              <a:buFont typeface="Arial" panose="020B0604020202020204" pitchFamily="34" charset="0"/>
              <a:buChar char="•"/>
            </a:pPr>
            <a:r>
              <a:rPr lang="en-US" dirty="0"/>
              <a:t>Process, ingest, and distribute data to user within 3 hours of acquisition</a:t>
            </a:r>
          </a:p>
          <a:p>
            <a:pPr marL="742950" lvl="1" indent="-285750">
              <a:buFont typeface="Arial" panose="020B0604020202020204" pitchFamily="34" charset="0"/>
              <a:buChar char="•"/>
            </a:pPr>
            <a:r>
              <a:rPr lang="en-US" dirty="0"/>
              <a:t>Archive these data for 7-14 days</a:t>
            </a:r>
          </a:p>
          <a:p>
            <a:pPr marL="742950" lvl="1" indent="-285750">
              <a:buFont typeface="Arial" panose="020B0604020202020204" pitchFamily="34" charset="0"/>
              <a:buChar char="•"/>
            </a:pPr>
            <a:r>
              <a:rPr lang="en-US" dirty="0">
                <a:latin typeface="Arial"/>
                <a:cs typeface="Arial"/>
              </a:rPr>
              <a:t>Integrate ESDIS’ </a:t>
            </a:r>
            <a:r>
              <a:rPr lang="en-US" dirty="0" err="1">
                <a:latin typeface="Arial"/>
                <a:cs typeface="Arial"/>
              </a:rPr>
              <a:t>Earthdata</a:t>
            </a:r>
            <a:r>
              <a:rPr lang="en-US" dirty="0">
                <a:latin typeface="Arial"/>
                <a:cs typeface="Arial"/>
              </a:rPr>
              <a:t> Login (user registration) for access</a:t>
            </a:r>
          </a:p>
          <a:p>
            <a:pPr marL="742950" lvl="1" indent="-285750">
              <a:buFont typeface="Arial" panose="020B0604020202020204" pitchFamily="34" charset="0"/>
              <a:buChar char="•"/>
            </a:pPr>
            <a:r>
              <a:rPr lang="en-US" dirty="0">
                <a:latin typeface="Arial"/>
                <a:cs typeface="Arial"/>
              </a:rPr>
              <a:t>Provide metadata to the Common Metadata Repository</a:t>
            </a:r>
          </a:p>
          <a:p>
            <a:pPr marL="742950" lvl="1" indent="-285750">
              <a:buFont typeface="Arial" panose="020B0604020202020204" pitchFamily="34" charset="0"/>
              <a:buChar char="•"/>
            </a:pPr>
            <a:r>
              <a:rPr lang="en-US" dirty="0"/>
              <a:t>Provide imagery to the GIBS/Worldview system</a:t>
            </a:r>
          </a:p>
          <a:p>
            <a:pPr marL="742950" lvl="1" indent="-285750">
              <a:buFont typeface="Arial" panose="020B0604020202020204" pitchFamily="34" charset="0"/>
              <a:buChar char="•"/>
            </a:pPr>
            <a:r>
              <a:rPr lang="en-US" dirty="0"/>
              <a:t>Provide metrics to EMS</a:t>
            </a:r>
          </a:p>
          <a:p>
            <a:pPr marL="742950" lvl="1" indent="-285750">
              <a:buFont typeface="Arial" panose="020B0604020202020204" pitchFamily="34" charset="0"/>
              <a:buChar char="•"/>
            </a:pPr>
            <a:r>
              <a:rPr lang="en-US" dirty="0"/>
              <a:t>Provide end user support</a:t>
            </a:r>
          </a:p>
          <a:p>
            <a:r>
              <a:rPr lang="en-US" i="1" dirty="0">
                <a:hlinkClick r:id="rId2"/>
              </a:rPr>
              <a:t>https://earthdata.nasa.gov/earth-observation-data/near-real-time</a:t>
            </a:r>
            <a:endParaRPr lang="en-US" i="1" dirty="0"/>
          </a:p>
          <a:p>
            <a:endParaRPr lang="en-US" dirty="0"/>
          </a:p>
        </p:txBody>
      </p:sp>
      <p:sp>
        <p:nvSpPr>
          <p:cNvPr id="4" name="Footer Placeholder 3">
            <a:extLst>
              <a:ext uri="{FF2B5EF4-FFF2-40B4-BE49-F238E27FC236}">
                <a16:creationId xmlns:a16="http://schemas.microsoft.com/office/drawing/2014/main" id="{F89351CF-DF62-5948-AB45-52AABA83E591}"/>
              </a:ext>
            </a:extLst>
          </p:cNvPr>
          <p:cNvSpPr>
            <a:spLocks noGrp="1"/>
          </p:cNvSpPr>
          <p:nvPr>
            <p:ph type="ftr" sz="quarter" idx="11"/>
          </p:nvPr>
        </p:nvSpPr>
        <p:spPr/>
        <p:txBody>
          <a:bodyPr/>
          <a:lstStyle/>
          <a:p>
            <a:r>
              <a:rPr lang="en-US"/>
              <a:t>The Science Directorate at NASA's Langley Research Center</a:t>
            </a:r>
            <a:endParaRPr lang="en-US" dirty="0"/>
          </a:p>
        </p:txBody>
      </p:sp>
      <p:sp>
        <p:nvSpPr>
          <p:cNvPr id="5" name="Slide Number Placeholder 4">
            <a:extLst>
              <a:ext uri="{FF2B5EF4-FFF2-40B4-BE49-F238E27FC236}">
                <a16:creationId xmlns:a16="http://schemas.microsoft.com/office/drawing/2014/main" id="{69907254-12E6-0746-B1B2-9A5D414FA4DC}"/>
              </a:ext>
            </a:extLst>
          </p:cNvPr>
          <p:cNvSpPr>
            <a:spLocks noGrp="1"/>
          </p:cNvSpPr>
          <p:nvPr>
            <p:ph type="sldNum" sz="quarter" idx="12"/>
          </p:nvPr>
        </p:nvSpPr>
        <p:spPr/>
        <p:txBody>
          <a:bodyPr/>
          <a:lstStyle/>
          <a:p>
            <a:fld id="{2E8C51FE-49D9-314D-9957-ABBF7DDE8782}" type="slidenum">
              <a:rPr lang="en-US" smtClean="0"/>
              <a:pPr/>
              <a:t>16</a:t>
            </a:fld>
            <a:endParaRPr lang="en-US" dirty="0"/>
          </a:p>
        </p:txBody>
      </p:sp>
      <p:grpSp>
        <p:nvGrpSpPr>
          <p:cNvPr id="10" name="Group 9">
            <a:extLst>
              <a:ext uri="{FF2B5EF4-FFF2-40B4-BE49-F238E27FC236}">
                <a16:creationId xmlns:a16="http://schemas.microsoft.com/office/drawing/2014/main" id="{C15E58AC-A684-374D-AFF3-4888460E8502}"/>
              </a:ext>
            </a:extLst>
          </p:cNvPr>
          <p:cNvGrpSpPr/>
          <p:nvPr/>
        </p:nvGrpSpPr>
        <p:grpSpPr>
          <a:xfrm>
            <a:off x="1459583" y="3615847"/>
            <a:ext cx="10732417" cy="369332"/>
            <a:chOff x="1459583" y="3615847"/>
            <a:chExt cx="10732417" cy="369332"/>
          </a:xfrm>
        </p:grpSpPr>
        <p:sp>
          <p:nvSpPr>
            <p:cNvPr id="13" name="TextBox 12">
              <a:extLst>
                <a:ext uri="{FF2B5EF4-FFF2-40B4-BE49-F238E27FC236}">
                  <a16:creationId xmlns:a16="http://schemas.microsoft.com/office/drawing/2014/main" id="{0C19EF3C-C5F5-4849-8ACB-8E8ED20B5FF6}"/>
                </a:ext>
              </a:extLst>
            </p:cNvPr>
            <p:cNvSpPr txBox="1"/>
            <p:nvPr/>
          </p:nvSpPr>
          <p:spPr>
            <a:xfrm>
              <a:off x="9224504" y="3615847"/>
              <a:ext cx="296749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dirty="0"/>
                <a:t>Data Processing System</a:t>
              </a:r>
            </a:p>
          </p:txBody>
        </p:sp>
        <p:sp>
          <p:nvSpPr>
            <p:cNvPr id="6" name="Rectangle 5">
              <a:extLst>
                <a:ext uri="{FF2B5EF4-FFF2-40B4-BE49-F238E27FC236}">
                  <a16:creationId xmlns:a16="http://schemas.microsoft.com/office/drawing/2014/main" id="{A4FD45F1-DC2B-48CA-AA1A-EF6ADC8F35B6}"/>
                </a:ext>
              </a:extLst>
            </p:cNvPr>
            <p:cNvSpPr/>
            <p:nvPr/>
          </p:nvSpPr>
          <p:spPr>
            <a:xfrm>
              <a:off x="1459583" y="3655242"/>
              <a:ext cx="7565009" cy="329937"/>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Brace 8">
              <a:extLst>
                <a:ext uri="{FF2B5EF4-FFF2-40B4-BE49-F238E27FC236}">
                  <a16:creationId xmlns:a16="http://schemas.microsoft.com/office/drawing/2014/main" id="{0F23235C-E09B-2646-B021-5BA9A6C40D4B}"/>
                </a:ext>
              </a:extLst>
            </p:cNvPr>
            <p:cNvSpPr/>
            <p:nvPr/>
          </p:nvSpPr>
          <p:spPr>
            <a:xfrm>
              <a:off x="9103895" y="3655242"/>
              <a:ext cx="120609" cy="329937"/>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58A8D42C-0365-CF4F-BC3E-7779751A1027}"/>
              </a:ext>
            </a:extLst>
          </p:cNvPr>
          <p:cNvGrpSpPr/>
          <p:nvPr/>
        </p:nvGrpSpPr>
        <p:grpSpPr>
          <a:xfrm>
            <a:off x="1459582" y="4010221"/>
            <a:ext cx="8516629" cy="1822514"/>
            <a:chOff x="1459582" y="4010221"/>
            <a:chExt cx="8516629" cy="1822514"/>
          </a:xfrm>
        </p:grpSpPr>
        <p:sp>
          <p:nvSpPr>
            <p:cNvPr id="16" name="TextBox 15">
              <a:extLst>
                <a:ext uri="{FF2B5EF4-FFF2-40B4-BE49-F238E27FC236}">
                  <a16:creationId xmlns:a16="http://schemas.microsoft.com/office/drawing/2014/main" id="{B1704349-7806-41FC-97A7-9AE89C48BB33}"/>
                </a:ext>
              </a:extLst>
            </p:cNvPr>
            <p:cNvSpPr txBox="1"/>
            <p:nvPr/>
          </p:nvSpPr>
          <p:spPr>
            <a:xfrm>
              <a:off x="9224504" y="4736812"/>
              <a:ext cx="75170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i="1" dirty="0"/>
                <a:t>DAAC</a:t>
              </a:r>
              <a:endParaRPr lang="en-US" i="1" dirty="0">
                <a:cs typeface="Calibri"/>
              </a:endParaRPr>
            </a:p>
          </p:txBody>
        </p:sp>
        <p:sp>
          <p:nvSpPr>
            <p:cNvPr id="7" name="Rectangle 6">
              <a:extLst>
                <a:ext uri="{FF2B5EF4-FFF2-40B4-BE49-F238E27FC236}">
                  <a16:creationId xmlns:a16="http://schemas.microsoft.com/office/drawing/2014/main" id="{B5D57B71-386B-40BD-B476-AD41683F8D73}"/>
                </a:ext>
              </a:extLst>
            </p:cNvPr>
            <p:cNvSpPr/>
            <p:nvPr/>
          </p:nvSpPr>
          <p:spPr>
            <a:xfrm>
              <a:off x="1459582" y="4010221"/>
              <a:ext cx="7565009" cy="1822514"/>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Brace 11">
              <a:extLst>
                <a:ext uri="{FF2B5EF4-FFF2-40B4-BE49-F238E27FC236}">
                  <a16:creationId xmlns:a16="http://schemas.microsoft.com/office/drawing/2014/main" id="{7ED795D6-D419-D44F-8915-CE7FC0646CF2}"/>
                </a:ext>
              </a:extLst>
            </p:cNvPr>
            <p:cNvSpPr/>
            <p:nvPr/>
          </p:nvSpPr>
          <p:spPr>
            <a:xfrm>
              <a:off x="9103895" y="4024574"/>
              <a:ext cx="120609" cy="1808161"/>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1321120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9D8AF-3B9D-4DA5-93C3-08F4B922E34E}"/>
              </a:ext>
            </a:extLst>
          </p:cNvPr>
          <p:cNvSpPr>
            <a:spLocks noGrp="1"/>
          </p:cNvSpPr>
          <p:nvPr>
            <p:ph type="title"/>
          </p:nvPr>
        </p:nvSpPr>
        <p:spPr>
          <a:xfrm>
            <a:off x="442422" y="2514072"/>
            <a:ext cx="5931083" cy="1200329"/>
          </a:xfrm>
        </p:spPr>
        <p:txBody>
          <a:bodyPr/>
          <a:lstStyle/>
          <a:p>
            <a:r>
              <a:rPr lang="en-US" b="1" dirty="0"/>
              <a:t>Land, Atmosphere Near real-time Capability for EOS (LANCE)</a:t>
            </a:r>
          </a:p>
        </p:txBody>
      </p:sp>
      <p:sp>
        <p:nvSpPr>
          <p:cNvPr id="6" name="Content Placeholder 5"/>
          <p:cNvSpPr>
            <a:spLocks noGrp="1"/>
          </p:cNvSpPr>
          <p:nvPr>
            <p:ph idx="1"/>
          </p:nvPr>
        </p:nvSpPr>
        <p:spPr>
          <a:xfrm>
            <a:off x="734136" y="3969338"/>
            <a:ext cx="5639369" cy="2159566"/>
          </a:xfrm>
        </p:spPr>
        <p:txBody>
          <a:bodyPr/>
          <a:lstStyle/>
          <a:p>
            <a:pPr marL="285750" indent="-285750">
              <a:buFont typeface="Arial" panose="020B0604020202020204" pitchFamily="34" charset="0"/>
              <a:buChar char="•"/>
            </a:pPr>
            <a:r>
              <a:rPr lang="en-US" dirty="0"/>
              <a:t>The LANCE objective is to provide near real-time data and imagery generally within three hours of an instrument observation.</a:t>
            </a:r>
          </a:p>
          <a:p>
            <a:pPr marL="285750" indent="-285750">
              <a:buFont typeface="Arial" panose="020B0604020202020204" pitchFamily="34" charset="0"/>
              <a:buChar char="•"/>
            </a:pPr>
            <a:r>
              <a:rPr lang="en-US" dirty="0"/>
              <a:t>NRT products and imagery are generally processed with preliminary, less-accurate ancillary data and distributed through Worldview. Standard, higher-latency products are delivered later. </a:t>
            </a:r>
          </a:p>
        </p:txBody>
      </p:sp>
      <p:sp>
        <p:nvSpPr>
          <p:cNvPr id="4" name="Footer Placeholder 3">
            <a:extLst>
              <a:ext uri="{FF2B5EF4-FFF2-40B4-BE49-F238E27FC236}">
                <a16:creationId xmlns:a16="http://schemas.microsoft.com/office/drawing/2014/main" id="{20E24A0A-B78D-43C4-B72C-26289C333A02}"/>
              </a:ext>
            </a:extLst>
          </p:cNvPr>
          <p:cNvSpPr>
            <a:spLocks noGrp="1"/>
          </p:cNvSpPr>
          <p:nvPr>
            <p:ph type="ftr" sz="quarter" idx="11"/>
          </p:nvPr>
        </p:nvSpPr>
        <p:spPr/>
        <p:txBody>
          <a:bodyPr/>
          <a:lstStyle/>
          <a:p>
            <a:r>
              <a:rPr lang="en-US"/>
              <a:t>The Science Directorate at NASA's Langley Research Center</a:t>
            </a:r>
            <a:endParaRPr lang="en-US" dirty="0"/>
          </a:p>
        </p:txBody>
      </p:sp>
      <p:sp>
        <p:nvSpPr>
          <p:cNvPr id="5" name="Slide Number Placeholder 4">
            <a:extLst>
              <a:ext uri="{FF2B5EF4-FFF2-40B4-BE49-F238E27FC236}">
                <a16:creationId xmlns:a16="http://schemas.microsoft.com/office/drawing/2014/main" id="{E250FD05-C5B7-4343-A5E9-84DC5FC5750A}"/>
              </a:ext>
            </a:extLst>
          </p:cNvPr>
          <p:cNvSpPr>
            <a:spLocks noGrp="1"/>
          </p:cNvSpPr>
          <p:nvPr>
            <p:ph type="sldNum" sz="quarter" idx="12"/>
          </p:nvPr>
        </p:nvSpPr>
        <p:spPr/>
        <p:txBody>
          <a:bodyPr/>
          <a:lstStyle/>
          <a:p>
            <a:fld id="{2E8C51FE-49D9-314D-9957-ABBF7DDE8782}" type="slidenum">
              <a:rPr lang="en-US" smtClean="0"/>
              <a:pPr/>
              <a:t>17</a:t>
            </a:fld>
            <a:endParaRPr lang="en-US" dirty="0"/>
          </a:p>
        </p:txBody>
      </p:sp>
      <p:pic>
        <p:nvPicPr>
          <p:cNvPr id="7" name="Picture 6"/>
          <p:cNvPicPr>
            <a:picLocks noChangeAspect="1"/>
          </p:cNvPicPr>
          <p:nvPr/>
        </p:nvPicPr>
        <p:blipFill>
          <a:blip r:embed="rId2"/>
          <a:stretch>
            <a:fillRect/>
          </a:stretch>
        </p:blipFill>
        <p:spPr>
          <a:xfrm>
            <a:off x="6665682" y="2230070"/>
            <a:ext cx="4997135" cy="3884991"/>
          </a:xfrm>
          <a:prstGeom prst="rect">
            <a:avLst/>
          </a:prstGeom>
        </p:spPr>
      </p:pic>
      <p:pic>
        <p:nvPicPr>
          <p:cNvPr id="8" name="Picture 7"/>
          <p:cNvPicPr>
            <a:picLocks noChangeAspect="1"/>
          </p:cNvPicPr>
          <p:nvPr/>
        </p:nvPicPr>
        <p:blipFill>
          <a:blip r:embed="rId3"/>
          <a:stretch>
            <a:fillRect/>
          </a:stretch>
        </p:blipFill>
        <p:spPr>
          <a:xfrm>
            <a:off x="238011" y="306957"/>
            <a:ext cx="11715978" cy="1837434"/>
          </a:xfrm>
          <a:prstGeom prst="rect">
            <a:avLst/>
          </a:prstGeom>
        </p:spPr>
      </p:pic>
    </p:spTree>
    <p:extLst>
      <p:ext uri="{BB962C8B-B14F-4D97-AF65-F5344CB8AC3E}">
        <p14:creationId xmlns:p14="http://schemas.microsoft.com/office/powerpoint/2010/main" val="974873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screenshot of a cell phone&#10;&#10;Description automatically generated">
            <a:extLst>
              <a:ext uri="{FF2B5EF4-FFF2-40B4-BE49-F238E27FC236}">
                <a16:creationId xmlns:a16="http://schemas.microsoft.com/office/drawing/2014/main" id="{74F9B5C9-4649-BA40-A442-5D366D640CE3}"/>
              </a:ext>
            </a:extLst>
          </p:cNvPr>
          <p:cNvPicPr>
            <a:picLocks noGrp="1" noChangeAspect="1"/>
          </p:cNvPicPr>
          <p:nvPr>
            <p:ph idx="1"/>
          </p:nvPr>
        </p:nvPicPr>
        <p:blipFill>
          <a:blip r:embed="rId2"/>
          <a:stretch>
            <a:fillRect/>
          </a:stretch>
        </p:blipFill>
        <p:spPr>
          <a:xfrm>
            <a:off x="2984959" y="204420"/>
            <a:ext cx="6675120" cy="6171551"/>
          </a:xfrm>
        </p:spPr>
      </p:pic>
      <p:sp>
        <p:nvSpPr>
          <p:cNvPr id="4" name="Footer Placeholder 3">
            <a:extLst>
              <a:ext uri="{FF2B5EF4-FFF2-40B4-BE49-F238E27FC236}">
                <a16:creationId xmlns:a16="http://schemas.microsoft.com/office/drawing/2014/main" id="{42F948F6-06E0-644E-9878-0801F3DC120C}"/>
              </a:ext>
            </a:extLst>
          </p:cNvPr>
          <p:cNvSpPr>
            <a:spLocks noGrp="1"/>
          </p:cNvSpPr>
          <p:nvPr>
            <p:ph type="ftr" sz="quarter" idx="11"/>
          </p:nvPr>
        </p:nvSpPr>
        <p:spPr/>
        <p:txBody>
          <a:bodyPr/>
          <a:lstStyle/>
          <a:p>
            <a:r>
              <a:rPr lang="en-US"/>
              <a:t>The Science Directorate at NASA's Langley Research Center</a:t>
            </a:r>
            <a:endParaRPr lang="en-US" dirty="0"/>
          </a:p>
        </p:txBody>
      </p:sp>
      <p:sp>
        <p:nvSpPr>
          <p:cNvPr id="5" name="Slide Number Placeholder 4">
            <a:extLst>
              <a:ext uri="{FF2B5EF4-FFF2-40B4-BE49-F238E27FC236}">
                <a16:creationId xmlns:a16="http://schemas.microsoft.com/office/drawing/2014/main" id="{F57F8F7A-B1EF-CC46-80EC-25869D9F1FA7}"/>
              </a:ext>
            </a:extLst>
          </p:cNvPr>
          <p:cNvSpPr>
            <a:spLocks noGrp="1"/>
          </p:cNvSpPr>
          <p:nvPr>
            <p:ph type="sldNum" sz="quarter" idx="12"/>
          </p:nvPr>
        </p:nvSpPr>
        <p:spPr/>
        <p:txBody>
          <a:bodyPr/>
          <a:lstStyle/>
          <a:p>
            <a:fld id="{2E8C51FE-49D9-314D-9957-ABBF7DDE8782}" type="slidenum">
              <a:rPr lang="en-US" smtClean="0"/>
              <a:pPr/>
              <a:t>18</a:t>
            </a:fld>
            <a:endParaRPr lang="en-US" dirty="0"/>
          </a:p>
        </p:txBody>
      </p:sp>
    </p:spTree>
    <p:extLst>
      <p:ext uri="{BB962C8B-B14F-4D97-AF65-F5344CB8AC3E}">
        <p14:creationId xmlns:p14="http://schemas.microsoft.com/office/powerpoint/2010/main" val="3783566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A46A5-5AF4-224E-85DB-59179FE03822}"/>
              </a:ext>
            </a:extLst>
          </p:cNvPr>
          <p:cNvSpPr>
            <a:spLocks noGrp="1"/>
          </p:cNvSpPr>
          <p:nvPr>
            <p:ph type="title"/>
          </p:nvPr>
        </p:nvSpPr>
        <p:spPr>
          <a:xfrm>
            <a:off x="2328422" y="316744"/>
            <a:ext cx="9025378" cy="646331"/>
          </a:xfrm>
        </p:spPr>
        <p:txBody>
          <a:bodyPr/>
          <a:lstStyle/>
          <a:p>
            <a:r>
              <a:rPr lang="en-US" dirty="0"/>
              <a:t>Decision Considerations</a:t>
            </a:r>
          </a:p>
        </p:txBody>
      </p:sp>
      <p:pic>
        <p:nvPicPr>
          <p:cNvPr id="7" name="Content Placeholder 6" descr="A close up of text on a white background&#10;&#10;Description automatically generated">
            <a:extLst>
              <a:ext uri="{FF2B5EF4-FFF2-40B4-BE49-F238E27FC236}">
                <a16:creationId xmlns:a16="http://schemas.microsoft.com/office/drawing/2014/main" id="{DDC95274-8E7D-7843-901E-95AB4E1C4890}"/>
              </a:ext>
            </a:extLst>
          </p:cNvPr>
          <p:cNvPicPr>
            <a:picLocks noGrp="1" noChangeAspect="1"/>
          </p:cNvPicPr>
          <p:nvPr>
            <p:ph idx="1"/>
          </p:nvPr>
        </p:nvPicPr>
        <p:blipFill>
          <a:blip r:embed="rId2"/>
          <a:stretch>
            <a:fillRect/>
          </a:stretch>
        </p:blipFill>
        <p:spPr>
          <a:xfrm>
            <a:off x="3405794" y="1011202"/>
            <a:ext cx="6228106" cy="5394960"/>
          </a:xfrm>
        </p:spPr>
      </p:pic>
      <p:sp>
        <p:nvSpPr>
          <p:cNvPr id="4" name="Footer Placeholder 3">
            <a:extLst>
              <a:ext uri="{FF2B5EF4-FFF2-40B4-BE49-F238E27FC236}">
                <a16:creationId xmlns:a16="http://schemas.microsoft.com/office/drawing/2014/main" id="{7C469DD8-5B25-AB47-ADDF-335D8D2641D7}"/>
              </a:ext>
            </a:extLst>
          </p:cNvPr>
          <p:cNvSpPr>
            <a:spLocks noGrp="1"/>
          </p:cNvSpPr>
          <p:nvPr>
            <p:ph type="ftr" sz="quarter" idx="11"/>
          </p:nvPr>
        </p:nvSpPr>
        <p:spPr/>
        <p:txBody>
          <a:bodyPr/>
          <a:lstStyle/>
          <a:p>
            <a:r>
              <a:rPr lang="en-US"/>
              <a:t>The Science Directorate at NASA's Langley Research Center</a:t>
            </a:r>
          </a:p>
        </p:txBody>
      </p:sp>
      <p:sp>
        <p:nvSpPr>
          <p:cNvPr id="5" name="Slide Number Placeholder 4">
            <a:extLst>
              <a:ext uri="{FF2B5EF4-FFF2-40B4-BE49-F238E27FC236}">
                <a16:creationId xmlns:a16="http://schemas.microsoft.com/office/drawing/2014/main" id="{FE143BDC-7D97-654D-922D-E9C07901BA1C}"/>
              </a:ext>
            </a:extLst>
          </p:cNvPr>
          <p:cNvSpPr>
            <a:spLocks noGrp="1"/>
          </p:cNvSpPr>
          <p:nvPr>
            <p:ph type="sldNum" sz="quarter" idx="12"/>
          </p:nvPr>
        </p:nvSpPr>
        <p:spPr/>
        <p:txBody>
          <a:bodyPr/>
          <a:lstStyle/>
          <a:p>
            <a:fld id="{2E8C51FE-49D9-314D-9957-ABBF7DDE8782}" type="slidenum">
              <a:rPr lang="en-US" smtClean="0"/>
              <a:t>19</a:t>
            </a:fld>
            <a:endParaRPr lang="en-US"/>
          </a:p>
        </p:txBody>
      </p:sp>
    </p:spTree>
    <p:extLst>
      <p:ext uri="{BB962C8B-B14F-4D97-AF65-F5344CB8AC3E}">
        <p14:creationId xmlns:p14="http://schemas.microsoft.com/office/powerpoint/2010/main" val="2382835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C646F6F1-E682-0C49-AAE7-7D5D3251A731}"/>
              </a:ext>
            </a:extLst>
          </p:cNvPr>
          <p:cNvSpPr>
            <a:spLocks noGrp="1"/>
          </p:cNvSpPr>
          <p:nvPr>
            <p:ph type="sldNum" sz="quarter" idx="12"/>
          </p:nvPr>
        </p:nvSpPr>
        <p:spPr/>
        <p:txBody>
          <a:bodyPr/>
          <a:lstStyle/>
          <a:p>
            <a:fld id="{2E8C51FE-49D9-314D-9957-ABBF7DDE8782}" type="slidenum">
              <a:rPr lang="en-US" smtClean="0"/>
              <a:pPr/>
              <a:t>2</a:t>
            </a:fld>
            <a:endParaRPr lang="en-US"/>
          </a:p>
        </p:txBody>
      </p:sp>
      <p:grpSp>
        <p:nvGrpSpPr>
          <p:cNvPr id="2" name="Group 1">
            <a:extLst>
              <a:ext uri="{FF2B5EF4-FFF2-40B4-BE49-F238E27FC236}">
                <a16:creationId xmlns:a16="http://schemas.microsoft.com/office/drawing/2014/main" id="{5AFBC62C-7133-BE46-BC56-80CA7202B697}"/>
              </a:ext>
            </a:extLst>
          </p:cNvPr>
          <p:cNvGrpSpPr/>
          <p:nvPr/>
        </p:nvGrpSpPr>
        <p:grpSpPr>
          <a:xfrm>
            <a:off x="5013706" y="1147865"/>
            <a:ext cx="4136254" cy="507225"/>
            <a:chOff x="5013706" y="1147865"/>
            <a:chExt cx="4136254" cy="507225"/>
          </a:xfrm>
        </p:grpSpPr>
        <p:grpSp>
          <p:nvGrpSpPr>
            <p:cNvPr id="46" name="Group 45">
              <a:extLst>
                <a:ext uri="{FF2B5EF4-FFF2-40B4-BE49-F238E27FC236}">
                  <a16:creationId xmlns:a16="http://schemas.microsoft.com/office/drawing/2014/main" id="{039DCB97-1132-E44F-9FA5-1BDCD9331E05}"/>
                </a:ext>
              </a:extLst>
            </p:cNvPr>
            <p:cNvGrpSpPr/>
            <p:nvPr userDrawn="1"/>
          </p:nvGrpSpPr>
          <p:grpSpPr>
            <a:xfrm>
              <a:off x="5013706" y="1147865"/>
              <a:ext cx="2350138" cy="507225"/>
              <a:chOff x="339725" y="371475"/>
              <a:chExt cx="2647951" cy="571500"/>
            </a:xfrm>
            <a:solidFill>
              <a:srgbClr val="00C1EF"/>
            </a:solidFill>
          </p:grpSpPr>
          <p:sp>
            <p:nvSpPr>
              <p:cNvPr id="47" name="Freeform 55">
                <a:extLst>
                  <a:ext uri="{FF2B5EF4-FFF2-40B4-BE49-F238E27FC236}">
                    <a16:creationId xmlns:a16="http://schemas.microsoft.com/office/drawing/2014/main" id="{66CF6968-ACFA-774D-8A43-4C9799037AF0}"/>
                  </a:ext>
                </a:extLst>
              </p:cNvPr>
              <p:cNvSpPr>
                <a:spLocks/>
              </p:cNvSpPr>
              <p:nvPr/>
            </p:nvSpPr>
            <p:spPr bwMode="auto">
              <a:xfrm>
                <a:off x="339725" y="417513"/>
                <a:ext cx="265113" cy="487363"/>
              </a:xfrm>
              <a:custGeom>
                <a:avLst/>
                <a:gdLst>
                  <a:gd name="T0" fmla="*/ 0 w 167"/>
                  <a:gd name="T1" fmla="*/ 0 h 307"/>
                  <a:gd name="T2" fmla="*/ 167 w 167"/>
                  <a:gd name="T3" fmla="*/ 0 h 307"/>
                  <a:gd name="T4" fmla="*/ 167 w 167"/>
                  <a:gd name="T5" fmla="*/ 31 h 307"/>
                  <a:gd name="T6" fmla="*/ 33 w 167"/>
                  <a:gd name="T7" fmla="*/ 31 h 307"/>
                  <a:gd name="T8" fmla="*/ 33 w 167"/>
                  <a:gd name="T9" fmla="*/ 137 h 307"/>
                  <a:gd name="T10" fmla="*/ 165 w 167"/>
                  <a:gd name="T11" fmla="*/ 137 h 307"/>
                  <a:gd name="T12" fmla="*/ 165 w 167"/>
                  <a:gd name="T13" fmla="*/ 168 h 307"/>
                  <a:gd name="T14" fmla="*/ 33 w 167"/>
                  <a:gd name="T15" fmla="*/ 168 h 307"/>
                  <a:gd name="T16" fmla="*/ 33 w 167"/>
                  <a:gd name="T17" fmla="*/ 276 h 307"/>
                  <a:gd name="T18" fmla="*/ 167 w 167"/>
                  <a:gd name="T19" fmla="*/ 276 h 307"/>
                  <a:gd name="T20" fmla="*/ 167 w 167"/>
                  <a:gd name="T21" fmla="*/ 307 h 307"/>
                  <a:gd name="T22" fmla="*/ 0 w 167"/>
                  <a:gd name="T23" fmla="*/ 307 h 307"/>
                  <a:gd name="T24" fmla="*/ 0 w 167"/>
                  <a:gd name="T25"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7">
                    <a:moveTo>
                      <a:pt x="0" y="0"/>
                    </a:moveTo>
                    <a:lnTo>
                      <a:pt x="167" y="0"/>
                    </a:lnTo>
                    <a:lnTo>
                      <a:pt x="167" y="31"/>
                    </a:lnTo>
                    <a:lnTo>
                      <a:pt x="33" y="31"/>
                    </a:lnTo>
                    <a:lnTo>
                      <a:pt x="33" y="137"/>
                    </a:lnTo>
                    <a:lnTo>
                      <a:pt x="165" y="137"/>
                    </a:lnTo>
                    <a:lnTo>
                      <a:pt x="165" y="168"/>
                    </a:lnTo>
                    <a:lnTo>
                      <a:pt x="33" y="168"/>
                    </a:lnTo>
                    <a:lnTo>
                      <a:pt x="33" y="276"/>
                    </a:lnTo>
                    <a:lnTo>
                      <a:pt x="167" y="276"/>
                    </a:lnTo>
                    <a:lnTo>
                      <a:pt x="167" y="307"/>
                    </a:lnTo>
                    <a:lnTo>
                      <a:pt x="0" y="307"/>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56">
                <a:extLst>
                  <a:ext uri="{FF2B5EF4-FFF2-40B4-BE49-F238E27FC236}">
                    <a16:creationId xmlns:a16="http://schemas.microsoft.com/office/drawing/2014/main" id="{0A7E8A10-A0BE-A64B-B840-4CEA0A349724}"/>
                  </a:ext>
                </a:extLst>
              </p:cNvPr>
              <p:cNvSpPr>
                <a:spLocks/>
              </p:cNvSpPr>
              <p:nvPr/>
            </p:nvSpPr>
            <p:spPr bwMode="auto">
              <a:xfrm>
                <a:off x="654050" y="417513"/>
                <a:ext cx="393700" cy="487363"/>
              </a:xfrm>
              <a:custGeom>
                <a:avLst/>
                <a:gdLst>
                  <a:gd name="T0" fmla="*/ 104 w 248"/>
                  <a:gd name="T1" fmla="*/ 149 h 307"/>
                  <a:gd name="T2" fmla="*/ 7 w 248"/>
                  <a:gd name="T3" fmla="*/ 0 h 307"/>
                  <a:gd name="T4" fmla="*/ 45 w 248"/>
                  <a:gd name="T5" fmla="*/ 0 h 307"/>
                  <a:gd name="T6" fmla="*/ 123 w 248"/>
                  <a:gd name="T7" fmla="*/ 122 h 307"/>
                  <a:gd name="T8" fmla="*/ 200 w 248"/>
                  <a:gd name="T9" fmla="*/ 0 h 307"/>
                  <a:gd name="T10" fmla="*/ 238 w 248"/>
                  <a:gd name="T11" fmla="*/ 0 h 307"/>
                  <a:gd name="T12" fmla="*/ 141 w 248"/>
                  <a:gd name="T13" fmla="*/ 149 h 307"/>
                  <a:gd name="T14" fmla="*/ 248 w 248"/>
                  <a:gd name="T15" fmla="*/ 307 h 307"/>
                  <a:gd name="T16" fmla="*/ 208 w 248"/>
                  <a:gd name="T17" fmla="*/ 307 h 307"/>
                  <a:gd name="T18" fmla="*/ 123 w 248"/>
                  <a:gd name="T19" fmla="*/ 175 h 307"/>
                  <a:gd name="T20" fmla="*/ 38 w 248"/>
                  <a:gd name="T21" fmla="*/ 307 h 307"/>
                  <a:gd name="T22" fmla="*/ 0 w 248"/>
                  <a:gd name="T23" fmla="*/ 307 h 307"/>
                  <a:gd name="T24" fmla="*/ 104 w 248"/>
                  <a:gd name="T25" fmla="*/ 149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8" h="307">
                    <a:moveTo>
                      <a:pt x="104" y="149"/>
                    </a:moveTo>
                    <a:lnTo>
                      <a:pt x="7" y="0"/>
                    </a:lnTo>
                    <a:lnTo>
                      <a:pt x="45" y="0"/>
                    </a:lnTo>
                    <a:lnTo>
                      <a:pt x="123" y="122"/>
                    </a:lnTo>
                    <a:lnTo>
                      <a:pt x="200" y="0"/>
                    </a:lnTo>
                    <a:lnTo>
                      <a:pt x="238" y="0"/>
                    </a:lnTo>
                    <a:lnTo>
                      <a:pt x="141" y="149"/>
                    </a:lnTo>
                    <a:lnTo>
                      <a:pt x="248" y="307"/>
                    </a:lnTo>
                    <a:lnTo>
                      <a:pt x="208" y="307"/>
                    </a:lnTo>
                    <a:lnTo>
                      <a:pt x="123" y="175"/>
                    </a:lnTo>
                    <a:lnTo>
                      <a:pt x="38" y="307"/>
                    </a:lnTo>
                    <a:lnTo>
                      <a:pt x="0" y="307"/>
                    </a:lnTo>
                    <a:lnTo>
                      <a:pt x="104" y="14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57">
                <a:extLst>
                  <a:ext uri="{FF2B5EF4-FFF2-40B4-BE49-F238E27FC236}">
                    <a16:creationId xmlns:a16="http://schemas.microsoft.com/office/drawing/2014/main" id="{670AA4CB-ADD5-E943-9ECE-C1975A51009E}"/>
                  </a:ext>
                </a:extLst>
              </p:cNvPr>
              <p:cNvSpPr>
                <a:spLocks noEditPoints="1"/>
              </p:cNvSpPr>
              <p:nvPr/>
            </p:nvSpPr>
            <p:spPr bwMode="auto">
              <a:xfrm>
                <a:off x="1103313" y="417513"/>
                <a:ext cx="307975" cy="487363"/>
              </a:xfrm>
              <a:custGeom>
                <a:avLst/>
                <a:gdLst>
                  <a:gd name="T0" fmla="*/ 34 w 82"/>
                  <a:gd name="T1" fmla="*/ 0 h 128"/>
                  <a:gd name="T2" fmla="*/ 68 w 82"/>
                  <a:gd name="T3" fmla="*/ 8 h 128"/>
                  <a:gd name="T4" fmla="*/ 82 w 82"/>
                  <a:gd name="T5" fmla="*/ 39 h 128"/>
                  <a:gd name="T6" fmla="*/ 69 w 82"/>
                  <a:gd name="T7" fmla="*/ 69 h 128"/>
                  <a:gd name="T8" fmla="*/ 35 w 82"/>
                  <a:gd name="T9" fmla="*/ 78 h 128"/>
                  <a:gd name="T10" fmla="*/ 14 w 82"/>
                  <a:gd name="T11" fmla="*/ 78 h 128"/>
                  <a:gd name="T12" fmla="*/ 14 w 82"/>
                  <a:gd name="T13" fmla="*/ 128 h 128"/>
                  <a:gd name="T14" fmla="*/ 0 w 82"/>
                  <a:gd name="T15" fmla="*/ 128 h 128"/>
                  <a:gd name="T16" fmla="*/ 0 w 82"/>
                  <a:gd name="T17" fmla="*/ 0 h 128"/>
                  <a:gd name="T18" fmla="*/ 34 w 82"/>
                  <a:gd name="T19" fmla="*/ 0 h 128"/>
                  <a:gd name="T20" fmla="*/ 14 w 82"/>
                  <a:gd name="T21" fmla="*/ 65 h 128"/>
                  <a:gd name="T22" fmla="*/ 35 w 82"/>
                  <a:gd name="T23" fmla="*/ 65 h 128"/>
                  <a:gd name="T24" fmla="*/ 59 w 82"/>
                  <a:gd name="T25" fmla="*/ 60 h 128"/>
                  <a:gd name="T26" fmla="*/ 68 w 82"/>
                  <a:gd name="T27" fmla="*/ 39 h 128"/>
                  <a:gd name="T28" fmla="*/ 58 w 82"/>
                  <a:gd name="T29" fmla="*/ 18 h 128"/>
                  <a:gd name="T30" fmla="*/ 34 w 82"/>
                  <a:gd name="T31" fmla="*/ 13 h 128"/>
                  <a:gd name="T32" fmla="*/ 14 w 82"/>
                  <a:gd name="T33" fmla="*/ 13 h 128"/>
                  <a:gd name="T34" fmla="*/ 14 w 82"/>
                  <a:gd name="T35" fmla="*/ 6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2" h="128">
                    <a:moveTo>
                      <a:pt x="34" y="0"/>
                    </a:moveTo>
                    <a:cubicBezTo>
                      <a:pt x="52" y="0"/>
                      <a:pt x="60" y="2"/>
                      <a:pt x="68" y="8"/>
                    </a:cubicBezTo>
                    <a:cubicBezTo>
                      <a:pt x="77" y="15"/>
                      <a:pt x="82" y="27"/>
                      <a:pt x="82" y="39"/>
                    </a:cubicBezTo>
                    <a:cubicBezTo>
                      <a:pt x="82" y="51"/>
                      <a:pt x="77" y="63"/>
                      <a:pt x="69" y="69"/>
                    </a:cubicBezTo>
                    <a:cubicBezTo>
                      <a:pt x="60" y="76"/>
                      <a:pt x="52" y="78"/>
                      <a:pt x="35" y="78"/>
                    </a:cubicBezTo>
                    <a:cubicBezTo>
                      <a:pt x="14" y="78"/>
                      <a:pt x="14" y="78"/>
                      <a:pt x="14" y="78"/>
                    </a:cubicBezTo>
                    <a:cubicBezTo>
                      <a:pt x="14" y="128"/>
                      <a:pt x="14" y="128"/>
                      <a:pt x="14" y="128"/>
                    </a:cubicBezTo>
                    <a:cubicBezTo>
                      <a:pt x="0" y="128"/>
                      <a:pt x="0" y="128"/>
                      <a:pt x="0" y="128"/>
                    </a:cubicBezTo>
                    <a:cubicBezTo>
                      <a:pt x="0" y="0"/>
                      <a:pt x="0" y="0"/>
                      <a:pt x="0" y="0"/>
                    </a:cubicBezTo>
                    <a:lnTo>
                      <a:pt x="34" y="0"/>
                    </a:lnTo>
                    <a:close/>
                    <a:moveTo>
                      <a:pt x="14" y="65"/>
                    </a:moveTo>
                    <a:cubicBezTo>
                      <a:pt x="35" y="65"/>
                      <a:pt x="35" y="65"/>
                      <a:pt x="35" y="65"/>
                    </a:cubicBezTo>
                    <a:cubicBezTo>
                      <a:pt x="46" y="65"/>
                      <a:pt x="52" y="64"/>
                      <a:pt x="59" y="60"/>
                    </a:cubicBezTo>
                    <a:cubicBezTo>
                      <a:pt x="64" y="56"/>
                      <a:pt x="68" y="48"/>
                      <a:pt x="68" y="39"/>
                    </a:cubicBezTo>
                    <a:cubicBezTo>
                      <a:pt x="68" y="30"/>
                      <a:pt x="64" y="22"/>
                      <a:pt x="58" y="18"/>
                    </a:cubicBezTo>
                    <a:cubicBezTo>
                      <a:pt x="52" y="14"/>
                      <a:pt x="45" y="13"/>
                      <a:pt x="34" y="13"/>
                    </a:cubicBezTo>
                    <a:cubicBezTo>
                      <a:pt x="14" y="13"/>
                      <a:pt x="14" y="13"/>
                      <a:pt x="14" y="13"/>
                    </a:cubicBezTo>
                    <a:lnTo>
                      <a:pt x="14" y="6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58">
                <a:extLst>
                  <a:ext uri="{FF2B5EF4-FFF2-40B4-BE49-F238E27FC236}">
                    <a16:creationId xmlns:a16="http://schemas.microsoft.com/office/drawing/2014/main" id="{894F3233-68BD-8D4B-95CE-6534587A8824}"/>
                  </a:ext>
                </a:extLst>
              </p:cNvPr>
              <p:cNvSpPr>
                <a:spLocks/>
              </p:cNvSpPr>
              <p:nvPr/>
            </p:nvSpPr>
            <p:spPr bwMode="auto">
              <a:xfrm>
                <a:off x="1466850" y="417513"/>
                <a:ext cx="236538" cy="487363"/>
              </a:xfrm>
              <a:custGeom>
                <a:avLst/>
                <a:gdLst>
                  <a:gd name="T0" fmla="*/ 0 w 149"/>
                  <a:gd name="T1" fmla="*/ 0 h 307"/>
                  <a:gd name="T2" fmla="*/ 33 w 149"/>
                  <a:gd name="T3" fmla="*/ 0 h 307"/>
                  <a:gd name="T4" fmla="*/ 33 w 149"/>
                  <a:gd name="T5" fmla="*/ 276 h 307"/>
                  <a:gd name="T6" fmla="*/ 149 w 149"/>
                  <a:gd name="T7" fmla="*/ 276 h 307"/>
                  <a:gd name="T8" fmla="*/ 149 w 149"/>
                  <a:gd name="T9" fmla="*/ 307 h 307"/>
                  <a:gd name="T10" fmla="*/ 0 w 149"/>
                  <a:gd name="T11" fmla="*/ 307 h 307"/>
                  <a:gd name="T12" fmla="*/ 0 w 149"/>
                  <a:gd name="T13" fmla="*/ 0 h 307"/>
                </a:gdLst>
                <a:ahLst/>
                <a:cxnLst>
                  <a:cxn ang="0">
                    <a:pos x="T0" y="T1"/>
                  </a:cxn>
                  <a:cxn ang="0">
                    <a:pos x="T2" y="T3"/>
                  </a:cxn>
                  <a:cxn ang="0">
                    <a:pos x="T4" y="T5"/>
                  </a:cxn>
                  <a:cxn ang="0">
                    <a:pos x="T6" y="T7"/>
                  </a:cxn>
                  <a:cxn ang="0">
                    <a:pos x="T8" y="T9"/>
                  </a:cxn>
                  <a:cxn ang="0">
                    <a:pos x="T10" y="T11"/>
                  </a:cxn>
                  <a:cxn ang="0">
                    <a:pos x="T12" y="T13"/>
                  </a:cxn>
                </a:cxnLst>
                <a:rect l="0" t="0" r="r" b="b"/>
                <a:pathLst>
                  <a:path w="149" h="307">
                    <a:moveTo>
                      <a:pt x="0" y="0"/>
                    </a:moveTo>
                    <a:lnTo>
                      <a:pt x="33" y="0"/>
                    </a:lnTo>
                    <a:lnTo>
                      <a:pt x="33" y="276"/>
                    </a:lnTo>
                    <a:lnTo>
                      <a:pt x="149" y="276"/>
                    </a:lnTo>
                    <a:lnTo>
                      <a:pt x="149" y="307"/>
                    </a:lnTo>
                    <a:lnTo>
                      <a:pt x="0" y="307"/>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59">
                <a:extLst>
                  <a:ext uri="{FF2B5EF4-FFF2-40B4-BE49-F238E27FC236}">
                    <a16:creationId xmlns:a16="http://schemas.microsoft.com/office/drawing/2014/main" id="{6D9CC056-51E0-EF47-A0B7-9E7A4D5CB39F}"/>
                  </a:ext>
                </a:extLst>
              </p:cNvPr>
              <p:cNvSpPr>
                <a:spLocks/>
              </p:cNvSpPr>
              <p:nvPr/>
            </p:nvSpPr>
            <p:spPr bwMode="auto">
              <a:xfrm>
                <a:off x="2343150" y="417513"/>
                <a:ext cx="327025" cy="487363"/>
              </a:xfrm>
              <a:custGeom>
                <a:avLst/>
                <a:gdLst>
                  <a:gd name="T0" fmla="*/ 0 w 87"/>
                  <a:gd name="T1" fmla="*/ 0 h 128"/>
                  <a:gd name="T2" fmla="*/ 34 w 87"/>
                  <a:gd name="T3" fmla="*/ 0 h 128"/>
                  <a:gd name="T4" fmla="*/ 70 w 87"/>
                  <a:gd name="T5" fmla="*/ 7 h 128"/>
                  <a:gd name="T6" fmla="*/ 87 w 87"/>
                  <a:gd name="T7" fmla="*/ 41 h 128"/>
                  <a:gd name="T8" fmla="*/ 79 w 87"/>
                  <a:gd name="T9" fmla="*/ 66 h 128"/>
                  <a:gd name="T10" fmla="*/ 51 w 87"/>
                  <a:gd name="T11" fmla="*/ 80 h 128"/>
                  <a:gd name="T12" fmla="*/ 83 w 87"/>
                  <a:gd name="T13" fmla="*/ 128 h 128"/>
                  <a:gd name="T14" fmla="*/ 67 w 87"/>
                  <a:gd name="T15" fmla="*/ 128 h 128"/>
                  <a:gd name="T16" fmla="*/ 31 w 87"/>
                  <a:gd name="T17" fmla="*/ 72 h 128"/>
                  <a:gd name="T18" fmla="*/ 35 w 87"/>
                  <a:gd name="T19" fmla="*/ 72 h 128"/>
                  <a:gd name="T20" fmla="*/ 63 w 87"/>
                  <a:gd name="T21" fmla="*/ 66 h 128"/>
                  <a:gd name="T22" fmla="*/ 73 w 87"/>
                  <a:gd name="T23" fmla="*/ 42 h 128"/>
                  <a:gd name="T24" fmla="*/ 61 w 87"/>
                  <a:gd name="T25" fmla="*/ 17 h 128"/>
                  <a:gd name="T26" fmla="*/ 35 w 87"/>
                  <a:gd name="T27" fmla="*/ 13 h 128"/>
                  <a:gd name="T28" fmla="*/ 15 w 87"/>
                  <a:gd name="T29" fmla="*/ 13 h 128"/>
                  <a:gd name="T30" fmla="*/ 15 w 87"/>
                  <a:gd name="T31" fmla="*/ 128 h 128"/>
                  <a:gd name="T32" fmla="*/ 0 w 87"/>
                  <a:gd name="T33" fmla="*/ 128 h 128"/>
                  <a:gd name="T34" fmla="*/ 0 w 87"/>
                  <a:gd name="T35"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7" h="128">
                    <a:moveTo>
                      <a:pt x="0" y="0"/>
                    </a:moveTo>
                    <a:cubicBezTo>
                      <a:pt x="34" y="0"/>
                      <a:pt x="34" y="0"/>
                      <a:pt x="34" y="0"/>
                    </a:cubicBezTo>
                    <a:cubicBezTo>
                      <a:pt x="54" y="0"/>
                      <a:pt x="63" y="2"/>
                      <a:pt x="70" y="7"/>
                    </a:cubicBezTo>
                    <a:cubicBezTo>
                      <a:pt x="80" y="13"/>
                      <a:pt x="87" y="27"/>
                      <a:pt x="87" y="41"/>
                    </a:cubicBezTo>
                    <a:cubicBezTo>
                      <a:pt x="87" y="50"/>
                      <a:pt x="85" y="59"/>
                      <a:pt x="79" y="66"/>
                    </a:cubicBezTo>
                    <a:cubicBezTo>
                      <a:pt x="72" y="77"/>
                      <a:pt x="63" y="79"/>
                      <a:pt x="51" y="80"/>
                    </a:cubicBezTo>
                    <a:cubicBezTo>
                      <a:pt x="83" y="128"/>
                      <a:pt x="83" y="128"/>
                      <a:pt x="83" y="128"/>
                    </a:cubicBezTo>
                    <a:cubicBezTo>
                      <a:pt x="67" y="128"/>
                      <a:pt x="67" y="128"/>
                      <a:pt x="67" y="128"/>
                    </a:cubicBezTo>
                    <a:cubicBezTo>
                      <a:pt x="31" y="72"/>
                      <a:pt x="31" y="72"/>
                      <a:pt x="31" y="72"/>
                    </a:cubicBezTo>
                    <a:cubicBezTo>
                      <a:pt x="35" y="72"/>
                      <a:pt x="35" y="72"/>
                      <a:pt x="35" y="72"/>
                    </a:cubicBezTo>
                    <a:cubicBezTo>
                      <a:pt x="44" y="72"/>
                      <a:pt x="57" y="72"/>
                      <a:pt x="63" y="66"/>
                    </a:cubicBezTo>
                    <a:cubicBezTo>
                      <a:pt x="70" y="59"/>
                      <a:pt x="73" y="51"/>
                      <a:pt x="73" y="42"/>
                    </a:cubicBezTo>
                    <a:cubicBezTo>
                      <a:pt x="73" y="33"/>
                      <a:pt x="69" y="23"/>
                      <a:pt x="61" y="17"/>
                    </a:cubicBezTo>
                    <a:cubicBezTo>
                      <a:pt x="54" y="13"/>
                      <a:pt x="46" y="13"/>
                      <a:pt x="35" y="13"/>
                    </a:cubicBezTo>
                    <a:cubicBezTo>
                      <a:pt x="15" y="13"/>
                      <a:pt x="15" y="13"/>
                      <a:pt x="15" y="13"/>
                    </a:cubicBezTo>
                    <a:cubicBezTo>
                      <a:pt x="15" y="128"/>
                      <a:pt x="15" y="128"/>
                      <a:pt x="15" y="128"/>
                    </a:cubicBezTo>
                    <a:cubicBezTo>
                      <a:pt x="0" y="128"/>
                      <a:pt x="0" y="128"/>
                      <a:pt x="0" y="128"/>
                    </a:cubicBez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60">
                <a:extLst>
                  <a:ext uri="{FF2B5EF4-FFF2-40B4-BE49-F238E27FC236}">
                    <a16:creationId xmlns:a16="http://schemas.microsoft.com/office/drawing/2014/main" id="{E23EF334-3DAB-0C49-B6EF-6C561FFEC1B3}"/>
                  </a:ext>
                </a:extLst>
              </p:cNvPr>
              <p:cNvSpPr>
                <a:spLocks/>
              </p:cNvSpPr>
              <p:nvPr/>
            </p:nvSpPr>
            <p:spPr bwMode="auto">
              <a:xfrm>
                <a:off x="2722563" y="417513"/>
                <a:ext cx="265113" cy="487363"/>
              </a:xfrm>
              <a:custGeom>
                <a:avLst/>
                <a:gdLst>
                  <a:gd name="T0" fmla="*/ 0 w 167"/>
                  <a:gd name="T1" fmla="*/ 0 h 307"/>
                  <a:gd name="T2" fmla="*/ 167 w 167"/>
                  <a:gd name="T3" fmla="*/ 0 h 307"/>
                  <a:gd name="T4" fmla="*/ 167 w 167"/>
                  <a:gd name="T5" fmla="*/ 31 h 307"/>
                  <a:gd name="T6" fmla="*/ 35 w 167"/>
                  <a:gd name="T7" fmla="*/ 31 h 307"/>
                  <a:gd name="T8" fmla="*/ 35 w 167"/>
                  <a:gd name="T9" fmla="*/ 137 h 307"/>
                  <a:gd name="T10" fmla="*/ 167 w 167"/>
                  <a:gd name="T11" fmla="*/ 137 h 307"/>
                  <a:gd name="T12" fmla="*/ 167 w 167"/>
                  <a:gd name="T13" fmla="*/ 168 h 307"/>
                  <a:gd name="T14" fmla="*/ 35 w 167"/>
                  <a:gd name="T15" fmla="*/ 168 h 307"/>
                  <a:gd name="T16" fmla="*/ 35 w 167"/>
                  <a:gd name="T17" fmla="*/ 276 h 307"/>
                  <a:gd name="T18" fmla="*/ 167 w 167"/>
                  <a:gd name="T19" fmla="*/ 276 h 307"/>
                  <a:gd name="T20" fmla="*/ 167 w 167"/>
                  <a:gd name="T21" fmla="*/ 307 h 307"/>
                  <a:gd name="T22" fmla="*/ 0 w 167"/>
                  <a:gd name="T23" fmla="*/ 307 h 307"/>
                  <a:gd name="T24" fmla="*/ 0 w 167"/>
                  <a:gd name="T25"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7">
                    <a:moveTo>
                      <a:pt x="0" y="0"/>
                    </a:moveTo>
                    <a:lnTo>
                      <a:pt x="167" y="0"/>
                    </a:lnTo>
                    <a:lnTo>
                      <a:pt x="167" y="31"/>
                    </a:lnTo>
                    <a:lnTo>
                      <a:pt x="35" y="31"/>
                    </a:lnTo>
                    <a:lnTo>
                      <a:pt x="35" y="137"/>
                    </a:lnTo>
                    <a:lnTo>
                      <a:pt x="167" y="137"/>
                    </a:lnTo>
                    <a:lnTo>
                      <a:pt x="167" y="168"/>
                    </a:lnTo>
                    <a:lnTo>
                      <a:pt x="35" y="168"/>
                    </a:lnTo>
                    <a:lnTo>
                      <a:pt x="35" y="276"/>
                    </a:lnTo>
                    <a:lnTo>
                      <a:pt x="167" y="276"/>
                    </a:lnTo>
                    <a:lnTo>
                      <a:pt x="167" y="307"/>
                    </a:lnTo>
                    <a:lnTo>
                      <a:pt x="0" y="307"/>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 name="Freeform 61">
                <a:extLst>
                  <a:ext uri="{FF2B5EF4-FFF2-40B4-BE49-F238E27FC236}">
                    <a16:creationId xmlns:a16="http://schemas.microsoft.com/office/drawing/2014/main" id="{D9D3F4A4-6708-4443-BAE8-7AB5DF314367}"/>
                  </a:ext>
                </a:extLst>
              </p:cNvPr>
              <p:cNvSpPr>
                <a:spLocks/>
              </p:cNvSpPr>
              <p:nvPr/>
            </p:nvSpPr>
            <p:spPr bwMode="auto">
              <a:xfrm>
                <a:off x="1728788" y="371475"/>
                <a:ext cx="561975" cy="571500"/>
              </a:xfrm>
              <a:custGeom>
                <a:avLst/>
                <a:gdLst>
                  <a:gd name="T0" fmla="*/ 75 w 150"/>
                  <a:gd name="T1" fmla="*/ 0 h 150"/>
                  <a:gd name="T2" fmla="*/ 71 w 150"/>
                  <a:gd name="T3" fmla="*/ 1 h 150"/>
                  <a:gd name="T4" fmla="*/ 134 w 150"/>
                  <a:gd name="T5" fmla="*/ 67 h 150"/>
                  <a:gd name="T6" fmla="*/ 68 w 150"/>
                  <a:gd name="T7" fmla="*/ 133 h 150"/>
                  <a:gd name="T8" fmla="*/ 1 w 150"/>
                  <a:gd name="T9" fmla="*/ 67 h 150"/>
                  <a:gd name="T10" fmla="*/ 1 w 150"/>
                  <a:gd name="T11" fmla="*/ 63 h 150"/>
                  <a:gd name="T12" fmla="*/ 0 w 150"/>
                  <a:gd name="T13" fmla="*/ 75 h 150"/>
                  <a:gd name="T14" fmla="*/ 75 w 150"/>
                  <a:gd name="T15" fmla="*/ 150 h 150"/>
                  <a:gd name="T16" fmla="*/ 150 w 150"/>
                  <a:gd name="T17" fmla="*/ 75 h 150"/>
                  <a:gd name="T18" fmla="*/ 75 w 150"/>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0" h="150">
                    <a:moveTo>
                      <a:pt x="75" y="0"/>
                    </a:moveTo>
                    <a:cubicBezTo>
                      <a:pt x="74" y="0"/>
                      <a:pt x="72" y="0"/>
                      <a:pt x="71" y="1"/>
                    </a:cubicBezTo>
                    <a:cubicBezTo>
                      <a:pt x="106" y="2"/>
                      <a:pt x="134" y="31"/>
                      <a:pt x="134" y="67"/>
                    </a:cubicBezTo>
                    <a:cubicBezTo>
                      <a:pt x="134" y="103"/>
                      <a:pt x="104" y="133"/>
                      <a:pt x="68" y="133"/>
                    </a:cubicBezTo>
                    <a:cubicBezTo>
                      <a:pt x="31" y="133"/>
                      <a:pt x="1" y="103"/>
                      <a:pt x="1" y="67"/>
                    </a:cubicBezTo>
                    <a:cubicBezTo>
                      <a:pt x="1" y="66"/>
                      <a:pt x="1" y="64"/>
                      <a:pt x="1" y="63"/>
                    </a:cubicBezTo>
                    <a:cubicBezTo>
                      <a:pt x="1" y="67"/>
                      <a:pt x="0" y="71"/>
                      <a:pt x="0" y="75"/>
                    </a:cubicBezTo>
                    <a:cubicBezTo>
                      <a:pt x="0" y="116"/>
                      <a:pt x="34" y="150"/>
                      <a:pt x="75" y="150"/>
                    </a:cubicBezTo>
                    <a:cubicBezTo>
                      <a:pt x="116" y="150"/>
                      <a:pt x="150" y="116"/>
                      <a:pt x="150" y="75"/>
                    </a:cubicBezTo>
                    <a:cubicBezTo>
                      <a:pt x="150" y="34"/>
                      <a:pt x="116" y="0"/>
                      <a:pt x="75"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84" name="Group 83">
              <a:extLst>
                <a:ext uri="{FF2B5EF4-FFF2-40B4-BE49-F238E27FC236}">
                  <a16:creationId xmlns:a16="http://schemas.microsoft.com/office/drawing/2014/main" id="{1F0E59DE-C43D-2E4B-870B-94A8D23B5412}"/>
                </a:ext>
              </a:extLst>
            </p:cNvPr>
            <p:cNvGrpSpPr/>
            <p:nvPr/>
          </p:nvGrpSpPr>
          <p:grpSpPr>
            <a:xfrm>
              <a:off x="7502985" y="1184089"/>
              <a:ext cx="1646975" cy="437187"/>
              <a:chOff x="3138488" y="420688"/>
              <a:chExt cx="1824038" cy="484188"/>
            </a:xfrm>
            <a:solidFill>
              <a:schemeClr val="tx1"/>
            </a:solidFill>
          </p:grpSpPr>
          <p:sp>
            <p:nvSpPr>
              <p:cNvPr id="85" name="Freeform 50">
                <a:extLst>
                  <a:ext uri="{FF2B5EF4-FFF2-40B4-BE49-F238E27FC236}">
                    <a16:creationId xmlns:a16="http://schemas.microsoft.com/office/drawing/2014/main" id="{DBF558C6-5823-CA43-8B92-1C55135C52B7}"/>
                  </a:ext>
                </a:extLst>
              </p:cNvPr>
              <p:cNvSpPr>
                <a:spLocks/>
              </p:cNvSpPr>
              <p:nvPr/>
            </p:nvSpPr>
            <p:spPr bwMode="auto">
              <a:xfrm>
                <a:off x="3138488" y="420688"/>
                <a:ext cx="265113" cy="484188"/>
              </a:xfrm>
              <a:custGeom>
                <a:avLst/>
                <a:gdLst>
                  <a:gd name="T0" fmla="*/ 0 w 167"/>
                  <a:gd name="T1" fmla="*/ 0 h 305"/>
                  <a:gd name="T2" fmla="*/ 167 w 167"/>
                  <a:gd name="T3" fmla="*/ 0 h 305"/>
                  <a:gd name="T4" fmla="*/ 167 w 167"/>
                  <a:gd name="T5" fmla="*/ 29 h 305"/>
                  <a:gd name="T6" fmla="*/ 33 w 167"/>
                  <a:gd name="T7" fmla="*/ 29 h 305"/>
                  <a:gd name="T8" fmla="*/ 33 w 167"/>
                  <a:gd name="T9" fmla="*/ 137 h 305"/>
                  <a:gd name="T10" fmla="*/ 165 w 167"/>
                  <a:gd name="T11" fmla="*/ 137 h 305"/>
                  <a:gd name="T12" fmla="*/ 165 w 167"/>
                  <a:gd name="T13" fmla="*/ 166 h 305"/>
                  <a:gd name="T14" fmla="*/ 33 w 167"/>
                  <a:gd name="T15" fmla="*/ 166 h 305"/>
                  <a:gd name="T16" fmla="*/ 33 w 167"/>
                  <a:gd name="T17" fmla="*/ 276 h 305"/>
                  <a:gd name="T18" fmla="*/ 167 w 167"/>
                  <a:gd name="T19" fmla="*/ 276 h 305"/>
                  <a:gd name="T20" fmla="*/ 167 w 167"/>
                  <a:gd name="T21" fmla="*/ 305 h 305"/>
                  <a:gd name="T22" fmla="*/ 0 w 167"/>
                  <a:gd name="T23" fmla="*/ 305 h 305"/>
                  <a:gd name="T24" fmla="*/ 0 w 167"/>
                  <a:gd name="T25"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5">
                    <a:moveTo>
                      <a:pt x="0" y="0"/>
                    </a:moveTo>
                    <a:lnTo>
                      <a:pt x="167" y="0"/>
                    </a:lnTo>
                    <a:lnTo>
                      <a:pt x="167" y="29"/>
                    </a:lnTo>
                    <a:lnTo>
                      <a:pt x="33" y="29"/>
                    </a:lnTo>
                    <a:lnTo>
                      <a:pt x="33" y="137"/>
                    </a:lnTo>
                    <a:lnTo>
                      <a:pt x="165" y="137"/>
                    </a:lnTo>
                    <a:lnTo>
                      <a:pt x="165" y="166"/>
                    </a:lnTo>
                    <a:lnTo>
                      <a:pt x="33" y="166"/>
                    </a:lnTo>
                    <a:lnTo>
                      <a:pt x="33" y="276"/>
                    </a:lnTo>
                    <a:lnTo>
                      <a:pt x="167" y="276"/>
                    </a:lnTo>
                    <a:lnTo>
                      <a:pt x="167" y="305"/>
                    </a:lnTo>
                    <a:lnTo>
                      <a:pt x="0" y="305"/>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51">
                <a:extLst>
                  <a:ext uri="{FF2B5EF4-FFF2-40B4-BE49-F238E27FC236}">
                    <a16:creationId xmlns:a16="http://schemas.microsoft.com/office/drawing/2014/main" id="{EDD6BBB4-04AB-8242-BA7C-565732D08000}"/>
                  </a:ext>
                </a:extLst>
              </p:cNvPr>
              <p:cNvSpPr>
                <a:spLocks noEditPoints="1"/>
              </p:cNvSpPr>
              <p:nvPr/>
            </p:nvSpPr>
            <p:spPr bwMode="auto">
              <a:xfrm>
                <a:off x="3444875" y="420688"/>
                <a:ext cx="449263" cy="484188"/>
              </a:xfrm>
              <a:custGeom>
                <a:avLst/>
                <a:gdLst>
                  <a:gd name="T0" fmla="*/ 35 w 283"/>
                  <a:gd name="T1" fmla="*/ 305 h 305"/>
                  <a:gd name="T2" fmla="*/ 0 w 283"/>
                  <a:gd name="T3" fmla="*/ 305 h 305"/>
                  <a:gd name="T4" fmla="*/ 125 w 283"/>
                  <a:gd name="T5" fmla="*/ 0 h 305"/>
                  <a:gd name="T6" fmla="*/ 158 w 283"/>
                  <a:gd name="T7" fmla="*/ 0 h 305"/>
                  <a:gd name="T8" fmla="*/ 283 w 283"/>
                  <a:gd name="T9" fmla="*/ 305 h 305"/>
                  <a:gd name="T10" fmla="*/ 246 w 283"/>
                  <a:gd name="T11" fmla="*/ 305 h 305"/>
                  <a:gd name="T12" fmla="*/ 210 w 283"/>
                  <a:gd name="T13" fmla="*/ 219 h 305"/>
                  <a:gd name="T14" fmla="*/ 71 w 283"/>
                  <a:gd name="T15" fmla="*/ 219 h 305"/>
                  <a:gd name="T16" fmla="*/ 35 w 283"/>
                  <a:gd name="T17" fmla="*/ 305 h 305"/>
                  <a:gd name="T18" fmla="*/ 142 w 283"/>
                  <a:gd name="T19" fmla="*/ 39 h 305"/>
                  <a:gd name="T20" fmla="*/ 80 w 283"/>
                  <a:gd name="T21" fmla="*/ 192 h 305"/>
                  <a:gd name="T22" fmla="*/ 201 w 283"/>
                  <a:gd name="T23" fmla="*/ 192 h 305"/>
                  <a:gd name="T24" fmla="*/ 142 w 283"/>
                  <a:gd name="T25" fmla="*/ 3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3" h="305">
                    <a:moveTo>
                      <a:pt x="35" y="305"/>
                    </a:moveTo>
                    <a:lnTo>
                      <a:pt x="0" y="305"/>
                    </a:lnTo>
                    <a:lnTo>
                      <a:pt x="125" y="0"/>
                    </a:lnTo>
                    <a:lnTo>
                      <a:pt x="158" y="0"/>
                    </a:lnTo>
                    <a:lnTo>
                      <a:pt x="283" y="305"/>
                    </a:lnTo>
                    <a:lnTo>
                      <a:pt x="246" y="305"/>
                    </a:lnTo>
                    <a:lnTo>
                      <a:pt x="210" y="219"/>
                    </a:lnTo>
                    <a:lnTo>
                      <a:pt x="71" y="219"/>
                    </a:lnTo>
                    <a:lnTo>
                      <a:pt x="35" y="305"/>
                    </a:lnTo>
                    <a:close/>
                    <a:moveTo>
                      <a:pt x="142" y="39"/>
                    </a:moveTo>
                    <a:lnTo>
                      <a:pt x="80" y="192"/>
                    </a:lnTo>
                    <a:lnTo>
                      <a:pt x="201" y="192"/>
                    </a:lnTo>
                    <a:lnTo>
                      <a:pt x="142" y="3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52">
                <a:extLst>
                  <a:ext uri="{FF2B5EF4-FFF2-40B4-BE49-F238E27FC236}">
                    <a16:creationId xmlns:a16="http://schemas.microsoft.com/office/drawing/2014/main" id="{9F89288E-324A-7340-8FD3-87F20EB5A1DE}"/>
                  </a:ext>
                </a:extLst>
              </p:cNvPr>
              <p:cNvSpPr>
                <a:spLocks/>
              </p:cNvSpPr>
              <p:nvPr/>
            </p:nvSpPr>
            <p:spPr bwMode="auto">
              <a:xfrm>
                <a:off x="3943350" y="420688"/>
                <a:ext cx="322263" cy="484188"/>
              </a:xfrm>
              <a:custGeom>
                <a:avLst/>
                <a:gdLst>
                  <a:gd name="T0" fmla="*/ 0 w 86"/>
                  <a:gd name="T1" fmla="*/ 0 h 127"/>
                  <a:gd name="T2" fmla="*/ 33 w 86"/>
                  <a:gd name="T3" fmla="*/ 0 h 127"/>
                  <a:gd name="T4" fmla="*/ 69 w 86"/>
                  <a:gd name="T5" fmla="*/ 6 h 127"/>
                  <a:gd name="T6" fmla="*/ 86 w 86"/>
                  <a:gd name="T7" fmla="*/ 40 h 127"/>
                  <a:gd name="T8" fmla="*/ 79 w 86"/>
                  <a:gd name="T9" fmla="*/ 65 h 127"/>
                  <a:gd name="T10" fmla="*/ 50 w 86"/>
                  <a:gd name="T11" fmla="*/ 79 h 127"/>
                  <a:gd name="T12" fmla="*/ 82 w 86"/>
                  <a:gd name="T13" fmla="*/ 127 h 127"/>
                  <a:gd name="T14" fmla="*/ 66 w 86"/>
                  <a:gd name="T15" fmla="*/ 127 h 127"/>
                  <a:gd name="T16" fmla="*/ 30 w 86"/>
                  <a:gd name="T17" fmla="*/ 72 h 127"/>
                  <a:gd name="T18" fmla="*/ 35 w 86"/>
                  <a:gd name="T19" fmla="*/ 72 h 127"/>
                  <a:gd name="T20" fmla="*/ 63 w 86"/>
                  <a:gd name="T21" fmla="*/ 65 h 127"/>
                  <a:gd name="T22" fmla="*/ 72 w 86"/>
                  <a:gd name="T23" fmla="*/ 42 h 127"/>
                  <a:gd name="T24" fmla="*/ 60 w 86"/>
                  <a:gd name="T25" fmla="*/ 17 h 127"/>
                  <a:gd name="T26" fmla="*/ 34 w 86"/>
                  <a:gd name="T27" fmla="*/ 12 h 127"/>
                  <a:gd name="T28" fmla="*/ 14 w 86"/>
                  <a:gd name="T29" fmla="*/ 12 h 127"/>
                  <a:gd name="T30" fmla="*/ 14 w 86"/>
                  <a:gd name="T31" fmla="*/ 127 h 127"/>
                  <a:gd name="T32" fmla="*/ 0 w 86"/>
                  <a:gd name="T33" fmla="*/ 127 h 127"/>
                  <a:gd name="T34" fmla="*/ 0 w 86"/>
                  <a:gd name="T35"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 h="127">
                    <a:moveTo>
                      <a:pt x="0" y="0"/>
                    </a:moveTo>
                    <a:cubicBezTo>
                      <a:pt x="33" y="0"/>
                      <a:pt x="33" y="0"/>
                      <a:pt x="33" y="0"/>
                    </a:cubicBezTo>
                    <a:cubicBezTo>
                      <a:pt x="53" y="0"/>
                      <a:pt x="62" y="2"/>
                      <a:pt x="69" y="6"/>
                    </a:cubicBezTo>
                    <a:cubicBezTo>
                      <a:pt x="79" y="12"/>
                      <a:pt x="86" y="26"/>
                      <a:pt x="86" y="40"/>
                    </a:cubicBezTo>
                    <a:cubicBezTo>
                      <a:pt x="86" y="49"/>
                      <a:pt x="84" y="58"/>
                      <a:pt x="79" y="65"/>
                    </a:cubicBezTo>
                    <a:cubicBezTo>
                      <a:pt x="71" y="76"/>
                      <a:pt x="62" y="78"/>
                      <a:pt x="50" y="79"/>
                    </a:cubicBezTo>
                    <a:cubicBezTo>
                      <a:pt x="82" y="127"/>
                      <a:pt x="82" y="127"/>
                      <a:pt x="82" y="127"/>
                    </a:cubicBezTo>
                    <a:cubicBezTo>
                      <a:pt x="66" y="127"/>
                      <a:pt x="66" y="127"/>
                      <a:pt x="66" y="127"/>
                    </a:cubicBezTo>
                    <a:cubicBezTo>
                      <a:pt x="30" y="72"/>
                      <a:pt x="30" y="72"/>
                      <a:pt x="30" y="72"/>
                    </a:cubicBezTo>
                    <a:cubicBezTo>
                      <a:pt x="35" y="72"/>
                      <a:pt x="35" y="72"/>
                      <a:pt x="35" y="72"/>
                    </a:cubicBezTo>
                    <a:cubicBezTo>
                      <a:pt x="43" y="72"/>
                      <a:pt x="56" y="71"/>
                      <a:pt x="63" y="65"/>
                    </a:cubicBezTo>
                    <a:cubicBezTo>
                      <a:pt x="70" y="58"/>
                      <a:pt x="72" y="51"/>
                      <a:pt x="72" y="42"/>
                    </a:cubicBezTo>
                    <a:cubicBezTo>
                      <a:pt x="72" y="32"/>
                      <a:pt x="68" y="22"/>
                      <a:pt x="60" y="17"/>
                    </a:cubicBezTo>
                    <a:cubicBezTo>
                      <a:pt x="53" y="13"/>
                      <a:pt x="46" y="12"/>
                      <a:pt x="34" y="12"/>
                    </a:cubicBezTo>
                    <a:cubicBezTo>
                      <a:pt x="14" y="12"/>
                      <a:pt x="14" y="12"/>
                      <a:pt x="14" y="12"/>
                    </a:cubicBezTo>
                    <a:cubicBezTo>
                      <a:pt x="14" y="127"/>
                      <a:pt x="14" y="127"/>
                      <a:pt x="14" y="127"/>
                    </a:cubicBezTo>
                    <a:cubicBezTo>
                      <a:pt x="0" y="127"/>
                      <a:pt x="0" y="127"/>
                      <a:pt x="0" y="127"/>
                    </a:cubicBez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8" name="Freeform 53">
                <a:extLst>
                  <a:ext uri="{FF2B5EF4-FFF2-40B4-BE49-F238E27FC236}">
                    <a16:creationId xmlns:a16="http://schemas.microsoft.com/office/drawing/2014/main" id="{4BFB5592-C893-4C41-955A-AB102FC69BE8}"/>
                  </a:ext>
                </a:extLst>
              </p:cNvPr>
              <p:cNvSpPr>
                <a:spLocks/>
              </p:cNvSpPr>
              <p:nvPr/>
            </p:nvSpPr>
            <p:spPr bwMode="auto">
              <a:xfrm>
                <a:off x="4284663" y="420688"/>
                <a:ext cx="287338" cy="484188"/>
              </a:xfrm>
              <a:custGeom>
                <a:avLst/>
                <a:gdLst>
                  <a:gd name="T0" fmla="*/ 73 w 181"/>
                  <a:gd name="T1" fmla="*/ 29 h 305"/>
                  <a:gd name="T2" fmla="*/ 0 w 181"/>
                  <a:gd name="T3" fmla="*/ 29 h 305"/>
                  <a:gd name="T4" fmla="*/ 0 w 181"/>
                  <a:gd name="T5" fmla="*/ 0 h 305"/>
                  <a:gd name="T6" fmla="*/ 181 w 181"/>
                  <a:gd name="T7" fmla="*/ 0 h 305"/>
                  <a:gd name="T8" fmla="*/ 181 w 181"/>
                  <a:gd name="T9" fmla="*/ 29 h 305"/>
                  <a:gd name="T10" fmla="*/ 106 w 181"/>
                  <a:gd name="T11" fmla="*/ 29 h 305"/>
                  <a:gd name="T12" fmla="*/ 106 w 181"/>
                  <a:gd name="T13" fmla="*/ 305 h 305"/>
                  <a:gd name="T14" fmla="*/ 73 w 181"/>
                  <a:gd name="T15" fmla="*/ 305 h 305"/>
                  <a:gd name="T16" fmla="*/ 73 w 181"/>
                  <a:gd name="T17" fmla="*/ 2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1" h="305">
                    <a:moveTo>
                      <a:pt x="73" y="29"/>
                    </a:moveTo>
                    <a:lnTo>
                      <a:pt x="0" y="29"/>
                    </a:lnTo>
                    <a:lnTo>
                      <a:pt x="0" y="0"/>
                    </a:lnTo>
                    <a:lnTo>
                      <a:pt x="181" y="0"/>
                    </a:lnTo>
                    <a:lnTo>
                      <a:pt x="181" y="29"/>
                    </a:lnTo>
                    <a:lnTo>
                      <a:pt x="106" y="29"/>
                    </a:lnTo>
                    <a:lnTo>
                      <a:pt x="106" y="305"/>
                    </a:lnTo>
                    <a:lnTo>
                      <a:pt x="73" y="305"/>
                    </a:lnTo>
                    <a:lnTo>
                      <a:pt x="73" y="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54">
                <a:extLst>
                  <a:ext uri="{FF2B5EF4-FFF2-40B4-BE49-F238E27FC236}">
                    <a16:creationId xmlns:a16="http://schemas.microsoft.com/office/drawing/2014/main" id="{24F8787C-65C3-CC4B-826A-C5724ECBBB91}"/>
                  </a:ext>
                </a:extLst>
              </p:cNvPr>
              <p:cNvSpPr>
                <a:spLocks/>
              </p:cNvSpPr>
              <p:nvPr/>
            </p:nvSpPr>
            <p:spPr bwMode="auto">
              <a:xfrm>
                <a:off x="4624388" y="420688"/>
                <a:ext cx="338138" cy="484188"/>
              </a:xfrm>
              <a:custGeom>
                <a:avLst/>
                <a:gdLst>
                  <a:gd name="T0" fmla="*/ 0 w 213"/>
                  <a:gd name="T1" fmla="*/ 305 h 305"/>
                  <a:gd name="T2" fmla="*/ 0 w 213"/>
                  <a:gd name="T3" fmla="*/ 0 h 305"/>
                  <a:gd name="T4" fmla="*/ 34 w 213"/>
                  <a:gd name="T5" fmla="*/ 0 h 305"/>
                  <a:gd name="T6" fmla="*/ 34 w 213"/>
                  <a:gd name="T7" fmla="*/ 135 h 305"/>
                  <a:gd name="T8" fmla="*/ 178 w 213"/>
                  <a:gd name="T9" fmla="*/ 135 h 305"/>
                  <a:gd name="T10" fmla="*/ 178 w 213"/>
                  <a:gd name="T11" fmla="*/ 0 h 305"/>
                  <a:gd name="T12" fmla="*/ 213 w 213"/>
                  <a:gd name="T13" fmla="*/ 0 h 305"/>
                  <a:gd name="T14" fmla="*/ 213 w 213"/>
                  <a:gd name="T15" fmla="*/ 305 h 305"/>
                  <a:gd name="T16" fmla="*/ 178 w 213"/>
                  <a:gd name="T17" fmla="*/ 305 h 305"/>
                  <a:gd name="T18" fmla="*/ 178 w 213"/>
                  <a:gd name="T19" fmla="*/ 166 h 305"/>
                  <a:gd name="T20" fmla="*/ 34 w 213"/>
                  <a:gd name="T21" fmla="*/ 166 h 305"/>
                  <a:gd name="T22" fmla="*/ 34 w 213"/>
                  <a:gd name="T23" fmla="*/ 305 h 305"/>
                  <a:gd name="T24" fmla="*/ 0 w 213"/>
                  <a:gd name="T25" fmla="*/ 305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3" h="305">
                    <a:moveTo>
                      <a:pt x="0" y="305"/>
                    </a:moveTo>
                    <a:lnTo>
                      <a:pt x="0" y="0"/>
                    </a:lnTo>
                    <a:lnTo>
                      <a:pt x="34" y="0"/>
                    </a:lnTo>
                    <a:lnTo>
                      <a:pt x="34" y="135"/>
                    </a:lnTo>
                    <a:lnTo>
                      <a:pt x="178" y="135"/>
                    </a:lnTo>
                    <a:lnTo>
                      <a:pt x="178" y="0"/>
                    </a:lnTo>
                    <a:lnTo>
                      <a:pt x="213" y="0"/>
                    </a:lnTo>
                    <a:lnTo>
                      <a:pt x="213" y="305"/>
                    </a:lnTo>
                    <a:lnTo>
                      <a:pt x="178" y="305"/>
                    </a:lnTo>
                    <a:lnTo>
                      <a:pt x="178" y="166"/>
                    </a:lnTo>
                    <a:lnTo>
                      <a:pt x="34" y="166"/>
                    </a:lnTo>
                    <a:lnTo>
                      <a:pt x="34" y="305"/>
                    </a:lnTo>
                    <a:lnTo>
                      <a:pt x="0" y="30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3" name="Footer Placeholder 2">
            <a:extLst>
              <a:ext uri="{FF2B5EF4-FFF2-40B4-BE49-F238E27FC236}">
                <a16:creationId xmlns:a16="http://schemas.microsoft.com/office/drawing/2014/main" id="{00CE3533-C0BD-2D4C-8B2E-7ADB118C45F6}"/>
              </a:ext>
            </a:extLst>
          </p:cNvPr>
          <p:cNvSpPr>
            <a:spLocks noGrp="1"/>
          </p:cNvSpPr>
          <p:nvPr>
            <p:ph type="ftr" sz="quarter" idx="11"/>
          </p:nvPr>
        </p:nvSpPr>
        <p:spPr/>
        <p:txBody>
          <a:bodyPr/>
          <a:lstStyle/>
          <a:p>
            <a:r>
              <a:rPr lang="en-US"/>
              <a:t>The Science Directorate at NASA's Langley Research Center</a:t>
            </a:r>
          </a:p>
        </p:txBody>
      </p:sp>
      <p:sp>
        <p:nvSpPr>
          <p:cNvPr id="4" name="Content Placeholder 3"/>
          <p:cNvSpPr>
            <a:spLocks noGrp="1"/>
          </p:cNvSpPr>
          <p:nvPr>
            <p:ph idx="1"/>
          </p:nvPr>
        </p:nvSpPr>
        <p:spPr>
          <a:xfrm>
            <a:off x="4917214" y="1896998"/>
            <a:ext cx="6678104" cy="4032899"/>
          </a:xfrm>
        </p:spPr>
        <p:txBody>
          <a:bodyPr vert="horz" lIns="91440" tIns="45720" rIns="91440" bIns="45720" rtlCol="0" anchor="t">
            <a:spAutoFit/>
          </a:bodyPr>
          <a:lstStyle/>
          <a:p>
            <a:pPr marL="285750" indent="-285750">
              <a:buFont typeface="Wingdings" panose="05000000000000000000" pitchFamily="2" charset="2"/>
              <a:buChar char="§"/>
            </a:pPr>
            <a:r>
              <a:rPr lang="en-US" sz="3200" dirty="0">
                <a:latin typeface="Helvetica Neue" panose="02000503000000020004"/>
              </a:rPr>
              <a:t>ASDC Overview</a:t>
            </a:r>
          </a:p>
          <a:p>
            <a:pPr marL="285750" indent="-285750">
              <a:buFont typeface="Wingdings" panose="05000000000000000000" pitchFamily="2" charset="2"/>
              <a:buChar char="§"/>
            </a:pPr>
            <a:r>
              <a:rPr lang="en-US" sz="3200" dirty="0">
                <a:latin typeface="Helvetica Neue" panose="02000503000000020004"/>
              </a:rPr>
              <a:t>TEMPO Products and Distribution</a:t>
            </a:r>
          </a:p>
          <a:p>
            <a:pPr marL="742950" lvl="1" indent="-285750">
              <a:buFont typeface="Wingdings" panose="05000000000000000000" pitchFamily="2" charset="2"/>
              <a:buChar char="§"/>
            </a:pPr>
            <a:r>
              <a:rPr lang="en-US" sz="2400" dirty="0" err="1">
                <a:latin typeface="Helvetica Neue" panose="02000503000000020004"/>
                <a:cs typeface="Arial"/>
              </a:rPr>
              <a:t>Earthdata</a:t>
            </a:r>
            <a:endParaRPr lang="en-US" sz="2400" dirty="0">
              <a:latin typeface="Helvetica Neue" panose="02000503000000020004"/>
              <a:cs typeface="Arial"/>
            </a:endParaRPr>
          </a:p>
          <a:p>
            <a:pPr marL="742950" lvl="1" indent="-285750">
              <a:buFont typeface="Wingdings" panose="05000000000000000000" pitchFamily="2" charset="2"/>
              <a:buChar char="§"/>
            </a:pPr>
            <a:r>
              <a:rPr lang="en-US" sz="2400" dirty="0">
                <a:latin typeface="Helvetica Neue" panose="02000503000000020004"/>
              </a:rPr>
              <a:t>EPA RSIG</a:t>
            </a:r>
          </a:p>
          <a:p>
            <a:pPr marL="742950" lvl="1" indent="-285750">
              <a:buFont typeface="Wingdings" panose="05000000000000000000" pitchFamily="2" charset="2"/>
              <a:buChar char="§"/>
            </a:pPr>
            <a:r>
              <a:rPr lang="en-US" sz="2400" dirty="0">
                <a:latin typeface="Helvetica Neue" panose="02000503000000020004"/>
                <a:cs typeface="Arial"/>
              </a:rPr>
              <a:t>GIS – Esri </a:t>
            </a:r>
            <a:endParaRPr lang="en-US" sz="2400" dirty="0">
              <a:latin typeface="Helvetica Neue"/>
            </a:endParaRPr>
          </a:p>
          <a:p>
            <a:pPr marL="742950" lvl="1" indent="-285750">
              <a:buFont typeface="Wingdings" panose="05000000000000000000" pitchFamily="2" charset="2"/>
              <a:buChar char="§"/>
            </a:pPr>
            <a:r>
              <a:rPr lang="en-US" sz="2400" dirty="0">
                <a:latin typeface="Helvetica Neue" panose="02000503000000020004"/>
                <a:cs typeface="Arial"/>
              </a:rPr>
              <a:t>EOSDIS Near Real-Time (LANCE)</a:t>
            </a:r>
          </a:p>
          <a:p>
            <a:pPr marL="285750" indent="-285750">
              <a:buFont typeface="Wingdings" panose="05000000000000000000" pitchFamily="2" charset="2"/>
              <a:buChar char="§"/>
            </a:pPr>
            <a:r>
              <a:rPr lang="en-US" sz="3200" dirty="0">
                <a:latin typeface="Helvetica Neue" panose="02000503000000020004"/>
              </a:rPr>
              <a:t>Science Outreach and Support</a:t>
            </a:r>
          </a:p>
          <a:p>
            <a:pPr marL="285750" indent="-285750">
              <a:buFont typeface="Wingdings" panose="05000000000000000000" pitchFamily="2" charset="2"/>
              <a:buChar char="§"/>
            </a:pPr>
            <a:r>
              <a:rPr lang="en-US" sz="3200" dirty="0">
                <a:latin typeface="Helvetica Neue" panose="02000503000000020004"/>
              </a:rPr>
              <a:t>Discussion</a:t>
            </a:r>
          </a:p>
        </p:txBody>
      </p:sp>
    </p:spTree>
    <p:extLst>
      <p:ext uri="{BB962C8B-B14F-4D97-AF65-F5344CB8AC3E}">
        <p14:creationId xmlns:p14="http://schemas.microsoft.com/office/powerpoint/2010/main" val="2150520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38DB4-C9CB-774D-B098-7DA377AA0F92}"/>
              </a:ext>
            </a:extLst>
          </p:cNvPr>
          <p:cNvSpPr>
            <a:spLocks noGrp="1"/>
          </p:cNvSpPr>
          <p:nvPr>
            <p:ph type="title"/>
          </p:nvPr>
        </p:nvSpPr>
        <p:spPr/>
        <p:txBody>
          <a:bodyPr/>
          <a:lstStyle/>
          <a:p>
            <a:r>
              <a:rPr lang="en-US" dirty="0"/>
              <a:t>Latency vs Availability</a:t>
            </a:r>
          </a:p>
        </p:txBody>
      </p:sp>
      <p:sp>
        <p:nvSpPr>
          <p:cNvPr id="3" name="Content Placeholder 2">
            <a:extLst>
              <a:ext uri="{FF2B5EF4-FFF2-40B4-BE49-F238E27FC236}">
                <a16:creationId xmlns:a16="http://schemas.microsoft.com/office/drawing/2014/main" id="{71B71BFB-5705-8149-8140-1A096ED36E38}"/>
              </a:ext>
            </a:extLst>
          </p:cNvPr>
          <p:cNvSpPr>
            <a:spLocks noGrp="1"/>
          </p:cNvSpPr>
          <p:nvPr>
            <p:ph idx="1"/>
          </p:nvPr>
        </p:nvSpPr>
        <p:spPr>
          <a:xfrm>
            <a:off x="4914901" y="2214710"/>
            <a:ext cx="6678104" cy="3392724"/>
          </a:xfrm>
        </p:spPr>
        <p:txBody>
          <a:bodyPr/>
          <a:lstStyle/>
          <a:p>
            <a:r>
              <a:rPr lang="en-US" dirty="0"/>
              <a:t>LANCE has latency requirements but NOT availability requirements</a:t>
            </a:r>
          </a:p>
          <a:p>
            <a:pPr marL="742950" lvl="1" indent="-285750">
              <a:buFont typeface="Arial" panose="020B0604020202020204" pitchFamily="34" charset="0"/>
              <a:buChar char="•"/>
            </a:pPr>
            <a:r>
              <a:rPr lang="en-US" dirty="0"/>
              <a:t>Latency requirements will be met on a “best effort” basis</a:t>
            </a:r>
          </a:p>
          <a:p>
            <a:r>
              <a:rPr lang="en-US" dirty="0"/>
              <a:t>If users have high availability requirements, we will need to explore redundancy of the various system elements</a:t>
            </a:r>
          </a:p>
          <a:p>
            <a:pPr marL="742950" lvl="1" indent="-285750">
              <a:buFont typeface="Arial" panose="020B0604020202020204" pitchFamily="34" charset="0"/>
              <a:buChar char="•"/>
            </a:pPr>
            <a:r>
              <a:rPr lang="en-US" dirty="0"/>
              <a:t>Adds complexity and cost</a:t>
            </a:r>
          </a:p>
          <a:p>
            <a:r>
              <a:rPr lang="en-US" dirty="0"/>
              <a:t>ASDC currently supports redundancy for its NRT missions</a:t>
            </a:r>
          </a:p>
          <a:p>
            <a:pPr marL="742950" lvl="1" indent="-285750">
              <a:buFont typeface="Arial" panose="020B0604020202020204" pitchFamily="34" charset="0"/>
              <a:buChar char="•"/>
            </a:pPr>
            <a:r>
              <a:rPr lang="en-US" dirty="0"/>
              <a:t>MISR - data processing and distribution</a:t>
            </a:r>
          </a:p>
          <a:p>
            <a:pPr marL="742950" lvl="1" indent="-285750">
              <a:buFont typeface="Arial" panose="020B0604020202020204" pitchFamily="34" charset="0"/>
              <a:buChar char="•"/>
            </a:pPr>
            <a:r>
              <a:rPr lang="en-US" dirty="0"/>
              <a:t>MOPITT – data distribution</a:t>
            </a:r>
          </a:p>
          <a:p>
            <a:endParaRPr lang="en-US" dirty="0"/>
          </a:p>
        </p:txBody>
      </p:sp>
      <p:sp>
        <p:nvSpPr>
          <p:cNvPr id="4" name="Footer Placeholder 3">
            <a:extLst>
              <a:ext uri="{FF2B5EF4-FFF2-40B4-BE49-F238E27FC236}">
                <a16:creationId xmlns:a16="http://schemas.microsoft.com/office/drawing/2014/main" id="{EA8C287C-DAE2-9B43-8FD1-EEA44FE7F261}"/>
              </a:ext>
            </a:extLst>
          </p:cNvPr>
          <p:cNvSpPr>
            <a:spLocks noGrp="1"/>
          </p:cNvSpPr>
          <p:nvPr>
            <p:ph type="ftr" sz="quarter" idx="11"/>
          </p:nvPr>
        </p:nvSpPr>
        <p:spPr/>
        <p:txBody>
          <a:bodyPr/>
          <a:lstStyle/>
          <a:p>
            <a:r>
              <a:rPr lang="en-US"/>
              <a:t>The Science Directorate at NASA's Langley Research Center</a:t>
            </a:r>
          </a:p>
        </p:txBody>
      </p:sp>
      <p:sp>
        <p:nvSpPr>
          <p:cNvPr id="5" name="Slide Number Placeholder 4">
            <a:extLst>
              <a:ext uri="{FF2B5EF4-FFF2-40B4-BE49-F238E27FC236}">
                <a16:creationId xmlns:a16="http://schemas.microsoft.com/office/drawing/2014/main" id="{1756C0EC-125C-D94B-BFEB-26311DD3A0BD}"/>
              </a:ext>
            </a:extLst>
          </p:cNvPr>
          <p:cNvSpPr>
            <a:spLocks noGrp="1"/>
          </p:cNvSpPr>
          <p:nvPr>
            <p:ph type="sldNum" sz="quarter" idx="12"/>
          </p:nvPr>
        </p:nvSpPr>
        <p:spPr/>
        <p:txBody>
          <a:bodyPr/>
          <a:lstStyle/>
          <a:p>
            <a:fld id="{2E8C51FE-49D9-314D-9957-ABBF7DDE8782}" type="slidenum">
              <a:rPr lang="en-US" smtClean="0"/>
              <a:t>20</a:t>
            </a:fld>
            <a:endParaRPr lang="en-US"/>
          </a:p>
        </p:txBody>
      </p:sp>
    </p:spTree>
    <p:extLst>
      <p:ext uri="{BB962C8B-B14F-4D97-AF65-F5344CB8AC3E}">
        <p14:creationId xmlns:p14="http://schemas.microsoft.com/office/powerpoint/2010/main" val="4144258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36A26-4E6F-894E-878E-2E32E2ABE2BB}"/>
              </a:ext>
            </a:extLst>
          </p:cNvPr>
          <p:cNvSpPr>
            <a:spLocks noGrp="1"/>
          </p:cNvSpPr>
          <p:nvPr>
            <p:ph type="title"/>
          </p:nvPr>
        </p:nvSpPr>
        <p:spPr/>
        <p:txBody>
          <a:bodyPr/>
          <a:lstStyle/>
          <a:p>
            <a:r>
              <a:rPr lang="en-US" dirty="0"/>
              <a:t>Standard Data Flow</a:t>
            </a:r>
          </a:p>
        </p:txBody>
      </p:sp>
      <p:pic>
        <p:nvPicPr>
          <p:cNvPr id="7" name="Content Placeholder 6" descr="A picture containing screenshot&#10;&#10;Description automatically generated">
            <a:extLst>
              <a:ext uri="{FF2B5EF4-FFF2-40B4-BE49-F238E27FC236}">
                <a16:creationId xmlns:a16="http://schemas.microsoft.com/office/drawing/2014/main" id="{1C368B7A-E57E-8849-8FB5-5236C624811A}"/>
              </a:ext>
            </a:extLst>
          </p:cNvPr>
          <p:cNvPicPr>
            <a:picLocks noGrp="1" noChangeAspect="1"/>
          </p:cNvPicPr>
          <p:nvPr>
            <p:ph idx="1"/>
          </p:nvPr>
        </p:nvPicPr>
        <p:blipFill>
          <a:blip r:embed="rId2"/>
          <a:stretch>
            <a:fillRect/>
          </a:stretch>
        </p:blipFill>
        <p:spPr>
          <a:xfrm>
            <a:off x="1812236" y="2303327"/>
            <a:ext cx="10057750" cy="3566160"/>
          </a:xfrm>
        </p:spPr>
      </p:pic>
      <p:sp>
        <p:nvSpPr>
          <p:cNvPr id="4" name="Footer Placeholder 3">
            <a:extLst>
              <a:ext uri="{FF2B5EF4-FFF2-40B4-BE49-F238E27FC236}">
                <a16:creationId xmlns:a16="http://schemas.microsoft.com/office/drawing/2014/main" id="{FA9DA62F-06E9-6042-8D58-75905BDA7B44}"/>
              </a:ext>
            </a:extLst>
          </p:cNvPr>
          <p:cNvSpPr>
            <a:spLocks noGrp="1"/>
          </p:cNvSpPr>
          <p:nvPr>
            <p:ph type="ftr" sz="quarter" idx="11"/>
          </p:nvPr>
        </p:nvSpPr>
        <p:spPr/>
        <p:txBody>
          <a:bodyPr/>
          <a:lstStyle/>
          <a:p>
            <a:r>
              <a:rPr lang="en-US"/>
              <a:t>The Science Directorate at NASA's Langley Research Center</a:t>
            </a:r>
          </a:p>
        </p:txBody>
      </p:sp>
      <p:sp>
        <p:nvSpPr>
          <p:cNvPr id="5" name="Slide Number Placeholder 4">
            <a:extLst>
              <a:ext uri="{FF2B5EF4-FFF2-40B4-BE49-F238E27FC236}">
                <a16:creationId xmlns:a16="http://schemas.microsoft.com/office/drawing/2014/main" id="{72D0E77A-80AC-7249-903B-AD0B62F3DF27}"/>
              </a:ext>
            </a:extLst>
          </p:cNvPr>
          <p:cNvSpPr>
            <a:spLocks noGrp="1"/>
          </p:cNvSpPr>
          <p:nvPr>
            <p:ph type="sldNum" sz="quarter" idx="12"/>
          </p:nvPr>
        </p:nvSpPr>
        <p:spPr/>
        <p:txBody>
          <a:bodyPr/>
          <a:lstStyle/>
          <a:p>
            <a:fld id="{2E8C51FE-49D9-314D-9957-ABBF7DDE8782}" type="slidenum">
              <a:rPr lang="en-US" smtClean="0"/>
              <a:t>21</a:t>
            </a:fld>
            <a:endParaRPr lang="en-US"/>
          </a:p>
        </p:txBody>
      </p:sp>
    </p:spTree>
    <p:extLst>
      <p:ext uri="{BB962C8B-B14F-4D97-AF65-F5344CB8AC3E}">
        <p14:creationId xmlns:p14="http://schemas.microsoft.com/office/powerpoint/2010/main" val="2111090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393B2-E65F-3F44-86F0-64C70CFA4841}"/>
              </a:ext>
            </a:extLst>
          </p:cNvPr>
          <p:cNvSpPr>
            <a:spLocks noGrp="1"/>
          </p:cNvSpPr>
          <p:nvPr>
            <p:ph type="title"/>
          </p:nvPr>
        </p:nvSpPr>
        <p:spPr/>
        <p:txBody>
          <a:bodyPr/>
          <a:lstStyle/>
          <a:p>
            <a:r>
              <a:rPr lang="en-US" dirty="0"/>
              <a:t>Near Real-Time: No redundancy</a:t>
            </a:r>
          </a:p>
        </p:txBody>
      </p:sp>
      <p:pic>
        <p:nvPicPr>
          <p:cNvPr id="7" name="Content Placeholder 6">
            <a:extLst>
              <a:ext uri="{FF2B5EF4-FFF2-40B4-BE49-F238E27FC236}">
                <a16:creationId xmlns:a16="http://schemas.microsoft.com/office/drawing/2014/main" id="{4FF76888-C4EF-2E4F-8997-3064422E30B1}"/>
              </a:ext>
            </a:extLst>
          </p:cNvPr>
          <p:cNvPicPr>
            <a:picLocks noGrp="1" noChangeAspect="1"/>
          </p:cNvPicPr>
          <p:nvPr>
            <p:ph idx="1"/>
          </p:nvPr>
        </p:nvPicPr>
        <p:blipFill>
          <a:blip r:embed="rId2"/>
          <a:stretch>
            <a:fillRect/>
          </a:stretch>
        </p:blipFill>
        <p:spPr>
          <a:xfrm>
            <a:off x="1812236" y="2303327"/>
            <a:ext cx="10057750" cy="3566160"/>
          </a:xfrm>
        </p:spPr>
      </p:pic>
      <p:sp>
        <p:nvSpPr>
          <p:cNvPr id="4" name="Footer Placeholder 3">
            <a:extLst>
              <a:ext uri="{FF2B5EF4-FFF2-40B4-BE49-F238E27FC236}">
                <a16:creationId xmlns:a16="http://schemas.microsoft.com/office/drawing/2014/main" id="{FBBECC34-6CB8-FB42-99A6-954B82A79727}"/>
              </a:ext>
            </a:extLst>
          </p:cNvPr>
          <p:cNvSpPr>
            <a:spLocks noGrp="1"/>
          </p:cNvSpPr>
          <p:nvPr>
            <p:ph type="ftr" sz="quarter" idx="11"/>
          </p:nvPr>
        </p:nvSpPr>
        <p:spPr/>
        <p:txBody>
          <a:bodyPr/>
          <a:lstStyle/>
          <a:p>
            <a:r>
              <a:rPr lang="en-US"/>
              <a:t>The Science Directorate at NASA's Langley Research Center</a:t>
            </a:r>
          </a:p>
        </p:txBody>
      </p:sp>
      <p:sp>
        <p:nvSpPr>
          <p:cNvPr id="5" name="Slide Number Placeholder 4">
            <a:extLst>
              <a:ext uri="{FF2B5EF4-FFF2-40B4-BE49-F238E27FC236}">
                <a16:creationId xmlns:a16="http://schemas.microsoft.com/office/drawing/2014/main" id="{F2CA110B-6758-1E4B-9254-72F8B239E5BA}"/>
              </a:ext>
            </a:extLst>
          </p:cNvPr>
          <p:cNvSpPr>
            <a:spLocks noGrp="1"/>
          </p:cNvSpPr>
          <p:nvPr>
            <p:ph type="sldNum" sz="quarter" idx="12"/>
          </p:nvPr>
        </p:nvSpPr>
        <p:spPr/>
        <p:txBody>
          <a:bodyPr/>
          <a:lstStyle/>
          <a:p>
            <a:fld id="{2E8C51FE-49D9-314D-9957-ABBF7DDE8782}" type="slidenum">
              <a:rPr lang="en-US" smtClean="0"/>
              <a:t>22</a:t>
            </a:fld>
            <a:endParaRPr lang="en-US"/>
          </a:p>
        </p:txBody>
      </p:sp>
    </p:spTree>
    <p:extLst>
      <p:ext uri="{BB962C8B-B14F-4D97-AF65-F5344CB8AC3E}">
        <p14:creationId xmlns:p14="http://schemas.microsoft.com/office/powerpoint/2010/main" val="1280513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4CBDF-5AC3-904E-82AA-4A6B98C9F776}"/>
              </a:ext>
            </a:extLst>
          </p:cNvPr>
          <p:cNvSpPr>
            <a:spLocks noGrp="1"/>
          </p:cNvSpPr>
          <p:nvPr>
            <p:ph type="title"/>
          </p:nvPr>
        </p:nvSpPr>
        <p:spPr/>
        <p:txBody>
          <a:bodyPr/>
          <a:lstStyle/>
          <a:p>
            <a:r>
              <a:rPr lang="en-US" dirty="0"/>
              <a:t>Distribution Redundancy</a:t>
            </a:r>
          </a:p>
        </p:txBody>
      </p:sp>
      <p:pic>
        <p:nvPicPr>
          <p:cNvPr id="7" name="Content Placeholder 6" descr="A picture containing screenshot&#10;&#10;Description automatically generated">
            <a:extLst>
              <a:ext uri="{FF2B5EF4-FFF2-40B4-BE49-F238E27FC236}">
                <a16:creationId xmlns:a16="http://schemas.microsoft.com/office/drawing/2014/main" id="{111C9C4F-8073-3645-8247-8E63F88268EB}"/>
              </a:ext>
            </a:extLst>
          </p:cNvPr>
          <p:cNvPicPr>
            <a:picLocks noGrp="1" noChangeAspect="1"/>
          </p:cNvPicPr>
          <p:nvPr>
            <p:ph idx="1"/>
          </p:nvPr>
        </p:nvPicPr>
        <p:blipFill>
          <a:blip r:embed="rId2"/>
          <a:stretch>
            <a:fillRect/>
          </a:stretch>
        </p:blipFill>
        <p:spPr>
          <a:xfrm>
            <a:off x="1911219" y="2166167"/>
            <a:ext cx="9859784" cy="3840480"/>
          </a:xfrm>
        </p:spPr>
      </p:pic>
      <p:sp>
        <p:nvSpPr>
          <p:cNvPr id="4" name="Footer Placeholder 3">
            <a:extLst>
              <a:ext uri="{FF2B5EF4-FFF2-40B4-BE49-F238E27FC236}">
                <a16:creationId xmlns:a16="http://schemas.microsoft.com/office/drawing/2014/main" id="{62B50935-2AE3-E940-8C16-CFCD41D97596}"/>
              </a:ext>
            </a:extLst>
          </p:cNvPr>
          <p:cNvSpPr>
            <a:spLocks noGrp="1"/>
          </p:cNvSpPr>
          <p:nvPr>
            <p:ph type="ftr" sz="quarter" idx="11"/>
          </p:nvPr>
        </p:nvSpPr>
        <p:spPr/>
        <p:txBody>
          <a:bodyPr/>
          <a:lstStyle/>
          <a:p>
            <a:r>
              <a:rPr lang="en-US"/>
              <a:t>The Science Directorate at NASA's Langley Research Center</a:t>
            </a:r>
          </a:p>
        </p:txBody>
      </p:sp>
      <p:sp>
        <p:nvSpPr>
          <p:cNvPr id="5" name="Slide Number Placeholder 4">
            <a:extLst>
              <a:ext uri="{FF2B5EF4-FFF2-40B4-BE49-F238E27FC236}">
                <a16:creationId xmlns:a16="http://schemas.microsoft.com/office/drawing/2014/main" id="{AA909690-F375-9443-87AC-0F3B033DEEC3}"/>
              </a:ext>
            </a:extLst>
          </p:cNvPr>
          <p:cNvSpPr>
            <a:spLocks noGrp="1"/>
          </p:cNvSpPr>
          <p:nvPr>
            <p:ph type="sldNum" sz="quarter" idx="12"/>
          </p:nvPr>
        </p:nvSpPr>
        <p:spPr/>
        <p:txBody>
          <a:bodyPr/>
          <a:lstStyle/>
          <a:p>
            <a:fld id="{2E8C51FE-49D9-314D-9957-ABBF7DDE8782}" type="slidenum">
              <a:rPr lang="en-US" smtClean="0"/>
              <a:t>23</a:t>
            </a:fld>
            <a:endParaRPr lang="en-US"/>
          </a:p>
        </p:txBody>
      </p:sp>
    </p:spTree>
    <p:extLst>
      <p:ext uri="{BB962C8B-B14F-4D97-AF65-F5344CB8AC3E}">
        <p14:creationId xmlns:p14="http://schemas.microsoft.com/office/powerpoint/2010/main" val="3060554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D35B3-9D1D-1548-A56A-EE3BD866C275}"/>
              </a:ext>
            </a:extLst>
          </p:cNvPr>
          <p:cNvSpPr>
            <a:spLocks noGrp="1"/>
          </p:cNvSpPr>
          <p:nvPr>
            <p:ph type="title"/>
          </p:nvPr>
        </p:nvSpPr>
        <p:spPr>
          <a:xfrm>
            <a:off x="2328422" y="827145"/>
            <a:ext cx="9025378" cy="1200329"/>
          </a:xfrm>
        </p:spPr>
        <p:txBody>
          <a:bodyPr/>
          <a:lstStyle/>
          <a:p>
            <a:r>
              <a:rPr lang="en-US" dirty="0"/>
              <a:t>Processing + Distribution Redundancy (Local)</a:t>
            </a:r>
          </a:p>
        </p:txBody>
      </p:sp>
      <p:pic>
        <p:nvPicPr>
          <p:cNvPr id="7" name="Content Placeholder 6" descr="A screenshot of a cell phone&#10;&#10;Description automatically generated">
            <a:extLst>
              <a:ext uri="{FF2B5EF4-FFF2-40B4-BE49-F238E27FC236}">
                <a16:creationId xmlns:a16="http://schemas.microsoft.com/office/drawing/2014/main" id="{8561EB89-A03A-0D46-8412-41CE5FAE1D8A}"/>
              </a:ext>
            </a:extLst>
          </p:cNvPr>
          <p:cNvPicPr>
            <a:picLocks noGrp="1" noChangeAspect="1"/>
          </p:cNvPicPr>
          <p:nvPr>
            <p:ph idx="1"/>
          </p:nvPr>
        </p:nvPicPr>
        <p:blipFill>
          <a:blip r:embed="rId2"/>
          <a:stretch>
            <a:fillRect/>
          </a:stretch>
        </p:blipFill>
        <p:spPr>
          <a:xfrm>
            <a:off x="2088722" y="2291835"/>
            <a:ext cx="9504777" cy="3840480"/>
          </a:xfrm>
        </p:spPr>
      </p:pic>
      <p:sp>
        <p:nvSpPr>
          <p:cNvPr id="4" name="Footer Placeholder 3">
            <a:extLst>
              <a:ext uri="{FF2B5EF4-FFF2-40B4-BE49-F238E27FC236}">
                <a16:creationId xmlns:a16="http://schemas.microsoft.com/office/drawing/2014/main" id="{EC475E43-B570-2C48-A3AD-B810DE44EAE7}"/>
              </a:ext>
            </a:extLst>
          </p:cNvPr>
          <p:cNvSpPr>
            <a:spLocks noGrp="1"/>
          </p:cNvSpPr>
          <p:nvPr>
            <p:ph type="ftr" sz="quarter" idx="11"/>
          </p:nvPr>
        </p:nvSpPr>
        <p:spPr/>
        <p:txBody>
          <a:bodyPr/>
          <a:lstStyle/>
          <a:p>
            <a:r>
              <a:rPr lang="en-US"/>
              <a:t>The Science Directorate at NASA's Langley Research Center</a:t>
            </a:r>
          </a:p>
        </p:txBody>
      </p:sp>
      <p:sp>
        <p:nvSpPr>
          <p:cNvPr id="5" name="Slide Number Placeholder 4">
            <a:extLst>
              <a:ext uri="{FF2B5EF4-FFF2-40B4-BE49-F238E27FC236}">
                <a16:creationId xmlns:a16="http://schemas.microsoft.com/office/drawing/2014/main" id="{4182B7E9-0945-C341-8B7D-F9701962D259}"/>
              </a:ext>
            </a:extLst>
          </p:cNvPr>
          <p:cNvSpPr>
            <a:spLocks noGrp="1"/>
          </p:cNvSpPr>
          <p:nvPr>
            <p:ph type="sldNum" sz="quarter" idx="12"/>
          </p:nvPr>
        </p:nvSpPr>
        <p:spPr/>
        <p:txBody>
          <a:bodyPr/>
          <a:lstStyle/>
          <a:p>
            <a:fld id="{2E8C51FE-49D9-314D-9957-ABBF7DDE8782}" type="slidenum">
              <a:rPr lang="en-US" smtClean="0"/>
              <a:t>24</a:t>
            </a:fld>
            <a:endParaRPr lang="en-US"/>
          </a:p>
        </p:txBody>
      </p:sp>
    </p:spTree>
    <p:extLst>
      <p:ext uri="{BB962C8B-B14F-4D97-AF65-F5344CB8AC3E}">
        <p14:creationId xmlns:p14="http://schemas.microsoft.com/office/powerpoint/2010/main" val="594094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14BE3-B36B-2A47-9CF7-F3A5F8E20372}"/>
              </a:ext>
            </a:extLst>
          </p:cNvPr>
          <p:cNvSpPr>
            <a:spLocks noGrp="1"/>
          </p:cNvSpPr>
          <p:nvPr>
            <p:ph type="title"/>
          </p:nvPr>
        </p:nvSpPr>
        <p:spPr/>
        <p:txBody>
          <a:bodyPr/>
          <a:lstStyle/>
          <a:p>
            <a:r>
              <a:rPr lang="en-US" dirty="0"/>
              <a:t>Processing Redundancy (Cloud)</a:t>
            </a:r>
          </a:p>
        </p:txBody>
      </p:sp>
      <p:pic>
        <p:nvPicPr>
          <p:cNvPr id="7" name="Content Placeholder 6" descr="A picture containing screenshot&#10;&#10;Description automatically generated">
            <a:extLst>
              <a:ext uri="{FF2B5EF4-FFF2-40B4-BE49-F238E27FC236}">
                <a16:creationId xmlns:a16="http://schemas.microsoft.com/office/drawing/2014/main" id="{1C3140A5-DC02-4647-B401-4146B08E7ED1}"/>
              </a:ext>
            </a:extLst>
          </p:cNvPr>
          <p:cNvPicPr>
            <a:picLocks noGrp="1" noChangeAspect="1"/>
          </p:cNvPicPr>
          <p:nvPr>
            <p:ph idx="1"/>
          </p:nvPr>
        </p:nvPicPr>
        <p:blipFill>
          <a:blip r:embed="rId2"/>
          <a:stretch>
            <a:fillRect/>
          </a:stretch>
        </p:blipFill>
        <p:spPr>
          <a:xfrm>
            <a:off x="2683186" y="1967230"/>
            <a:ext cx="8315850" cy="4389120"/>
          </a:xfrm>
        </p:spPr>
      </p:pic>
      <p:sp>
        <p:nvSpPr>
          <p:cNvPr id="4" name="Footer Placeholder 3">
            <a:extLst>
              <a:ext uri="{FF2B5EF4-FFF2-40B4-BE49-F238E27FC236}">
                <a16:creationId xmlns:a16="http://schemas.microsoft.com/office/drawing/2014/main" id="{027EAE1F-378C-4842-9E63-599E4B75F546}"/>
              </a:ext>
            </a:extLst>
          </p:cNvPr>
          <p:cNvSpPr>
            <a:spLocks noGrp="1"/>
          </p:cNvSpPr>
          <p:nvPr>
            <p:ph type="ftr" sz="quarter" idx="11"/>
          </p:nvPr>
        </p:nvSpPr>
        <p:spPr/>
        <p:txBody>
          <a:bodyPr/>
          <a:lstStyle/>
          <a:p>
            <a:r>
              <a:rPr lang="en-US"/>
              <a:t>The Science Directorate at NASA's Langley Research Center</a:t>
            </a:r>
          </a:p>
        </p:txBody>
      </p:sp>
      <p:sp>
        <p:nvSpPr>
          <p:cNvPr id="5" name="Slide Number Placeholder 4">
            <a:extLst>
              <a:ext uri="{FF2B5EF4-FFF2-40B4-BE49-F238E27FC236}">
                <a16:creationId xmlns:a16="http://schemas.microsoft.com/office/drawing/2014/main" id="{42B66BBA-E883-5440-9BC5-51102B673955}"/>
              </a:ext>
            </a:extLst>
          </p:cNvPr>
          <p:cNvSpPr>
            <a:spLocks noGrp="1"/>
          </p:cNvSpPr>
          <p:nvPr>
            <p:ph type="sldNum" sz="quarter" idx="12"/>
          </p:nvPr>
        </p:nvSpPr>
        <p:spPr/>
        <p:txBody>
          <a:bodyPr/>
          <a:lstStyle/>
          <a:p>
            <a:fld id="{2E8C51FE-49D9-314D-9957-ABBF7DDE8782}" type="slidenum">
              <a:rPr lang="en-US" smtClean="0"/>
              <a:t>25</a:t>
            </a:fld>
            <a:endParaRPr lang="en-US"/>
          </a:p>
        </p:txBody>
      </p:sp>
    </p:spTree>
    <p:extLst>
      <p:ext uri="{BB962C8B-B14F-4D97-AF65-F5344CB8AC3E}">
        <p14:creationId xmlns:p14="http://schemas.microsoft.com/office/powerpoint/2010/main" val="3561067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4440C-09E3-F544-BCB8-E31D596C4C35}"/>
              </a:ext>
            </a:extLst>
          </p:cNvPr>
          <p:cNvSpPr>
            <a:spLocks noGrp="1"/>
          </p:cNvSpPr>
          <p:nvPr>
            <p:ph type="title"/>
          </p:nvPr>
        </p:nvSpPr>
        <p:spPr>
          <a:xfrm>
            <a:off x="2328422" y="674745"/>
            <a:ext cx="9025378" cy="1200329"/>
          </a:xfrm>
        </p:spPr>
        <p:txBody>
          <a:bodyPr/>
          <a:lstStyle/>
          <a:p>
            <a:r>
              <a:rPr lang="en-US" dirty="0"/>
              <a:t>Processing + Distribution Redundancy (Cloud)</a:t>
            </a:r>
          </a:p>
        </p:txBody>
      </p:sp>
      <p:pic>
        <p:nvPicPr>
          <p:cNvPr id="7" name="Content Placeholder 6" descr="A picture containing screenshot&#10;&#10;Description automatically generated">
            <a:extLst>
              <a:ext uri="{FF2B5EF4-FFF2-40B4-BE49-F238E27FC236}">
                <a16:creationId xmlns:a16="http://schemas.microsoft.com/office/drawing/2014/main" id="{F40F5CC4-11E4-364A-82C8-25458CDF737E}"/>
              </a:ext>
            </a:extLst>
          </p:cNvPr>
          <p:cNvPicPr>
            <a:picLocks noGrp="1" noChangeAspect="1"/>
          </p:cNvPicPr>
          <p:nvPr>
            <p:ph idx="1"/>
          </p:nvPr>
        </p:nvPicPr>
        <p:blipFill>
          <a:blip r:embed="rId2"/>
          <a:stretch>
            <a:fillRect/>
          </a:stretch>
        </p:blipFill>
        <p:spPr>
          <a:xfrm>
            <a:off x="2663885" y="1941779"/>
            <a:ext cx="8354452" cy="4480560"/>
          </a:xfrm>
        </p:spPr>
      </p:pic>
      <p:sp>
        <p:nvSpPr>
          <p:cNvPr id="4" name="Footer Placeholder 3">
            <a:extLst>
              <a:ext uri="{FF2B5EF4-FFF2-40B4-BE49-F238E27FC236}">
                <a16:creationId xmlns:a16="http://schemas.microsoft.com/office/drawing/2014/main" id="{9DF5D485-D2BA-F249-873B-CFCDC6C1B538}"/>
              </a:ext>
            </a:extLst>
          </p:cNvPr>
          <p:cNvSpPr>
            <a:spLocks noGrp="1"/>
          </p:cNvSpPr>
          <p:nvPr>
            <p:ph type="ftr" sz="quarter" idx="11"/>
          </p:nvPr>
        </p:nvSpPr>
        <p:spPr/>
        <p:txBody>
          <a:bodyPr/>
          <a:lstStyle/>
          <a:p>
            <a:r>
              <a:rPr lang="en-US"/>
              <a:t>The Science Directorate at NASA's Langley Research Center</a:t>
            </a:r>
          </a:p>
        </p:txBody>
      </p:sp>
      <p:sp>
        <p:nvSpPr>
          <p:cNvPr id="5" name="Slide Number Placeholder 4">
            <a:extLst>
              <a:ext uri="{FF2B5EF4-FFF2-40B4-BE49-F238E27FC236}">
                <a16:creationId xmlns:a16="http://schemas.microsoft.com/office/drawing/2014/main" id="{1A799CFA-0CC8-FD44-81E1-70814CA66562}"/>
              </a:ext>
            </a:extLst>
          </p:cNvPr>
          <p:cNvSpPr>
            <a:spLocks noGrp="1"/>
          </p:cNvSpPr>
          <p:nvPr>
            <p:ph type="sldNum" sz="quarter" idx="12"/>
          </p:nvPr>
        </p:nvSpPr>
        <p:spPr/>
        <p:txBody>
          <a:bodyPr/>
          <a:lstStyle/>
          <a:p>
            <a:fld id="{2E8C51FE-49D9-314D-9957-ABBF7DDE8782}" type="slidenum">
              <a:rPr lang="en-US" smtClean="0"/>
              <a:t>26</a:t>
            </a:fld>
            <a:endParaRPr lang="en-US"/>
          </a:p>
        </p:txBody>
      </p:sp>
    </p:spTree>
    <p:extLst>
      <p:ext uri="{BB962C8B-B14F-4D97-AF65-F5344CB8AC3E}">
        <p14:creationId xmlns:p14="http://schemas.microsoft.com/office/powerpoint/2010/main" val="3259670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78DC6-6DE7-1F46-8565-D4D3E9A95B0C}"/>
              </a:ext>
            </a:extLst>
          </p:cNvPr>
          <p:cNvSpPr>
            <a:spLocks noGrp="1"/>
          </p:cNvSpPr>
          <p:nvPr>
            <p:ph type="title"/>
          </p:nvPr>
        </p:nvSpPr>
        <p:spPr/>
        <p:txBody>
          <a:bodyPr/>
          <a:lstStyle/>
          <a:p>
            <a:r>
              <a:rPr lang="en-US" dirty="0"/>
              <a:t>ASDC in the Cloud</a:t>
            </a:r>
          </a:p>
        </p:txBody>
      </p:sp>
      <p:sp>
        <p:nvSpPr>
          <p:cNvPr id="3" name="Content Placeholder 2">
            <a:extLst>
              <a:ext uri="{FF2B5EF4-FFF2-40B4-BE49-F238E27FC236}">
                <a16:creationId xmlns:a16="http://schemas.microsoft.com/office/drawing/2014/main" id="{42364F48-8504-D64C-9F06-EF0194B21912}"/>
              </a:ext>
            </a:extLst>
          </p:cNvPr>
          <p:cNvSpPr>
            <a:spLocks noGrp="1"/>
          </p:cNvSpPr>
          <p:nvPr>
            <p:ph idx="1"/>
          </p:nvPr>
        </p:nvSpPr>
        <p:spPr>
          <a:xfrm>
            <a:off x="952500" y="2271860"/>
            <a:ext cx="10619923" cy="3311163"/>
          </a:xfrm>
        </p:spPr>
        <p:txBody>
          <a:bodyPr/>
          <a:lstStyle/>
          <a:p>
            <a:pPr marL="285750" indent="-285750">
              <a:buFont typeface="Arial" panose="020B0604020202020204" pitchFamily="34" charset="0"/>
              <a:buChar char="•"/>
            </a:pPr>
            <a:r>
              <a:rPr lang="en-US" dirty="0"/>
              <a:t>ESDIS is heavily investing in commercial cloud</a:t>
            </a:r>
          </a:p>
          <a:p>
            <a:pPr marL="742950" lvl="1" indent="-285750">
              <a:buFont typeface="Arial" panose="020B0604020202020204" pitchFamily="34" charset="0"/>
              <a:buChar char="•"/>
            </a:pPr>
            <a:r>
              <a:rPr lang="en-US" dirty="0"/>
              <a:t>Primary motivations</a:t>
            </a:r>
          </a:p>
          <a:p>
            <a:pPr marL="1200150" lvl="2" indent="-285750">
              <a:buFont typeface="Arial" panose="020B0604020202020204" pitchFamily="34" charset="0"/>
              <a:buChar char="•"/>
            </a:pPr>
            <a:r>
              <a:rPr lang="en-US" dirty="0"/>
              <a:t>To allow the science community to do unprecedented science with unconstrained processing and storage capacity across all EOSDIS data in a highly available environment (AWS)</a:t>
            </a:r>
          </a:p>
          <a:p>
            <a:pPr marL="1200150" lvl="2" indent="-285750">
              <a:buFont typeface="Arial" panose="020B0604020202020204" pitchFamily="34" charset="0"/>
              <a:buChar char="•"/>
            </a:pPr>
            <a:r>
              <a:rPr lang="en-US" dirty="0"/>
              <a:t>The size of future datasets makes on-premise archiving undesirable</a:t>
            </a:r>
          </a:p>
          <a:p>
            <a:pPr marL="1657350" lvl="3" indent="-285750">
              <a:buFont typeface="Arial" panose="020B0604020202020204" pitchFamily="34" charset="0"/>
              <a:buChar char="•"/>
            </a:pPr>
            <a:r>
              <a:rPr lang="en-US" dirty="0"/>
              <a:t>SWOT and NISAR are most often cited</a:t>
            </a:r>
          </a:p>
          <a:p>
            <a:pPr marL="742950" lvl="1" indent="-285750">
              <a:buFont typeface="Arial" panose="020B0604020202020204" pitchFamily="34" charset="0"/>
              <a:buChar char="•"/>
            </a:pPr>
            <a:r>
              <a:rPr lang="en-US" dirty="0"/>
              <a:t>Building an AWS-native ingest and archive system called Cumulus that is intended to be used by all DAACs</a:t>
            </a:r>
          </a:p>
          <a:p>
            <a:pPr marL="742950" lvl="1" indent="-285750">
              <a:buFont typeface="Arial" panose="020B0604020202020204" pitchFamily="34" charset="0"/>
              <a:buChar char="•"/>
            </a:pPr>
            <a:r>
              <a:rPr lang="en-US" dirty="0"/>
              <a:t>ESDIS pays for the storage.  Users pay for their own compute resources.</a:t>
            </a:r>
          </a:p>
          <a:p>
            <a:pPr marL="742950" lvl="1" indent="-285750">
              <a:buFont typeface="Arial" panose="020B0604020202020204" pitchFamily="34" charset="0"/>
              <a:buChar char="•"/>
            </a:pPr>
            <a:r>
              <a:rPr lang="en-US" dirty="0"/>
              <a:t>Data download will still be available free of charge</a:t>
            </a:r>
          </a:p>
        </p:txBody>
      </p:sp>
      <p:sp>
        <p:nvSpPr>
          <p:cNvPr id="4" name="Footer Placeholder 3">
            <a:extLst>
              <a:ext uri="{FF2B5EF4-FFF2-40B4-BE49-F238E27FC236}">
                <a16:creationId xmlns:a16="http://schemas.microsoft.com/office/drawing/2014/main" id="{D74EA819-1C41-1E4F-97AD-EA4A951F2138}"/>
              </a:ext>
            </a:extLst>
          </p:cNvPr>
          <p:cNvSpPr>
            <a:spLocks noGrp="1"/>
          </p:cNvSpPr>
          <p:nvPr>
            <p:ph type="ftr" sz="quarter" idx="11"/>
          </p:nvPr>
        </p:nvSpPr>
        <p:spPr/>
        <p:txBody>
          <a:bodyPr/>
          <a:lstStyle/>
          <a:p>
            <a:r>
              <a:rPr lang="en-US"/>
              <a:t>The Science Directorate at NASA's Langley Research Center</a:t>
            </a:r>
            <a:endParaRPr lang="en-US" dirty="0"/>
          </a:p>
        </p:txBody>
      </p:sp>
      <p:sp>
        <p:nvSpPr>
          <p:cNvPr id="5" name="Slide Number Placeholder 4">
            <a:extLst>
              <a:ext uri="{FF2B5EF4-FFF2-40B4-BE49-F238E27FC236}">
                <a16:creationId xmlns:a16="http://schemas.microsoft.com/office/drawing/2014/main" id="{225E8D00-87A5-0E4D-AD96-E0CE6421610B}"/>
              </a:ext>
            </a:extLst>
          </p:cNvPr>
          <p:cNvSpPr>
            <a:spLocks noGrp="1"/>
          </p:cNvSpPr>
          <p:nvPr>
            <p:ph type="sldNum" sz="quarter" idx="12"/>
          </p:nvPr>
        </p:nvSpPr>
        <p:spPr/>
        <p:txBody>
          <a:bodyPr/>
          <a:lstStyle/>
          <a:p>
            <a:fld id="{2E8C51FE-49D9-314D-9957-ABBF7DDE8782}" type="slidenum">
              <a:rPr lang="en-US" smtClean="0"/>
              <a:pPr/>
              <a:t>27</a:t>
            </a:fld>
            <a:endParaRPr lang="en-US" dirty="0"/>
          </a:p>
        </p:txBody>
      </p:sp>
    </p:spTree>
    <p:extLst>
      <p:ext uri="{BB962C8B-B14F-4D97-AF65-F5344CB8AC3E}">
        <p14:creationId xmlns:p14="http://schemas.microsoft.com/office/powerpoint/2010/main" val="3883725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BAE93-DF24-8144-A63C-347E0985D59E}"/>
              </a:ext>
            </a:extLst>
          </p:cNvPr>
          <p:cNvSpPr>
            <a:spLocks noGrp="1"/>
          </p:cNvSpPr>
          <p:nvPr>
            <p:ph type="title"/>
          </p:nvPr>
        </p:nvSpPr>
        <p:spPr/>
        <p:txBody>
          <a:bodyPr/>
          <a:lstStyle/>
          <a:p>
            <a:r>
              <a:rPr lang="en-US" dirty="0"/>
              <a:t>ASDC in the Cloud</a:t>
            </a:r>
          </a:p>
        </p:txBody>
      </p:sp>
      <p:sp>
        <p:nvSpPr>
          <p:cNvPr id="3" name="Content Placeholder 2">
            <a:extLst>
              <a:ext uri="{FF2B5EF4-FFF2-40B4-BE49-F238E27FC236}">
                <a16:creationId xmlns:a16="http://schemas.microsoft.com/office/drawing/2014/main" id="{5B94314E-51DF-CE47-BAD6-F36A39506C46}"/>
              </a:ext>
            </a:extLst>
          </p:cNvPr>
          <p:cNvSpPr>
            <a:spLocks noGrp="1"/>
          </p:cNvSpPr>
          <p:nvPr>
            <p:ph idx="1"/>
          </p:nvPr>
        </p:nvSpPr>
        <p:spPr>
          <a:xfrm>
            <a:off x="952500" y="2271860"/>
            <a:ext cx="10619923" cy="4029821"/>
          </a:xfrm>
        </p:spPr>
        <p:txBody>
          <a:bodyPr/>
          <a:lstStyle/>
          <a:p>
            <a:pPr marL="285750" indent="-285750">
              <a:buFont typeface="Arial" panose="020B0604020202020204" pitchFamily="34" charset="0"/>
              <a:buChar char="•"/>
            </a:pPr>
            <a:r>
              <a:rPr lang="en-US" dirty="0"/>
              <a:t>ASDC engaged in a “Phase I” onboarding activity with ESDIS support</a:t>
            </a:r>
          </a:p>
          <a:p>
            <a:pPr marL="742950" lvl="1" indent="-285750">
              <a:buFont typeface="Arial" panose="020B0604020202020204" pitchFamily="34" charset="0"/>
              <a:buChar char="•"/>
            </a:pPr>
            <a:r>
              <a:rPr lang="en-US" dirty="0"/>
              <a:t>Period of performance is July 2020 to December 2021</a:t>
            </a:r>
          </a:p>
          <a:p>
            <a:pPr marL="742950" lvl="1" indent="-285750">
              <a:buFont typeface="Arial" panose="020B0604020202020204" pitchFamily="34" charset="0"/>
              <a:buChar char="•"/>
            </a:pPr>
            <a:r>
              <a:rPr lang="en-US" dirty="0"/>
              <a:t>Selected a small number of data sets from MISR, MOPITT, and CERES to ingest as part of this first phase</a:t>
            </a:r>
          </a:p>
          <a:p>
            <a:pPr marL="1200150" lvl="2" indent="-285750">
              <a:buFont typeface="Arial" panose="020B0604020202020204" pitchFamily="34" charset="0"/>
              <a:buChar char="•"/>
            </a:pPr>
            <a:r>
              <a:rPr lang="en-US" dirty="0"/>
              <a:t>Data will still be ingested and stored at ASDC with a copy sent to AWS</a:t>
            </a:r>
          </a:p>
          <a:p>
            <a:pPr marL="742950" lvl="1" indent="-285750">
              <a:buFont typeface="Arial" panose="020B0604020202020204" pitchFamily="34" charset="0"/>
              <a:buChar char="•"/>
            </a:pPr>
            <a:r>
              <a:rPr lang="en-US" dirty="0"/>
              <a:t>Phase I does not include any services such as </a:t>
            </a:r>
            <a:r>
              <a:rPr lang="en-US" dirty="0" err="1"/>
              <a:t>subsetting</a:t>
            </a:r>
            <a:r>
              <a:rPr lang="en-US" dirty="0"/>
              <a:t>, etc.</a:t>
            </a:r>
          </a:p>
          <a:p>
            <a:pPr marL="742950" lvl="1" indent="-285750">
              <a:buFont typeface="Arial" panose="020B0604020202020204" pitchFamily="34" charset="0"/>
              <a:buChar char="•"/>
            </a:pPr>
            <a:r>
              <a:rPr lang="en-US" dirty="0"/>
              <a:t>Data will continue to be archived on site at ASDC for the </a:t>
            </a:r>
            <a:r>
              <a:rPr lang="en-US" dirty="0" err="1"/>
              <a:t>forseeable</a:t>
            </a:r>
            <a:r>
              <a:rPr lang="en-US" dirty="0"/>
              <a:t> future</a:t>
            </a:r>
          </a:p>
          <a:p>
            <a:pPr marL="285750" indent="-285750">
              <a:buFont typeface="Arial" panose="020B0604020202020204" pitchFamily="34" charset="0"/>
              <a:buChar char="•"/>
            </a:pPr>
            <a:r>
              <a:rPr lang="en-US" dirty="0"/>
              <a:t>Guiding Principles</a:t>
            </a:r>
          </a:p>
          <a:p>
            <a:pPr marL="742950" lvl="1" indent="-285750">
              <a:buFont typeface="Arial" panose="020B0604020202020204" pitchFamily="34" charset="0"/>
              <a:buChar char="•"/>
            </a:pPr>
            <a:r>
              <a:rPr lang="en-US" dirty="0"/>
              <a:t>User experience will not be interrupted or degraded</a:t>
            </a:r>
          </a:p>
          <a:p>
            <a:pPr marL="742950" lvl="1" indent="-285750">
              <a:buFont typeface="Arial" panose="020B0604020202020204" pitchFamily="34" charset="0"/>
              <a:buChar char="•"/>
            </a:pPr>
            <a:r>
              <a:rPr lang="en-US" dirty="0"/>
              <a:t>Activities are being planned in a way to avoid introducing technical and schedule risks and dependencies</a:t>
            </a:r>
          </a:p>
          <a:p>
            <a:pPr marL="742950" lvl="1" indent="-285750">
              <a:buFont typeface="Arial" panose="020B0604020202020204" pitchFamily="34" charset="0"/>
              <a:buChar char="•"/>
            </a:pPr>
            <a:r>
              <a:rPr lang="en-US" dirty="0"/>
              <a:t>ASDC will work closely with ESDIS to identify risks, technical challenges and uncertainties, and proposing concepts and architectures for mitigating any issues that arise</a:t>
            </a:r>
          </a:p>
        </p:txBody>
      </p:sp>
      <p:sp>
        <p:nvSpPr>
          <p:cNvPr id="4" name="Footer Placeholder 3">
            <a:extLst>
              <a:ext uri="{FF2B5EF4-FFF2-40B4-BE49-F238E27FC236}">
                <a16:creationId xmlns:a16="http://schemas.microsoft.com/office/drawing/2014/main" id="{072B8627-A643-064B-A492-024E4FD620BC}"/>
              </a:ext>
            </a:extLst>
          </p:cNvPr>
          <p:cNvSpPr>
            <a:spLocks noGrp="1"/>
          </p:cNvSpPr>
          <p:nvPr>
            <p:ph type="ftr" sz="quarter" idx="11"/>
          </p:nvPr>
        </p:nvSpPr>
        <p:spPr/>
        <p:txBody>
          <a:bodyPr/>
          <a:lstStyle/>
          <a:p>
            <a:r>
              <a:rPr lang="en-US"/>
              <a:t>The Science Directorate at NASA's Langley Research Center</a:t>
            </a:r>
            <a:endParaRPr lang="en-US" dirty="0"/>
          </a:p>
        </p:txBody>
      </p:sp>
      <p:sp>
        <p:nvSpPr>
          <p:cNvPr id="5" name="Slide Number Placeholder 4">
            <a:extLst>
              <a:ext uri="{FF2B5EF4-FFF2-40B4-BE49-F238E27FC236}">
                <a16:creationId xmlns:a16="http://schemas.microsoft.com/office/drawing/2014/main" id="{7E3CF2DA-4338-8C42-A547-3410EC7841FE}"/>
              </a:ext>
            </a:extLst>
          </p:cNvPr>
          <p:cNvSpPr>
            <a:spLocks noGrp="1"/>
          </p:cNvSpPr>
          <p:nvPr>
            <p:ph type="sldNum" sz="quarter" idx="12"/>
          </p:nvPr>
        </p:nvSpPr>
        <p:spPr/>
        <p:txBody>
          <a:bodyPr/>
          <a:lstStyle/>
          <a:p>
            <a:fld id="{2E8C51FE-49D9-314D-9957-ABBF7DDE8782}" type="slidenum">
              <a:rPr lang="en-US" smtClean="0"/>
              <a:pPr/>
              <a:t>28</a:t>
            </a:fld>
            <a:endParaRPr lang="en-US" dirty="0"/>
          </a:p>
        </p:txBody>
      </p:sp>
    </p:spTree>
    <p:extLst>
      <p:ext uri="{BB962C8B-B14F-4D97-AF65-F5344CB8AC3E}">
        <p14:creationId xmlns:p14="http://schemas.microsoft.com/office/powerpoint/2010/main" val="2170773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FCE08-1B10-5842-BF11-F6CDB0CDC9A7}"/>
              </a:ext>
            </a:extLst>
          </p:cNvPr>
          <p:cNvSpPr>
            <a:spLocks noGrp="1"/>
          </p:cNvSpPr>
          <p:nvPr>
            <p:ph type="title"/>
          </p:nvPr>
        </p:nvSpPr>
        <p:spPr/>
        <p:txBody>
          <a:bodyPr/>
          <a:lstStyle/>
          <a:p>
            <a:r>
              <a:rPr lang="en-US" dirty="0"/>
              <a:t>ASDC in the Cloud</a:t>
            </a:r>
          </a:p>
        </p:txBody>
      </p:sp>
      <p:sp>
        <p:nvSpPr>
          <p:cNvPr id="3" name="Content Placeholder 2">
            <a:extLst>
              <a:ext uri="{FF2B5EF4-FFF2-40B4-BE49-F238E27FC236}">
                <a16:creationId xmlns:a16="http://schemas.microsoft.com/office/drawing/2014/main" id="{B8E30A66-FEAC-5B43-945F-295322A73A18}"/>
              </a:ext>
            </a:extLst>
          </p:cNvPr>
          <p:cNvSpPr>
            <a:spLocks noGrp="1"/>
          </p:cNvSpPr>
          <p:nvPr>
            <p:ph idx="1"/>
          </p:nvPr>
        </p:nvSpPr>
        <p:spPr>
          <a:xfrm>
            <a:off x="952500" y="2271860"/>
            <a:ext cx="10619923" cy="1872307"/>
          </a:xfrm>
        </p:spPr>
        <p:txBody>
          <a:bodyPr/>
          <a:lstStyle/>
          <a:p>
            <a:pPr marL="285750" indent="-285750">
              <a:buFont typeface="Arial" panose="020B0604020202020204" pitchFamily="34" charset="0"/>
              <a:buChar char="•"/>
            </a:pPr>
            <a:r>
              <a:rPr lang="en-US" dirty="0"/>
              <a:t>We want to hear from you!</a:t>
            </a:r>
          </a:p>
          <a:p>
            <a:pPr marL="742950" lvl="1" indent="-285750">
              <a:buFont typeface="Arial" panose="020B0604020202020204" pitchFamily="34" charset="0"/>
              <a:buChar char="•"/>
            </a:pPr>
            <a:r>
              <a:rPr lang="en-US" dirty="0"/>
              <a:t>Would having TEMPO data available in the cloud benefit you?</a:t>
            </a:r>
          </a:p>
          <a:p>
            <a:pPr marL="742950" lvl="1" indent="-285750">
              <a:buFont typeface="Arial" panose="020B0604020202020204" pitchFamily="34" charset="0"/>
              <a:buChar char="•"/>
            </a:pPr>
            <a:r>
              <a:rPr lang="en-US" dirty="0"/>
              <a:t>What is the value proposition for you and your colleagues?</a:t>
            </a:r>
          </a:p>
          <a:p>
            <a:pPr marL="742950" lvl="1" indent="-285750">
              <a:buFont typeface="Arial" panose="020B0604020202020204" pitchFamily="34" charset="0"/>
              <a:buChar char="•"/>
            </a:pPr>
            <a:r>
              <a:rPr lang="en-US" dirty="0"/>
              <a:t>Challenges with using the cloud?</a:t>
            </a:r>
          </a:p>
          <a:p>
            <a:pPr marL="742950" lvl="1" indent="-285750">
              <a:buFont typeface="Arial" panose="020B0604020202020204" pitchFamily="34" charset="0"/>
              <a:buChar char="•"/>
            </a:pPr>
            <a:r>
              <a:rPr lang="en-US" dirty="0"/>
              <a:t>Is AWS sufficient or do you have any preference for a different cloud vendor (i.e. Google or Microsoft)?  If so, why?</a:t>
            </a:r>
          </a:p>
        </p:txBody>
      </p:sp>
      <p:sp>
        <p:nvSpPr>
          <p:cNvPr id="4" name="Footer Placeholder 3">
            <a:extLst>
              <a:ext uri="{FF2B5EF4-FFF2-40B4-BE49-F238E27FC236}">
                <a16:creationId xmlns:a16="http://schemas.microsoft.com/office/drawing/2014/main" id="{8454C617-94F3-4544-A04F-4FF06CD2AAC4}"/>
              </a:ext>
            </a:extLst>
          </p:cNvPr>
          <p:cNvSpPr>
            <a:spLocks noGrp="1"/>
          </p:cNvSpPr>
          <p:nvPr>
            <p:ph type="ftr" sz="quarter" idx="11"/>
          </p:nvPr>
        </p:nvSpPr>
        <p:spPr/>
        <p:txBody>
          <a:bodyPr/>
          <a:lstStyle/>
          <a:p>
            <a:r>
              <a:rPr lang="en-US"/>
              <a:t>The Science Directorate at NASA's Langley Research Center</a:t>
            </a:r>
            <a:endParaRPr lang="en-US" dirty="0"/>
          </a:p>
        </p:txBody>
      </p:sp>
      <p:sp>
        <p:nvSpPr>
          <p:cNvPr id="5" name="Slide Number Placeholder 4">
            <a:extLst>
              <a:ext uri="{FF2B5EF4-FFF2-40B4-BE49-F238E27FC236}">
                <a16:creationId xmlns:a16="http://schemas.microsoft.com/office/drawing/2014/main" id="{CA0FC861-F379-3C43-8DEA-302D8E7BD4A7}"/>
              </a:ext>
            </a:extLst>
          </p:cNvPr>
          <p:cNvSpPr>
            <a:spLocks noGrp="1"/>
          </p:cNvSpPr>
          <p:nvPr>
            <p:ph type="sldNum" sz="quarter" idx="12"/>
          </p:nvPr>
        </p:nvSpPr>
        <p:spPr/>
        <p:txBody>
          <a:bodyPr/>
          <a:lstStyle/>
          <a:p>
            <a:fld id="{2E8C51FE-49D9-314D-9957-ABBF7DDE8782}" type="slidenum">
              <a:rPr lang="en-US" smtClean="0"/>
              <a:pPr/>
              <a:t>29</a:t>
            </a:fld>
            <a:endParaRPr lang="en-US" dirty="0"/>
          </a:p>
        </p:txBody>
      </p:sp>
    </p:spTree>
    <p:extLst>
      <p:ext uri="{BB962C8B-B14F-4D97-AF65-F5344CB8AC3E}">
        <p14:creationId xmlns:p14="http://schemas.microsoft.com/office/powerpoint/2010/main" val="4124926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18C51A5-D615-1C46-93E5-172C68964AA4}"/>
              </a:ext>
            </a:extLst>
          </p:cNvPr>
          <p:cNvSpPr>
            <a:spLocks noGrp="1"/>
          </p:cNvSpPr>
          <p:nvPr>
            <p:ph type="title"/>
          </p:nvPr>
        </p:nvSpPr>
        <p:spPr>
          <a:xfrm>
            <a:off x="2328421" y="791476"/>
            <a:ext cx="9346369" cy="923330"/>
          </a:xfrm>
        </p:spPr>
        <p:txBody>
          <a:bodyPr/>
          <a:lstStyle/>
          <a:p>
            <a:pPr algn="ctr"/>
            <a:r>
              <a:rPr lang="en-US" sz="2800" dirty="0">
                <a:solidFill>
                  <a:schemeClr val="accent1">
                    <a:lumMod val="75000"/>
                  </a:schemeClr>
                </a:solidFill>
                <a:latin typeface="Helvetica Neue" panose="02000503000000020004"/>
              </a:rPr>
              <a:t>Earth Observation System Data and Information System </a:t>
            </a:r>
            <a:r>
              <a:rPr lang="en-US" sz="3200" b="1" i="1" dirty="0">
                <a:solidFill>
                  <a:schemeClr val="accent1">
                    <a:lumMod val="75000"/>
                  </a:schemeClr>
                </a:solidFill>
                <a:latin typeface="Helvetica Neue" panose="02000503000000020004"/>
              </a:rPr>
              <a:t>EOSDIS</a:t>
            </a:r>
          </a:p>
        </p:txBody>
      </p:sp>
      <p:sp>
        <p:nvSpPr>
          <p:cNvPr id="3" name="Content Placeholder 2">
            <a:extLst>
              <a:ext uri="{FF2B5EF4-FFF2-40B4-BE49-F238E27FC236}">
                <a16:creationId xmlns:a16="http://schemas.microsoft.com/office/drawing/2014/main" id="{AE8D68E4-3C79-344A-809F-A5151D6389B2}"/>
              </a:ext>
            </a:extLst>
          </p:cNvPr>
          <p:cNvSpPr>
            <a:spLocks noGrp="1"/>
          </p:cNvSpPr>
          <p:nvPr>
            <p:ph idx="1"/>
          </p:nvPr>
        </p:nvSpPr>
        <p:spPr>
          <a:xfrm>
            <a:off x="2328422" y="3042844"/>
            <a:ext cx="5213114" cy="3760004"/>
          </a:xfrm>
        </p:spPr>
        <p:txBody>
          <a:bodyPr wrap="square">
            <a:spAutoFit/>
          </a:bodyPr>
          <a:lstStyle/>
          <a:p>
            <a:pPr marL="285750" indent="-285750">
              <a:buFont typeface="Arial" panose="020B0604020202020204" pitchFamily="34" charset="0"/>
              <a:buChar char="•"/>
            </a:pPr>
            <a:r>
              <a:rPr lang="en-US" b="1" i="1" dirty="0">
                <a:latin typeface="Century Gothic" panose="020B0502020202020204" pitchFamily="34" charset="0"/>
              </a:rPr>
              <a:t>Distributed Active Archive Centers (DAACs</a:t>
            </a:r>
            <a:r>
              <a:rPr lang="en-US" i="1" dirty="0">
                <a:latin typeface="Century Gothic" panose="020B0502020202020204" pitchFamily="34" charset="0"/>
              </a:rPr>
              <a:t>)</a:t>
            </a:r>
          </a:p>
          <a:p>
            <a:pPr marL="285750" indent="-285750">
              <a:buFont typeface="Arial" panose="020B0604020202020204" pitchFamily="34" charset="0"/>
              <a:buChar char="•"/>
            </a:pPr>
            <a:r>
              <a:rPr lang="en-US" dirty="0">
                <a:latin typeface="Century Gothic" panose="020B0502020202020204" pitchFamily="34" charset="0"/>
              </a:rPr>
              <a:t>Science Data Processing Segment (SDPS)</a:t>
            </a:r>
          </a:p>
          <a:p>
            <a:pPr marL="285750" indent="-285750">
              <a:buFont typeface="Arial" panose="020B0604020202020204" pitchFamily="34" charset="0"/>
              <a:buChar char="•"/>
            </a:pPr>
            <a:r>
              <a:rPr lang="en-US" dirty="0">
                <a:latin typeface="Century Gothic" panose="020B0502020202020204" pitchFamily="34" charset="0"/>
              </a:rPr>
              <a:t>Science Investigator-led Processing Systems (SIPS)</a:t>
            </a:r>
          </a:p>
          <a:p>
            <a:pPr marL="285750" indent="-285750">
              <a:buFont typeface="Arial" panose="020B0604020202020204" pitchFamily="34" charset="0"/>
              <a:buChar char="•"/>
            </a:pPr>
            <a:r>
              <a:rPr lang="en-US" dirty="0">
                <a:latin typeface="Century Gothic" panose="020B0502020202020204" pitchFamily="34" charset="0"/>
              </a:rPr>
              <a:t>Common Metadata Repository (CMR)</a:t>
            </a:r>
          </a:p>
          <a:p>
            <a:pPr marL="285750" indent="-285750">
              <a:buFont typeface="Arial" panose="020B0604020202020204" pitchFamily="34" charset="0"/>
              <a:buChar char="•"/>
            </a:pPr>
            <a:r>
              <a:rPr lang="en-US" dirty="0" err="1">
                <a:latin typeface="Century Gothic" panose="020B0502020202020204" pitchFamily="34" charset="0"/>
              </a:rPr>
              <a:t>Earthdata</a:t>
            </a:r>
            <a:endParaRPr lang="en-US" dirty="0">
              <a:latin typeface="Century Gothic" panose="020B0502020202020204" pitchFamily="34" charset="0"/>
            </a:endParaRPr>
          </a:p>
          <a:p>
            <a:pPr marL="285750" indent="-285750">
              <a:buFont typeface="Arial" panose="020B0604020202020204" pitchFamily="34" charset="0"/>
              <a:buChar char="•"/>
            </a:pPr>
            <a:r>
              <a:rPr lang="en-US" dirty="0">
                <a:latin typeface="Century Gothic" panose="020B0502020202020204" pitchFamily="34" charset="0"/>
              </a:rPr>
              <a:t>Global Imagery Browse Services (GIBS)</a:t>
            </a:r>
          </a:p>
          <a:p>
            <a:pPr marL="285750" indent="-285750">
              <a:buFont typeface="Arial" panose="020B0604020202020204" pitchFamily="34" charset="0"/>
              <a:buChar char="•"/>
            </a:pPr>
            <a:r>
              <a:rPr lang="en-US" dirty="0">
                <a:latin typeface="Century Gothic" panose="020B0502020202020204" pitchFamily="34" charset="0"/>
              </a:rPr>
              <a:t>more</a:t>
            </a:r>
          </a:p>
          <a:p>
            <a:pPr marL="285750" indent="-2857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F9A2E6C8-1BAE-B94B-AC5D-40185132743A}"/>
              </a:ext>
            </a:extLst>
          </p:cNvPr>
          <p:cNvSpPr>
            <a:spLocks noGrp="1"/>
          </p:cNvSpPr>
          <p:nvPr>
            <p:ph type="sldNum" sz="quarter" idx="12"/>
          </p:nvPr>
        </p:nvSpPr>
        <p:spPr/>
        <p:txBody>
          <a:bodyPr/>
          <a:lstStyle/>
          <a:p>
            <a:fld id="{2E8C51FE-49D9-314D-9957-ABBF7DDE8782}" type="slidenum">
              <a:rPr lang="en-US" smtClean="0"/>
              <a:pPr/>
              <a:t>3</a:t>
            </a:fld>
            <a:endParaRPr lang="en-US"/>
          </a:p>
        </p:txBody>
      </p:sp>
      <p:sp>
        <p:nvSpPr>
          <p:cNvPr id="2" name="Footer Placeholder 1">
            <a:extLst>
              <a:ext uri="{FF2B5EF4-FFF2-40B4-BE49-F238E27FC236}">
                <a16:creationId xmlns:a16="http://schemas.microsoft.com/office/drawing/2014/main" id="{BAE1C276-47CF-BE4F-AD24-3AF95942D32A}"/>
              </a:ext>
            </a:extLst>
          </p:cNvPr>
          <p:cNvSpPr>
            <a:spLocks noGrp="1"/>
          </p:cNvSpPr>
          <p:nvPr>
            <p:ph type="ftr" sz="quarter" idx="11"/>
          </p:nvPr>
        </p:nvSpPr>
        <p:spPr/>
        <p:txBody>
          <a:bodyPr/>
          <a:lstStyle/>
          <a:p>
            <a:r>
              <a:rPr lang="en-US" dirty="0"/>
              <a:t>The Science Directorate at NASA's Langley Research Center</a:t>
            </a:r>
          </a:p>
        </p:txBody>
      </p:sp>
      <p:pic>
        <p:nvPicPr>
          <p:cNvPr id="1028" name="Picture 4" descr="Data Center 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1535" y="3077957"/>
            <a:ext cx="4468084" cy="294449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328420" y="1692070"/>
            <a:ext cx="9346369" cy="1200329"/>
          </a:xfrm>
          <a:prstGeom prst="rect">
            <a:avLst/>
          </a:prstGeom>
          <a:noFill/>
        </p:spPr>
        <p:txBody>
          <a:bodyPr wrap="square" rtlCol="0">
            <a:spAutoFit/>
          </a:bodyPr>
          <a:lstStyle/>
          <a:p>
            <a:r>
              <a:rPr lang="en-US" dirty="0">
                <a:latin typeface="Century Gothic" panose="020B0502020202020204" pitchFamily="34" charset="0"/>
              </a:rPr>
              <a:t>EOSDIS data centers </a:t>
            </a:r>
            <a:r>
              <a:rPr lang="en-US" b="1" dirty="0">
                <a:latin typeface="Century Gothic" panose="020B0502020202020204" pitchFamily="34" charset="0"/>
              </a:rPr>
              <a:t>process, archive, and distribute thousands of data products </a:t>
            </a:r>
            <a:r>
              <a:rPr lang="en-US" dirty="0">
                <a:latin typeface="Century Gothic" panose="020B0502020202020204" pitchFamily="34" charset="0"/>
              </a:rPr>
              <a:t>to the global user community. The primary services provided by EOSDIS are data archive &amp; management, distribution, information management, product generation, and user support.  It is comprised of multiple components including: </a:t>
            </a:r>
            <a:endParaRPr lang="en-US" b="1" i="1" dirty="0">
              <a:latin typeface="Century Gothic" panose="020B0502020202020204" pitchFamily="34" charset="0"/>
            </a:endParaRPr>
          </a:p>
        </p:txBody>
      </p:sp>
    </p:spTree>
    <p:extLst>
      <p:ext uri="{BB962C8B-B14F-4D97-AF65-F5344CB8AC3E}">
        <p14:creationId xmlns:p14="http://schemas.microsoft.com/office/powerpoint/2010/main" val="956488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F15823C-A085-BA4B-AACC-E38B0A325B13}"/>
              </a:ext>
            </a:extLst>
          </p:cNvPr>
          <p:cNvSpPr>
            <a:spLocks noGrp="1"/>
          </p:cNvSpPr>
          <p:nvPr>
            <p:ph type="sldNum" sz="quarter" idx="12"/>
          </p:nvPr>
        </p:nvSpPr>
        <p:spPr/>
        <p:txBody>
          <a:bodyPr/>
          <a:lstStyle/>
          <a:p>
            <a:fld id="{2E8C51FE-49D9-314D-9957-ABBF7DDE8782}" type="slidenum">
              <a:rPr lang="en-US" smtClean="0"/>
              <a:t>30</a:t>
            </a:fld>
            <a:endParaRPr lang="en-US"/>
          </a:p>
        </p:txBody>
      </p:sp>
      <p:sp>
        <p:nvSpPr>
          <p:cNvPr id="4" name="Footer Placeholder 3">
            <a:extLst>
              <a:ext uri="{FF2B5EF4-FFF2-40B4-BE49-F238E27FC236}">
                <a16:creationId xmlns:a16="http://schemas.microsoft.com/office/drawing/2014/main" id="{E8DDEC50-2B7D-C04A-A6F7-27CFE141A60D}"/>
              </a:ext>
            </a:extLst>
          </p:cNvPr>
          <p:cNvSpPr>
            <a:spLocks noGrp="1"/>
          </p:cNvSpPr>
          <p:nvPr>
            <p:ph type="ftr" sz="quarter" idx="11"/>
          </p:nvPr>
        </p:nvSpPr>
        <p:spPr/>
        <p:txBody>
          <a:bodyPr/>
          <a:lstStyle/>
          <a:p>
            <a:r>
              <a:rPr lang="en-US"/>
              <a:t>The Science Directorate at NASA's Langley Research Center</a:t>
            </a:r>
            <a:endParaRPr lang="en-US" dirty="0"/>
          </a:p>
        </p:txBody>
      </p:sp>
      <p:sp>
        <p:nvSpPr>
          <p:cNvPr id="6" name="Rectangle 5">
            <a:extLst>
              <a:ext uri="{FF2B5EF4-FFF2-40B4-BE49-F238E27FC236}">
                <a16:creationId xmlns:a16="http://schemas.microsoft.com/office/drawing/2014/main" id="{B868467A-E115-7148-881F-D4C862364E33}"/>
              </a:ext>
            </a:extLst>
          </p:cNvPr>
          <p:cNvSpPr/>
          <p:nvPr/>
        </p:nvSpPr>
        <p:spPr>
          <a:xfrm>
            <a:off x="2533185" y="2616637"/>
            <a:ext cx="7125629" cy="1415772"/>
          </a:xfrm>
          <a:prstGeom prst="rect">
            <a:avLst/>
          </a:prstGeom>
        </p:spPr>
        <p:txBody>
          <a:bodyPr wrap="square" anchor="t">
            <a:spAutoFit/>
          </a:bodyPr>
          <a:lstStyle/>
          <a:p>
            <a:pPr algn="ctr"/>
            <a:r>
              <a:rPr lang="en-US" altLang="en-US" b="1" dirty="0">
                <a:solidFill>
                  <a:schemeClr val="accent1"/>
                </a:solidFill>
                <a:latin typeface="Helvetica Neue" panose="02000503000000020004" pitchFamily="2" charset="0"/>
                <a:ea typeface="Helvetica Neue" panose="02000503000000020004" pitchFamily="2" charset="0"/>
                <a:cs typeface="Helvetica Neue" panose="02000503000000020004" pitchFamily="2" charset="0"/>
              </a:rPr>
              <a:t>Atmospheric Science Data Center</a:t>
            </a:r>
          </a:p>
          <a:p>
            <a:pPr algn="ctr"/>
            <a:r>
              <a:rPr lang="en-US" altLang="en-US" dirty="0">
                <a:latin typeface="Helvetica Neue" panose="02000503000000020004" pitchFamily="2" charset="0"/>
                <a:ea typeface="Helvetica Neue" panose="02000503000000020004" pitchFamily="2" charset="0"/>
                <a:cs typeface="Helvetica Neue" panose="02000503000000020004" pitchFamily="2" charset="0"/>
              </a:rPr>
              <a:t>NASA Langley Research Center</a:t>
            </a:r>
          </a:p>
          <a:p>
            <a:pPr algn="ctr"/>
            <a:r>
              <a:rPr lang="en-US" altLang="en-US" dirty="0">
                <a:latin typeface="Helvetica Neue" panose="02000503000000020004" pitchFamily="2" charset="0"/>
                <a:ea typeface="Helvetica Neue" panose="02000503000000020004" pitchFamily="2" charset="0"/>
                <a:cs typeface="Helvetica Neue" panose="02000503000000020004" pitchFamily="2" charset="0"/>
              </a:rPr>
              <a:t>Hampton, Virginia (USA)</a:t>
            </a:r>
          </a:p>
          <a:p>
            <a:pPr algn="ctr"/>
            <a:r>
              <a:rPr lang="en-US" i="1" dirty="0">
                <a:hlinkClick r:id="rId2"/>
              </a:rPr>
              <a:t>https://asdc.larc.nasa.gov/</a:t>
            </a:r>
            <a:endParaRPr lang="en-US" altLang="en-US" dirty="0">
              <a:latin typeface="Helvetica Neue" panose="02000503000000020004" pitchFamily="2" charset="0"/>
              <a:ea typeface="Helvetica Neue" panose="02000503000000020004" pitchFamily="2" charset="0"/>
              <a:cs typeface="Helvetica Neue" panose="02000503000000020004" pitchFamily="2" charset="0"/>
            </a:endParaRPr>
          </a:p>
          <a:p>
            <a:pPr algn="ctr"/>
            <a:r>
              <a:rPr lang="en-US" altLang="en-US" sz="1400" i="1" dirty="0">
                <a:latin typeface="Century Gothic" panose="020B0502020202020204" pitchFamily="34" charset="0"/>
                <a:ea typeface="Helvetica Neue" panose="02000503000000020004" pitchFamily="2" charset="0"/>
                <a:cs typeface="Helvetica Neue" panose="02000503000000020004" pitchFamily="2" charset="0"/>
              </a:rPr>
              <a:t>support-asdc@earthdata.nasa.gov</a:t>
            </a:r>
          </a:p>
        </p:txBody>
      </p:sp>
    </p:spTree>
    <p:extLst>
      <p:ext uri="{BB962C8B-B14F-4D97-AF65-F5344CB8AC3E}">
        <p14:creationId xmlns:p14="http://schemas.microsoft.com/office/powerpoint/2010/main" val="3562549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C646F6F1-E682-0C49-AAE7-7D5D3251A731}"/>
              </a:ext>
            </a:extLst>
          </p:cNvPr>
          <p:cNvSpPr>
            <a:spLocks noGrp="1"/>
          </p:cNvSpPr>
          <p:nvPr>
            <p:ph type="sldNum" sz="quarter" idx="12"/>
          </p:nvPr>
        </p:nvSpPr>
        <p:spPr/>
        <p:txBody>
          <a:bodyPr/>
          <a:lstStyle/>
          <a:p>
            <a:fld id="{2E8C51FE-49D9-314D-9957-ABBF7DDE8782}" type="slidenum">
              <a:rPr lang="en-US" smtClean="0"/>
              <a:pPr/>
              <a:t>4</a:t>
            </a:fld>
            <a:endParaRPr lang="en-US"/>
          </a:p>
        </p:txBody>
      </p:sp>
      <p:pic>
        <p:nvPicPr>
          <p:cNvPr id="21" name="Google Shape;96;p19">
            <a:extLst>
              <a:ext uri="{FF2B5EF4-FFF2-40B4-BE49-F238E27FC236}">
                <a16:creationId xmlns:a16="http://schemas.microsoft.com/office/drawing/2014/main" id="{8BDB9D4E-BD1D-DB43-BE4D-8C08DDDFEEB8}"/>
              </a:ext>
            </a:extLst>
          </p:cNvPr>
          <p:cNvPicPr preferRelativeResize="0">
            <a:picLocks noChangeAspect="1"/>
          </p:cNvPicPr>
          <p:nvPr/>
        </p:nvPicPr>
        <p:blipFill>
          <a:blip r:embed="rId3">
            <a:alphaModFix/>
          </a:blip>
          <a:stretch>
            <a:fillRect/>
          </a:stretch>
        </p:blipFill>
        <p:spPr>
          <a:xfrm>
            <a:off x="4605696" y="977633"/>
            <a:ext cx="3706698" cy="1957763"/>
          </a:xfrm>
          <a:prstGeom prst="rect">
            <a:avLst/>
          </a:prstGeom>
          <a:noFill/>
          <a:ln>
            <a:noFill/>
          </a:ln>
        </p:spPr>
      </p:pic>
      <p:sp>
        <p:nvSpPr>
          <p:cNvPr id="22" name="Rectangle 21"/>
          <p:cNvSpPr/>
          <p:nvPr/>
        </p:nvSpPr>
        <p:spPr>
          <a:xfrm>
            <a:off x="4862768" y="3925019"/>
            <a:ext cx="6581263" cy="1569660"/>
          </a:xfrm>
          <a:prstGeom prst="rect">
            <a:avLst/>
          </a:prstGeom>
        </p:spPr>
        <p:txBody>
          <a:bodyPr wrap="square">
            <a:spAutoFit/>
          </a:bodyPr>
          <a:lstStyle/>
          <a:p>
            <a:r>
              <a:rPr lang="en-US" sz="2400" dirty="0">
                <a:latin typeface="Century Gothic" panose="020B0502020202020204" pitchFamily="34" charset="0"/>
                <a:ea typeface="Helvetica Neue" panose="02000503000000020004" pitchFamily="2" charset="0"/>
                <a:cs typeface="Helvetica Neue" panose="02000503000000020004" pitchFamily="2" charset="0"/>
              </a:rPr>
              <a:t>"To be a leading provider of </a:t>
            </a:r>
            <a:r>
              <a:rPr lang="en-US" sz="2400" b="1" dirty="0">
                <a:latin typeface="Century Gothic" panose="020B0502020202020204" pitchFamily="34" charset="0"/>
                <a:ea typeface="Helvetica Neue" panose="02000503000000020004" pitchFamily="2" charset="0"/>
                <a:cs typeface="Helvetica Neue" panose="02000503000000020004" pitchFamily="2" charset="0"/>
              </a:rPr>
              <a:t>atmospheric science data</a:t>
            </a:r>
            <a:r>
              <a:rPr lang="en-US" sz="2400" dirty="0">
                <a:latin typeface="Century Gothic" panose="020B0502020202020204" pitchFamily="34" charset="0"/>
                <a:ea typeface="Helvetica Neue" panose="02000503000000020004" pitchFamily="2" charset="0"/>
                <a:cs typeface="Helvetica Neue" panose="02000503000000020004" pitchFamily="2" charset="0"/>
              </a:rPr>
              <a:t> products and services to the science community through </a:t>
            </a:r>
            <a:r>
              <a:rPr lang="en-US" sz="2400" b="1" dirty="0">
                <a:latin typeface="Century Gothic" panose="020B0502020202020204" pitchFamily="34" charset="0"/>
                <a:ea typeface="Helvetica Neue" panose="02000503000000020004" pitchFamily="2" charset="0"/>
                <a:cs typeface="Helvetica Neue" panose="02000503000000020004" pitchFamily="2" charset="0"/>
              </a:rPr>
              <a:t>agility, innovation, and technical excellence“</a:t>
            </a:r>
          </a:p>
        </p:txBody>
      </p:sp>
      <p:sp>
        <p:nvSpPr>
          <p:cNvPr id="23" name="Title 2">
            <a:extLst>
              <a:ext uri="{FF2B5EF4-FFF2-40B4-BE49-F238E27FC236}">
                <a16:creationId xmlns:a16="http://schemas.microsoft.com/office/drawing/2014/main" id="{CD9C5548-2C1F-BB4B-B7FD-B2240EDA1435}"/>
              </a:ext>
            </a:extLst>
          </p:cNvPr>
          <p:cNvSpPr txBox="1">
            <a:spLocks noGrp="1"/>
          </p:cNvSpPr>
          <p:nvPr>
            <p:ph type="title"/>
          </p:nvPr>
        </p:nvSpPr>
        <p:spPr>
          <a:xfrm>
            <a:off x="4799631" y="3415697"/>
            <a:ext cx="6678105" cy="646331"/>
          </a:xfrm>
          <a:prstGeom prst="rect">
            <a:avLst/>
          </a:prstGeom>
        </p:spPr>
        <p:txBody>
          <a:bodyPr/>
          <a:lstStyle>
            <a:lvl1pPr algn="ctr" rtl="0" eaLnBrk="1" latinLnBrk="0" hangingPunct="1">
              <a:lnSpc>
                <a:spcPct val="90000"/>
              </a:lnSpc>
              <a:spcBef>
                <a:spcPct val="0"/>
              </a:spcBef>
              <a:buNone/>
              <a:defRPr kumimoji="0" sz="3000" kern="1200">
                <a:solidFill>
                  <a:schemeClr val="tx1"/>
                </a:solidFill>
                <a:latin typeface="Helvetica Neue Light"/>
                <a:ea typeface="+mj-ea"/>
                <a:cs typeface="Helvetica Neue Light"/>
              </a:defRPr>
            </a:lvl1pPr>
          </a:lstStyle>
          <a:p>
            <a:r>
              <a:rPr lang="en-US" dirty="0">
                <a:solidFill>
                  <a:schemeClr val="accent2"/>
                </a:solidFill>
              </a:rPr>
              <a:t>ASDC Vision</a:t>
            </a:r>
          </a:p>
        </p:txBody>
      </p:sp>
    </p:spTree>
    <p:extLst>
      <p:ext uri="{BB962C8B-B14F-4D97-AF65-F5344CB8AC3E}">
        <p14:creationId xmlns:p14="http://schemas.microsoft.com/office/powerpoint/2010/main" val="2502722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1DF17A6-D511-E84B-9F70-482031AC8B3F}"/>
              </a:ext>
            </a:extLst>
          </p:cNvPr>
          <p:cNvSpPr>
            <a:spLocks noGrp="1"/>
          </p:cNvSpPr>
          <p:nvPr>
            <p:ph type="sldNum" sz="quarter" idx="12"/>
          </p:nvPr>
        </p:nvSpPr>
        <p:spPr>
          <a:xfrm>
            <a:off x="9355319" y="6422339"/>
            <a:ext cx="2743200" cy="365125"/>
          </a:xfrm>
        </p:spPr>
        <p:txBody>
          <a:bodyPr/>
          <a:lstStyle/>
          <a:p>
            <a:fld id="{2E8C51FE-49D9-314D-9957-ABBF7DDE8782}" type="slidenum">
              <a:rPr lang="en-US" smtClean="0"/>
              <a:pPr/>
              <a:t>5</a:t>
            </a:fld>
            <a:endParaRPr lang="en-US" dirty="0"/>
          </a:p>
        </p:txBody>
      </p:sp>
      <p:sp>
        <p:nvSpPr>
          <p:cNvPr id="2" name="Footer Placeholder 1">
            <a:extLst>
              <a:ext uri="{FF2B5EF4-FFF2-40B4-BE49-F238E27FC236}">
                <a16:creationId xmlns:a16="http://schemas.microsoft.com/office/drawing/2014/main" id="{BC2AE88A-FE21-FE4F-BBFA-13D57430DE9D}"/>
              </a:ext>
            </a:extLst>
          </p:cNvPr>
          <p:cNvSpPr>
            <a:spLocks noGrp="1"/>
          </p:cNvSpPr>
          <p:nvPr>
            <p:ph type="ftr" sz="quarter" idx="11"/>
          </p:nvPr>
        </p:nvSpPr>
        <p:spPr/>
        <p:txBody>
          <a:bodyPr/>
          <a:lstStyle/>
          <a:p>
            <a:r>
              <a:rPr lang="en-US"/>
              <a:t>The Science Directorate at NASA's Langley Research Center</a:t>
            </a:r>
            <a:endParaRPr lang="en-US" dirty="0"/>
          </a:p>
        </p:txBody>
      </p:sp>
      <p:grpSp>
        <p:nvGrpSpPr>
          <p:cNvPr id="5" name="Group 4"/>
          <p:cNvGrpSpPr/>
          <p:nvPr/>
        </p:nvGrpSpPr>
        <p:grpSpPr>
          <a:xfrm>
            <a:off x="1288167" y="672253"/>
            <a:ext cx="5860145" cy="3946843"/>
            <a:chOff x="1066043" y="1908047"/>
            <a:chExt cx="4777616" cy="3217753"/>
          </a:xfrm>
        </p:grpSpPr>
        <p:pic>
          <p:nvPicPr>
            <p:cNvPr id="69" name="Picture 6" descr="2001Apr4-6_CO">
              <a:extLst>
                <a:ext uri="{FF2B5EF4-FFF2-40B4-BE49-F238E27FC236}">
                  <a16:creationId xmlns:a16="http://schemas.microsoft.com/office/drawing/2014/main" id="{8BC3305D-79B4-C843-A0D2-89B969F3FF7B}"/>
                </a:ext>
              </a:extLst>
            </p:cNvPr>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l="8966" t="14333" r="18465" b="11166"/>
            <a:stretch/>
          </p:blipFill>
          <p:spPr bwMode="auto">
            <a:xfrm>
              <a:off x="3454851" y="3517084"/>
              <a:ext cx="2388808" cy="1371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0" name="Picture 7" descr="odepth_small_APR_2005_F02_0014">
              <a:extLst>
                <a:ext uri="{FF2B5EF4-FFF2-40B4-BE49-F238E27FC236}">
                  <a16:creationId xmlns:a16="http://schemas.microsoft.com/office/drawing/2014/main" id="{F231BB4F-76DE-FB43-A041-6721DACDF946}"/>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10307" t="9453" r="14539" b="24222"/>
            <a:stretch/>
          </p:blipFill>
          <p:spPr bwMode="auto">
            <a:xfrm>
              <a:off x="1066043" y="3517084"/>
              <a:ext cx="2388808" cy="1371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1" name="Picture 8" descr="ISCCP_D2_200109_meanca">
              <a:extLst>
                <a:ext uri="{FF2B5EF4-FFF2-40B4-BE49-F238E27FC236}">
                  <a16:creationId xmlns:a16="http://schemas.microsoft.com/office/drawing/2014/main" id="{2268B562-3B37-C44F-92C7-2D0986430724}"/>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14664" t="14000" r="12820" b="16667"/>
            <a:stretch/>
          </p:blipFill>
          <p:spPr bwMode="auto">
            <a:xfrm>
              <a:off x="3454851" y="2123809"/>
              <a:ext cx="2388808" cy="13703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4" name="Picture 9" descr="sse">
              <a:extLst>
                <a:ext uri="{FF2B5EF4-FFF2-40B4-BE49-F238E27FC236}">
                  <a16:creationId xmlns:a16="http://schemas.microsoft.com/office/drawing/2014/main" id="{7C2DBB49-4DC8-6642-80ED-AEFB57132708}"/>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l="10749" t="21504" r="18069" b="21312"/>
            <a:stretch/>
          </p:blipFill>
          <p:spPr bwMode="auto">
            <a:xfrm>
              <a:off x="1066043" y="2123809"/>
              <a:ext cx="2388808" cy="1371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5" name="TextBox 74">
              <a:extLst>
                <a:ext uri="{FF2B5EF4-FFF2-40B4-BE49-F238E27FC236}">
                  <a16:creationId xmlns:a16="http://schemas.microsoft.com/office/drawing/2014/main" id="{0A773712-3A39-5342-8747-E018E6A8ED89}"/>
                </a:ext>
              </a:extLst>
            </p:cNvPr>
            <p:cNvSpPr txBox="1"/>
            <p:nvPr/>
          </p:nvSpPr>
          <p:spPr>
            <a:xfrm>
              <a:off x="1173707" y="4879579"/>
              <a:ext cx="2281144" cy="246221"/>
            </a:xfrm>
            <a:prstGeom prst="rect">
              <a:avLst/>
            </a:prstGeom>
            <a:noFill/>
          </p:spPr>
          <p:txBody>
            <a:bodyPr wrap="square" rtlCol="0">
              <a:spAutoFit/>
            </a:bodyPr>
            <a:lstStyle/>
            <a:p>
              <a:pPr algn="ctr"/>
              <a:r>
                <a:rPr lang="en-US" sz="1000" b="1" dirty="0">
                  <a:solidFill>
                    <a:schemeClr val="accent6">
                      <a:lumMod val="75000"/>
                    </a:schemeClr>
                  </a:solidFill>
                </a:rPr>
                <a:t>AEROSOLS</a:t>
              </a:r>
            </a:p>
          </p:txBody>
        </p:sp>
        <p:sp>
          <p:nvSpPr>
            <p:cNvPr id="76" name="TextBox 75">
              <a:extLst>
                <a:ext uri="{FF2B5EF4-FFF2-40B4-BE49-F238E27FC236}">
                  <a16:creationId xmlns:a16="http://schemas.microsoft.com/office/drawing/2014/main" id="{07812936-FD65-A442-BB9B-D6BC8FA3ADA3}"/>
                </a:ext>
              </a:extLst>
            </p:cNvPr>
            <p:cNvSpPr txBox="1"/>
            <p:nvPr/>
          </p:nvSpPr>
          <p:spPr>
            <a:xfrm>
              <a:off x="3562515" y="4879579"/>
              <a:ext cx="2281144" cy="246221"/>
            </a:xfrm>
            <a:prstGeom prst="rect">
              <a:avLst/>
            </a:prstGeom>
            <a:noFill/>
          </p:spPr>
          <p:txBody>
            <a:bodyPr wrap="square" rtlCol="0">
              <a:spAutoFit/>
            </a:bodyPr>
            <a:lstStyle/>
            <a:p>
              <a:pPr algn="ctr"/>
              <a:r>
                <a:rPr lang="en-US" sz="1000" b="1" dirty="0">
                  <a:solidFill>
                    <a:schemeClr val="accent6">
                      <a:lumMod val="75000"/>
                    </a:schemeClr>
                  </a:solidFill>
                </a:rPr>
                <a:t>TROPOSPHERIC COMPOSITION</a:t>
              </a:r>
            </a:p>
          </p:txBody>
        </p:sp>
        <p:sp>
          <p:nvSpPr>
            <p:cNvPr id="77" name="TextBox 76">
              <a:extLst>
                <a:ext uri="{FF2B5EF4-FFF2-40B4-BE49-F238E27FC236}">
                  <a16:creationId xmlns:a16="http://schemas.microsoft.com/office/drawing/2014/main" id="{3EBF3F32-B35A-A34B-B1D8-28F37DC7DAB0}"/>
                </a:ext>
              </a:extLst>
            </p:cNvPr>
            <p:cNvSpPr txBox="1"/>
            <p:nvPr/>
          </p:nvSpPr>
          <p:spPr>
            <a:xfrm>
              <a:off x="1066043" y="1908047"/>
              <a:ext cx="2388808" cy="246221"/>
            </a:xfrm>
            <a:prstGeom prst="rect">
              <a:avLst/>
            </a:prstGeom>
            <a:noFill/>
          </p:spPr>
          <p:txBody>
            <a:bodyPr wrap="square" rtlCol="0">
              <a:spAutoFit/>
            </a:bodyPr>
            <a:lstStyle/>
            <a:p>
              <a:pPr algn="ctr"/>
              <a:r>
                <a:rPr lang="en-US" sz="1000" b="1" dirty="0">
                  <a:solidFill>
                    <a:schemeClr val="accent6">
                      <a:lumMod val="75000"/>
                    </a:schemeClr>
                  </a:solidFill>
                </a:rPr>
                <a:t>RADIATION BUDGET</a:t>
              </a:r>
            </a:p>
          </p:txBody>
        </p:sp>
        <p:sp>
          <p:nvSpPr>
            <p:cNvPr id="78" name="TextBox 77">
              <a:extLst>
                <a:ext uri="{FF2B5EF4-FFF2-40B4-BE49-F238E27FC236}">
                  <a16:creationId xmlns:a16="http://schemas.microsoft.com/office/drawing/2014/main" id="{879FEA73-0DEA-9E4E-82F8-074B28D6EBB7}"/>
                </a:ext>
              </a:extLst>
            </p:cNvPr>
            <p:cNvSpPr txBox="1"/>
            <p:nvPr/>
          </p:nvSpPr>
          <p:spPr>
            <a:xfrm>
              <a:off x="3454851" y="1909276"/>
              <a:ext cx="2388808" cy="246221"/>
            </a:xfrm>
            <a:prstGeom prst="rect">
              <a:avLst/>
            </a:prstGeom>
            <a:noFill/>
          </p:spPr>
          <p:txBody>
            <a:bodyPr wrap="square" rtlCol="0">
              <a:spAutoFit/>
            </a:bodyPr>
            <a:lstStyle/>
            <a:p>
              <a:pPr algn="ctr"/>
              <a:r>
                <a:rPr lang="en-US" sz="1000" b="1" dirty="0">
                  <a:solidFill>
                    <a:schemeClr val="accent6">
                      <a:lumMod val="75000"/>
                    </a:schemeClr>
                  </a:solidFill>
                </a:rPr>
                <a:t>CLOUDS</a:t>
              </a:r>
            </a:p>
          </p:txBody>
        </p:sp>
      </p:grpSp>
      <p:sp>
        <p:nvSpPr>
          <p:cNvPr id="83" name="Rectangle 82">
            <a:extLst>
              <a:ext uri="{FF2B5EF4-FFF2-40B4-BE49-F238E27FC236}">
                <a16:creationId xmlns:a16="http://schemas.microsoft.com/office/drawing/2014/main" id="{B21F2F2F-44A6-294C-A795-2B9520DD6498}"/>
              </a:ext>
            </a:extLst>
          </p:cNvPr>
          <p:cNvSpPr/>
          <p:nvPr/>
        </p:nvSpPr>
        <p:spPr>
          <a:xfrm>
            <a:off x="7289316" y="941490"/>
            <a:ext cx="4205998" cy="3631763"/>
          </a:xfrm>
          <a:prstGeom prst="rect">
            <a:avLst/>
          </a:prstGeom>
        </p:spPr>
        <p:txBody>
          <a:bodyPr wrap="square" anchor="t">
            <a:spAutoFit/>
          </a:bodyPr>
          <a:lstStyle/>
          <a:p>
            <a:pPr marL="285750" indent="-285750">
              <a:buFont typeface="Wingdings" pitchFamily="2" charset="2"/>
              <a:buChar char="ü"/>
            </a:pPr>
            <a:r>
              <a:rPr lang="en-US" altLang="en-US"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44+ Science projects</a:t>
            </a:r>
          </a:p>
          <a:p>
            <a:pPr lvl="1"/>
            <a:r>
              <a:rPr lang="en-US" altLang="en-US" sz="1400" dirty="0">
                <a:latin typeface="Century Gothic"/>
                <a:ea typeface="Helvetica Neue" panose="02000503000000020004" pitchFamily="2" charset="0"/>
                <a:cs typeface="Helvetica Neue" panose="02000503000000020004" pitchFamily="2" charset="0"/>
              </a:rPr>
              <a:t>⚬ MISR ⚬ MOPITT ⚬ MAIA ⚬ TEMPO ⚬ CERES </a:t>
            </a:r>
            <a:endParaRPr lang="en-US" altLang="en-US" sz="1400" dirty="0">
              <a:latin typeface="Century Gothic" panose="020B0502020202020204" pitchFamily="34" charset="0"/>
              <a:ea typeface="Helvetica Neue" panose="02000503000000020004" pitchFamily="2" charset="0"/>
              <a:cs typeface="Helvetica Neue" panose="02000503000000020004" pitchFamily="2" charset="0"/>
            </a:endParaRPr>
          </a:p>
          <a:p>
            <a:pPr lvl="1"/>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 CALIPSO </a:t>
            </a:r>
            <a:r>
              <a:rPr lang="en-US" altLang="en-US" sz="1400" dirty="0">
                <a:latin typeface="Century Gothic" panose="020B0502020202020204" pitchFamily="34" charset="0"/>
                <a:ea typeface="Helvetica Neue" panose="02000503000000020004" pitchFamily="2" charset="0"/>
                <a:cs typeface="Helvetica Neue" panose="02000503000000020004" pitchFamily="2" charset="0"/>
                <a:sym typeface="Wingdings" pitchFamily="2" charset="2"/>
              </a:rPr>
              <a:t> RSIG (EPA) </a:t>
            </a:r>
          </a:p>
          <a:p>
            <a:pPr lvl="1"/>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 </a:t>
            </a:r>
            <a:r>
              <a:rPr lang="en-US" altLang="en-US" sz="1400" dirty="0">
                <a:latin typeface="Century Gothic" panose="020B0502020202020204" pitchFamily="34" charset="0"/>
                <a:ea typeface="Helvetica Neue" panose="02000503000000020004" pitchFamily="2" charset="0"/>
                <a:cs typeface="Helvetica Neue" panose="02000503000000020004" pitchFamily="2" charset="0"/>
                <a:sym typeface="Wingdings" pitchFamily="2" charset="2"/>
              </a:rPr>
              <a:t>Airborne field campaigns </a:t>
            </a:r>
          </a:p>
          <a:p>
            <a:pPr lvl="1"/>
            <a:r>
              <a:rPr lang="en-US" altLang="en-US" sz="1400" dirty="0">
                <a:latin typeface="Century Gothic"/>
                <a:ea typeface="Helvetica Neue" panose="02000503000000020004" pitchFamily="2" charset="0"/>
                <a:cs typeface="Helvetica Neue" panose="02000503000000020004" pitchFamily="2" charset="0"/>
                <a:sym typeface="Wingdings" pitchFamily="2" charset="2"/>
              </a:rPr>
              <a:t>(</a:t>
            </a:r>
            <a:r>
              <a:rPr lang="en-US" altLang="en-US" sz="1400" b="1" dirty="0">
                <a:latin typeface="Century Gothic"/>
                <a:ea typeface="Helvetica Neue" panose="02000503000000020004" pitchFamily="2" charset="0"/>
                <a:cs typeface="Helvetica Neue" panose="02000503000000020004" pitchFamily="2" charset="0"/>
                <a:sym typeface="Wingdings" pitchFamily="2" charset="2"/>
              </a:rPr>
              <a:t>KORUS AQ, DISCOVER AQ, FIREX AQ)</a:t>
            </a:r>
            <a:endParaRPr lang="en-US" altLang="en-US" b="1" dirty="0">
              <a:latin typeface="Century Gothic"/>
              <a:ea typeface="Helvetica Neue" panose="02000503000000020004" pitchFamily="2" charset="0"/>
              <a:cs typeface="Helvetica Neue" panose="02000503000000020004" pitchFamily="2" charset="0"/>
            </a:endParaRPr>
          </a:p>
          <a:p>
            <a:pPr marL="285750" indent="-285750">
              <a:buFont typeface="Wingdings" pitchFamily="2" charset="2"/>
              <a:buChar char="ü"/>
            </a:pPr>
            <a:r>
              <a:rPr lang="en-US" altLang="en-US"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1100+ </a:t>
            </a:r>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unique science products</a:t>
            </a:r>
          </a:p>
          <a:p>
            <a:pPr marL="285750" indent="-285750">
              <a:buFont typeface="Wingdings" pitchFamily="2" charset="2"/>
              <a:buChar char="ü"/>
            </a:pPr>
            <a:r>
              <a:rPr lang="en-US" altLang="en-US"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Data usage (2019)</a:t>
            </a:r>
          </a:p>
          <a:p>
            <a:pPr lvl="1"/>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 2,061 Terabytes ⚬ 160,000 users </a:t>
            </a:r>
          </a:p>
          <a:p>
            <a:pPr lvl="1"/>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 158 countries </a:t>
            </a:r>
            <a:endParaRPr lang="en-US" altLang="en-US"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Wingdings" pitchFamily="2" charset="2"/>
              <a:buChar char="ü"/>
            </a:pPr>
            <a:r>
              <a:rPr lang="en-US" altLang="en-US"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Data archive (2019)</a:t>
            </a:r>
          </a:p>
          <a:p>
            <a:pPr lvl="1"/>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 5.8 Petabytes ⚬ 141 million files (4,400 TB) on high-speed disks</a:t>
            </a:r>
          </a:p>
          <a:p>
            <a:pPr marL="285750" indent="-285750">
              <a:buFont typeface="Wingdings" pitchFamily="2" charset="2"/>
              <a:buChar char="ü"/>
            </a:pPr>
            <a:r>
              <a:rPr lang="en-US" altLang="en-US"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Data in cloud (ongoing)</a:t>
            </a:r>
          </a:p>
          <a:p>
            <a:pPr lvl="1"/>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 Data and services in the cloud </a:t>
            </a:r>
          </a:p>
          <a:p>
            <a:pPr lvl="1"/>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 Scalable infrastructure</a:t>
            </a:r>
            <a:endParaRPr lang="en-US" sz="1400" dirty="0">
              <a:latin typeface="Century Gothic" panose="020B0502020202020204" pitchFamily="34" charset="0"/>
              <a:ea typeface="Helvetica Neue" panose="02000503000000020004" pitchFamily="2" charset="0"/>
              <a:cs typeface="Helvetica Neue" panose="02000503000000020004" pitchFamily="2" charset="0"/>
            </a:endParaRPr>
          </a:p>
        </p:txBody>
      </p:sp>
      <p:sp>
        <p:nvSpPr>
          <p:cNvPr id="86" name="Rectangle 85">
            <a:extLst>
              <a:ext uri="{FF2B5EF4-FFF2-40B4-BE49-F238E27FC236}">
                <a16:creationId xmlns:a16="http://schemas.microsoft.com/office/drawing/2014/main" id="{2E4B4E91-434D-994F-BA82-3FE14A034D81}"/>
              </a:ext>
            </a:extLst>
          </p:cNvPr>
          <p:cNvSpPr/>
          <p:nvPr/>
        </p:nvSpPr>
        <p:spPr>
          <a:xfrm>
            <a:off x="7323825" y="672253"/>
            <a:ext cx="2111475" cy="369332"/>
          </a:xfrm>
          <a:prstGeom prst="rect">
            <a:avLst/>
          </a:prstGeom>
        </p:spPr>
        <p:txBody>
          <a:bodyPr wrap="none">
            <a:spAutoFit/>
          </a:bodyPr>
          <a:lstStyle/>
          <a:p>
            <a:r>
              <a:rPr lang="en-US" altLang="en-US" b="1" dirty="0">
                <a:solidFill>
                  <a:schemeClr val="accent2"/>
                </a:solidFill>
                <a:latin typeface="Helvetica Neue" panose="02000503000000020004" pitchFamily="2" charset="0"/>
                <a:ea typeface="Helvetica Neue" panose="02000503000000020004" pitchFamily="2" charset="0"/>
                <a:cs typeface="Helvetica Neue" panose="02000503000000020004" pitchFamily="2" charset="0"/>
              </a:rPr>
              <a:t>ASDC at a glance</a:t>
            </a:r>
            <a:endParaRPr lang="en-US" b="1" dirty="0">
              <a:solidFill>
                <a:schemeClr val="accent2"/>
              </a:solidFill>
            </a:endParaRPr>
          </a:p>
        </p:txBody>
      </p:sp>
      <p:grpSp>
        <p:nvGrpSpPr>
          <p:cNvPr id="15" name="Group 14">
            <a:extLst>
              <a:ext uri="{FF2B5EF4-FFF2-40B4-BE49-F238E27FC236}">
                <a16:creationId xmlns:a16="http://schemas.microsoft.com/office/drawing/2014/main" id="{59B65ADB-2B6F-5549-B201-EA04072B26CE}"/>
              </a:ext>
            </a:extLst>
          </p:cNvPr>
          <p:cNvGrpSpPr/>
          <p:nvPr/>
        </p:nvGrpSpPr>
        <p:grpSpPr>
          <a:xfrm>
            <a:off x="1184040" y="4753461"/>
            <a:ext cx="9906329" cy="1847889"/>
            <a:chOff x="273050" y="5092754"/>
            <a:chExt cx="8432539" cy="1847889"/>
          </a:xfrm>
        </p:grpSpPr>
        <p:sp>
          <p:nvSpPr>
            <p:cNvPr id="16" name="TextBox 18">
              <a:extLst>
                <a:ext uri="{FF2B5EF4-FFF2-40B4-BE49-F238E27FC236}">
                  <a16:creationId xmlns:a16="http://schemas.microsoft.com/office/drawing/2014/main" id="{5E61317D-4DCD-7F4A-9676-3DAD1D76C18D}"/>
                </a:ext>
              </a:extLst>
            </p:cNvPr>
            <p:cNvSpPr txBox="1">
              <a:spLocks noChangeArrowheads="1"/>
            </p:cNvSpPr>
            <p:nvPr/>
          </p:nvSpPr>
          <p:spPr bwMode="auto">
            <a:xfrm>
              <a:off x="273050" y="5463315"/>
              <a:ext cx="8432539"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2">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None/>
              </a:pPr>
              <a:r>
                <a:rPr lang="en-US" altLang="en-US" sz="18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Ingest </a:t>
              </a:r>
              <a:r>
                <a:rPr lang="en-US" altLang="en-US" sz="1400" dirty="0">
                  <a:ea typeface="Helvetica Neue" panose="02000503000000020004" pitchFamily="2" charset="0"/>
                  <a:cs typeface="Calibri" panose="020F0502020204030204" pitchFamily="34" charset="0"/>
                </a:rPr>
                <a:t>receive data from data provider </a:t>
              </a:r>
              <a:endParaRPr lang="en-US" altLang="en-US" sz="1400" i="1" dirty="0">
                <a:solidFill>
                  <a:srgbClr val="0070C0"/>
                </a:solidFill>
                <a:ea typeface="Helvetica Neue" panose="02000503000000020004" pitchFamily="2" charset="0"/>
                <a:cs typeface="Calibri" panose="020F0502020204030204" pitchFamily="34" charset="0"/>
              </a:endParaRPr>
            </a:p>
            <a:p>
              <a:pPr eaLnBrk="1" hangingPunct="1">
                <a:spcBef>
                  <a:spcPct val="0"/>
                </a:spcBef>
                <a:buFontTx/>
                <a:buNone/>
              </a:pPr>
              <a:r>
                <a:rPr lang="en-US" altLang="en-US" sz="18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Archive</a:t>
              </a:r>
              <a:r>
                <a:rPr lang="en-US" altLang="en-US" sz="1800" dirty="0">
                  <a:latin typeface="Helvetica Neue" panose="02000503000000020004" pitchFamily="2" charset="0"/>
                  <a:ea typeface="Helvetica Neue" panose="02000503000000020004" pitchFamily="2" charset="0"/>
                  <a:cs typeface="Helvetica Neue" panose="02000503000000020004" pitchFamily="2" charset="0"/>
                </a:rPr>
                <a:t> </a:t>
              </a:r>
              <a:r>
                <a:rPr lang="en-US" altLang="en-US" sz="1400" dirty="0">
                  <a:latin typeface="+mn-lt"/>
                  <a:ea typeface="Helvetica Neue" panose="02000503000000020004" pitchFamily="2" charset="0"/>
                  <a:cs typeface="Helvetica Neue" panose="02000503000000020004" pitchFamily="2" charset="0"/>
                </a:rPr>
                <a:t>preservation &amp; provenance</a:t>
              </a:r>
            </a:p>
            <a:p>
              <a:pPr eaLnBrk="1" hangingPunct="1">
                <a:spcBef>
                  <a:spcPct val="0"/>
                </a:spcBef>
                <a:buFontTx/>
                <a:buNone/>
              </a:pPr>
              <a:r>
                <a:rPr lang="en-US" altLang="en-US" sz="18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Distribute</a:t>
              </a:r>
              <a:r>
                <a:rPr lang="en-US" altLang="en-US" sz="1800" dirty="0">
                  <a:solidFill>
                    <a:srgbClr val="0070C0"/>
                  </a:solidFill>
                  <a:latin typeface="Helvetica Neue" panose="02000503000000020004" pitchFamily="2" charset="0"/>
                  <a:ea typeface="Helvetica Neue" panose="02000503000000020004" pitchFamily="2" charset="0"/>
                  <a:cs typeface="Helvetica Neue" panose="02000503000000020004" pitchFamily="2" charset="0"/>
                </a:rPr>
                <a:t> </a:t>
              </a:r>
              <a:r>
                <a:rPr lang="en-US" altLang="en-US" sz="1400" dirty="0">
                  <a:latin typeface="+mn-lt"/>
                  <a:ea typeface="Helvetica Neue" panose="02000503000000020004" pitchFamily="2" charset="0"/>
                  <a:cs typeface="Helvetica Neue" panose="02000503000000020004" pitchFamily="2" charset="0"/>
                </a:rPr>
                <a:t>tools and services </a:t>
              </a:r>
            </a:p>
            <a:p>
              <a:pPr eaLnBrk="1" hangingPunct="1">
                <a:spcBef>
                  <a:spcPct val="0"/>
                </a:spcBef>
                <a:buFontTx/>
                <a:buNone/>
              </a:pPr>
              <a:endParaRPr lang="en-US" altLang="en-US" sz="1800" dirty="0">
                <a:latin typeface="Helvetica Neue" panose="02000503000000020004" pitchFamily="2" charset="0"/>
                <a:ea typeface="Helvetica Neue" panose="02000503000000020004" pitchFamily="2" charset="0"/>
                <a:cs typeface="Helvetica Neue" panose="02000503000000020004" pitchFamily="2" charset="0"/>
              </a:endParaRPr>
            </a:p>
            <a:p>
              <a:pPr eaLnBrk="1" hangingPunct="1">
                <a:spcBef>
                  <a:spcPct val="0"/>
                </a:spcBef>
                <a:buFontTx/>
                <a:buNone/>
              </a:pPr>
              <a:endParaRPr lang="en-US" altLang="en-US" sz="1800" dirty="0">
                <a:latin typeface="Helvetica Neue" panose="02000503000000020004" pitchFamily="2" charset="0"/>
                <a:ea typeface="Helvetica Neue" panose="02000503000000020004" pitchFamily="2" charset="0"/>
                <a:cs typeface="Helvetica Neue" panose="02000503000000020004" pitchFamily="2" charset="0"/>
              </a:endParaRPr>
            </a:p>
            <a:p>
              <a:pPr>
                <a:spcBef>
                  <a:spcPct val="0"/>
                </a:spcBef>
                <a:buNone/>
              </a:pPr>
              <a:r>
                <a:rPr lang="en-US" altLang="en-US" sz="18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Process</a:t>
              </a:r>
              <a:r>
                <a:rPr lang="en-US" altLang="en-US" sz="1800" dirty="0">
                  <a:latin typeface="Helvetica Neue" panose="02000503000000020004" pitchFamily="2" charset="0"/>
                  <a:ea typeface="Helvetica Neue" panose="02000503000000020004" pitchFamily="2" charset="0"/>
                  <a:cs typeface="Helvetica Neue" panose="02000503000000020004" pitchFamily="2" charset="0"/>
                </a:rPr>
                <a:t> </a:t>
              </a:r>
              <a:r>
                <a:rPr lang="en-US" altLang="en-US" sz="1400" dirty="0">
                  <a:latin typeface="+mn-lt"/>
                  <a:ea typeface="Helvetica Neue" panose="02000503000000020004" pitchFamily="2" charset="0"/>
                  <a:cs typeface="Helvetica Neue" panose="02000503000000020004" pitchFamily="2" charset="0"/>
                </a:rPr>
                <a:t>create higher level products</a:t>
              </a:r>
            </a:p>
            <a:p>
              <a:pPr>
                <a:spcBef>
                  <a:spcPct val="0"/>
                </a:spcBef>
                <a:buNone/>
              </a:pPr>
              <a:r>
                <a:rPr lang="en-US" altLang="en-US" sz="18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Outreach &amp; Support </a:t>
              </a:r>
              <a:r>
                <a:rPr lang="en-US" altLang="en-US" sz="1400" dirty="0">
                  <a:latin typeface="+mn-lt"/>
                  <a:ea typeface="Helvetica Neue" panose="02000503000000020004" pitchFamily="2" charset="0"/>
                  <a:cs typeface="Helvetica Neue" panose="02000503000000020004" pitchFamily="2" charset="0"/>
                </a:rPr>
                <a:t>research community</a:t>
              </a:r>
            </a:p>
            <a:p>
              <a:pPr>
                <a:spcBef>
                  <a:spcPct val="0"/>
                </a:spcBef>
                <a:buNone/>
              </a:pPr>
              <a:endParaRPr lang="en-US" altLang="en-US" sz="18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7" name="Rectangle 16">
              <a:extLst>
                <a:ext uri="{FF2B5EF4-FFF2-40B4-BE49-F238E27FC236}">
                  <a16:creationId xmlns:a16="http://schemas.microsoft.com/office/drawing/2014/main" id="{AD3E0637-8D97-464B-9295-E22BCA6C3B77}"/>
                </a:ext>
              </a:extLst>
            </p:cNvPr>
            <p:cNvSpPr/>
            <p:nvPr/>
          </p:nvSpPr>
          <p:spPr>
            <a:xfrm>
              <a:off x="273050" y="5092754"/>
              <a:ext cx="3183885" cy="369332"/>
            </a:xfrm>
            <a:prstGeom prst="rect">
              <a:avLst/>
            </a:prstGeom>
          </p:spPr>
          <p:txBody>
            <a:bodyPr wrap="none">
              <a:spAutoFit/>
            </a:bodyPr>
            <a:lstStyle/>
            <a:p>
              <a:r>
                <a:rPr lang="en-US" altLang="en-US" b="1" dirty="0">
                  <a:solidFill>
                    <a:schemeClr val="accent2"/>
                  </a:solidFill>
                  <a:latin typeface="Helvetica Neue" panose="02000503000000020004" pitchFamily="2" charset="0"/>
                  <a:ea typeface="Helvetica Neue" panose="02000503000000020004" pitchFamily="2" charset="0"/>
                  <a:cs typeface="Helvetica Neue" panose="02000503000000020004" pitchFamily="2" charset="0"/>
                </a:rPr>
                <a:t>Primary Functions of ASDC</a:t>
              </a:r>
              <a:endParaRPr lang="en-US" b="1" dirty="0">
                <a:solidFill>
                  <a:schemeClr val="accent2"/>
                </a:solidFill>
              </a:endParaRPr>
            </a:p>
          </p:txBody>
        </p:sp>
      </p:grpSp>
      <p:cxnSp>
        <p:nvCxnSpPr>
          <p:cNvPr id="18" name="Straight Connector 17">
            <a:extLst>
              <a:ext uri="{FF2B5EF4-FFF2-40B4-BE49-F238E27FC236}">
                <a16:creationId xmlns:a16="http://schemas.microsoft.com/office/drawing/2014/main" id="{CEDE7CA3-1B62-7C40-A16A-28DED4F80517}"/>
              </a:ext>
            </a:extLst>
          </p:cNvPr>
          <p:cNvCxnSpPr/>
          <p:nvPr/>
        </p:nvCxnSpPr>
        <p:spPr>
          <a:xfrm>
            <a:off x="1244093" y="4742332"/>
            <a:ext cx="9990186" cy="0"/>
          </a:xfrm>
          <a:prstGeom prst="line">
            <a:avLst/>
          </a:prstGeom>
          <a:ln w="1270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4022416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1DF17A6-D511-E84B-9F70-482031AC8B3F}"/>
              </a:ext>
            </a:extLst>
          </p:cNvPr>
          <p:cNvSpPr>
            <a:spLocks noGrp="1"/>
          </p:cNvSpPr>
          <p:nvPr>
            <p:ph type="sldNum" sz="quarter" idx="12"/>
          </p:nvPr>
        </p:nvSpPr>
        <p:spPr/>
        <p:txBody>
          <a:bodyPr/>
          <a:lstStyle/>
          <a:p>
            <a:fld id="{2E8C51FE-49D9-314D-9957-ABBF7DDE8782}" type="slidenum">
              <a:rPr lang="en-US" smtClean="0"/>
              <a:pPr/>
              <a:t>6</a:t>
            </a:fld>
            <a:endParaRPr lang="en-US" dirty="0"/>
          </a:p>
        </p:txBody>
      </p:sp>
      <p:sp>
        <p:nvSpPr>
          <p:cNvPr id="2" name="Footer Placeholder 1">
            <a:extLst>
              <a:ext uri="{FF2B5EF4-FFF2-40B4-BE49-F238E27FC236}">
                <a16:creationId xmlns:a16="http://schemas.microsoft.com/office/drawing/2014/main" id="{BC2AE88A-FE21-FE4F-BBFA-13D57430DE9D}"/>
              </a:ext>
            </a:extLst>
          </p:cNvPr>
          <p:cNvSpPr>
            <a:spLocks noGrp="1"/>
          </p:cNvSpPr>
          <p:nvPr>
            <p:ph type="ftr" sz="quarter" idx="11"/>
          </p:nvPr>
        </p:nvSpPr>
        <p:spPr/>
        <p:txBody>
          <a:bodyPr/>
          <a:lstStyle/>
          <a:p>
            <a:r>
              <a:rPr lang="en-US"/>
              <a:t>The Science Directorate at NASA's Langley Research Center</a:t>
            </a:r>
            <a:endParaRPr lang="en-US" dirty="0"/>
          </a:p>
        </p:txBody>
      </p:sp>
      <p:sp>
        <p:nvSpPr>
          <p:cNvPr id="83" name="Rectangle 82">
            <a:extLst>
              <a:ext uri="{FF2B5EF4-FFF2-40B4-BE49-F238E27FC236}">
                <a16:creationId xmlns:a16="http://schemas.microsoft.com/office/drawing/2014/main" id="{B21F2F2F-44A6-294C-A795-2B9520DD6498}"/>
              </a:ext>
            </a:extLst>
          </p:cNvPr>
          <p:cNvSpPr/>
          <p:nvPr/>
        </p:nvSpPr>
        <p:spPr>
          <a:xfrm>
            <a:off x="825787" y="1011806"/>
            <a:ext cx="5711776" cy="1631216"/>
          </a:xfrm>
          <a:prstGeom prst="rect">
            <a:avLst/>
          </a:prstGeom>
        </p:spPr>
        <p:txBody>
          <a:bodyPr wrap="square" anchor="t">
            <a:spAutoFit/>
          </a:bodyPr>
          <a:lstStyle/>
          <a:p>
            <a:pPr marL="342900" indent="-342900">
              <a:buFont typeface="Arial"/>
              <a:buChar char="•"/>
            </a:pPr>
            <a:r>
              <a:rPr lang="en-US" sz="2000" dirty="0">
                <a:latin typeface="Century Gothic"/>
                <a:cs typeface="Calibri"/>
              </a:rPr>
              <a:t>End-to-end product generation, </a:t>
            </a:r>
            <a:r>
              <a:rPr lang="en-US" sz="2000">
                <a:latin typeface="Century Gothic"/>
                <a:cs typeface="Calibri"/>
              </a:rPr>
              <a:t>metadata, and ingest testing has been </a:t>
            </a:r>
            <a:r>
              <a:rPr lang="en-US" sz="2000" dirty="0">
                <a:latin typeface="Century Gothic"/>
                <a:cs typeface="Calibri"/>
              </a:rPr>
              <a:t>ongoing </a:t>
            </a:r>
            <a:r>
              <a:rPr lang="en-US" sz="2000">
                <a:latin typeface="Century Gothic"/>
                <a:cs typeface="Calibri"/>
              </a:rPr>
              <a:t>between ASDC and SAO. </a:t>
            </a:r>
            <a:endParaRPr lang="en-US">
              <a:cs typeface="Calibri" panose="020F0502020204030204"/>
            </a:endParaRPr>
          </a:p>
          <a:p>
            <a:pPr marL="342900" indent="-342900">
              <a:buFont typeface="Arial" panose="020B0604020202020204" pitchFamily="34" charset="0"/>
              <a:buChar char="•"/>
            </a:pPr>
            <a:r>
              <a:rPr lang="en-US" sz="2000" dirty="0">
                <a:latin typeface="Century Gothic"/>
                <a:cs typeface="Calibri"/>
              </a:rPr>
              <a:t>TEMPO files are offered in Netcdf4 format </a:t>
            </a:r>
          </a:p>
          <a:p>
            <a:pPr marL="342900" indent="-342900">
              <a:buFont typeface="Arial" panose="020B0604020202020204" pitchFamily="34" charset="0"/>
              <a:buChar char="•"/>
            </a:pPr>
            <a:r>
              <a:rPr lang="en-US" sz="2000" dirty="0">
                <a:latin typeface="Century Gothic"/>
                <a:cs typeface="Calibri"/>
              </a:rPr>
              <a:t>Metadata record in ODL format. </a:t>
            </a:r>
            <a:endParaRPr lang="en-US" sz="2000" dirty="0">
              <a:latin typeface="Century Gothic" panose="020B0502020202020204" pitchFamily="34" charset="0"/>
              <a:cs typeface="Calibri"/>
            </a:endParaRPr>
          </a:p>
        </p:txBody>
      </p:sp>
      <p:graphicFrame>
        <p:nvGraphicFramePr>
          <p:cNvPr id="38" name="Table 4">
            <a:extLst>
              <a:ext uri="{FF2B5EF4-FFF2-40B4-BE49-F238E27FC236}">
                <a16:creationId xmlns:a16="http://schemas.microsoft.com/office/drawing/2014/main" id="{7855E3D5-78E2-4A4F-93D3-5865E0331BA8}"/>
              </a:ext>
            </a:extLst>
          </p:cNvPr>
          <p:cNvGraphicFramePr>
            <a:graphicFrameLocks noGrp="1"/>
          </p:cNvGraphicFramePr>
          <p:nvPr>
            <p:extLst>
              <p:ext uri="{D42A27DB-BD31-4B8C-83A1-F6EECF244321}">
                <p14:modId xmlns:p14="http://schemas.microsoft.com/office/powerpoint/2010/main" val="2421440350"/>
              </p:ext>
            </p:extLst>
          </p:nvPr>
        </p:nvGraphicFramePr>
        <p:xfrm>
          <a:off x="825787" y="2916378"/>
          <a:ext cx="5143213" cy="2651760"/>
        </p:xfrm>
        <a:graphic>
          <a:graphicData uri="http://schemas.openxmlformats.org/drawingml/2006/table">
            <a:tbl>
              <a:tblPr firstRow="1" bandRow="1">
                <a:tableStyleId>{68D230F3-CF80-4859-8CE7-A43EE81993B5}</a:tableStyleId>
              </a:tblPr>
              <a:tblGrid>
                <a:gridCol w="870885">
                  <a:extLst>
                    <a:ext uri="{9D8B030D-6E8A-4147-A177-3AD203B41FA5}">
                      <a16:colId xmlns:a16="http://schemas.microsoft.com/office/drawing/2014/main" val="1370054595"/>
                    </a:ext>
                  </a:extLst>
                </a:gridCol>
                <a:gridCol w="4272328">
                  <a:extLst>
                    <a:ext uri="{9D8B030D-6E8A-4147-A177-3AD203B41FA5}">
                      <a16:colId xmlns:a16="http://schemas.microsoft.com/office/drawing/2014/main" val="1699863660"/>
                    </a:ext>
                  </a:extLst>
                </a:gridCol>
              </a:tblGrid>
              <a:tr h="345824">
                <a:tc gridSpan="2">
                  <a:txBody>
                    <a:bodyPr/>
                    <a:lstStyle/>
                    <a:p>
                      <a:pPr algn="ctr"/>
                      <a:r>
                        <a:rPr lang="en-US" b="0" dirty="0">
                          <a:solidFill>
                            <a:schemeClr val="accent1">
                              <a:lumMod val="75000"/>
                            </a:schemeClr>
                          </a:solidFill>
                          <a:latin typeface="Helvetica Neue" panose="02000503000000020004"/>
                        </a:rPr>
                        <a:t>TEMPO Data Products</a:t>
                      </a:r>
                      <a:r>
                        <a:rPr lang="en-US" b="0" baseline="0" dirty="0">
                          <a:solidFill>
                            <a:schemeClr val="accent1">
                              <a:lumMod val="75000"/>
                            </a:schemeClr>
                          </a:solidFill>
                          <a:latin typeface="Helvetica Neue" panose="02000503000000020004"/>
                        </a:rPr>
                        <a:t> </a:t>
                      </a:r>
                      <a:endParaRPr lang="en-US" b="0">
                        <a:solidFill>
                          <a:schemeClr val="accent1">
                            <a:lumMod val="75000"/>
                          </a:schemeClr>
                        </a:solidFill>
                        <a:latin typeface="Helvetica Neue" panose="02000503000000020004"/>
                      </a:endParaRPr>
                    </a:p>
                  </a:txBody>
                  <a:tcPr/>
                </a:tc>
                <a:tc hMerge="1">
                  <a:txBody>
                    <a:bodyPr/>
                    <a:lstStyle/>
                    <a:p>
                      <a:endParaRPr lang="en-US"/>
                    </a:p>
                  </a:txBody>
                  <a:tcPr marL="0" marR="0" marT="0" marB="0" horzOverflow="overflow"/>
                </a:tc>
                <a:extLst>
                  <a:ext uri="{0D108BD9-81ED-4DB2-BD59-A6C34878D82A}">
                    <a16:rowId xmlns:a16="http://schemas.microsoft.com/office/drawing/2014/main" val="1397316411"/>
                  </a:ext>
                </a:extLst>
              </a:tr>
              <a:tr h="256166">
                <a:tc>
                  <a:txBody>
                    <a:bodyPr/>
                    <a:lstStyle/>
                    <a:p>
                      <a:pPr lvl="0">
                        <a:buNone/>
                      </a:pPr>
                      <a:r>
                        <a:rPr lang="en-US" sz="1400" dirty="0"/>
                        <a:t>Level 0</a:t>
                      </a:r>
                    </a:p>
                  </a:txBody>
                  <a:tcPr/>
                </a:tc>
                <a:tc>
                  <a:txBody>
                    <a:bodyPr/>
                    <a:lstStyle/>
                    <a:p>
                      <a:r>
                        <a:rPr lang="en-US" sz="1400" dirty="0"/>
                        <a:t>radiance, irradiance, telemetry, dark frames</a:t>
                      </a:r>
                    </a:p>
                  </a:txBody>
                  <a:tcPr/>
                </a:tc>
                <a:extLst>
                  <a:ext uri="{0D108BD9-81ED-4DB2-BD59-A6C34878D82A}">
                    <a16:rowId xmlns:a16="http://schemas.microsoft.com/office/drawing/2014/main" val="3375329348"/>
                  </a:ext>
                </a:extLst>
              </a:tr>
              <a:tr h="256166">
                <a:tc>
                  <a:txBody>
                    <a:bodyPr/>
                    <a:lstStyle/>
                    <a:p>
                      <a:pPr lvl="0">
                        <a:buNone/>
                      </a:pPr>
                      <a:r>
                        <a:rPr lang="en-US" sz="1400" dirty="0"/>
                        <a:t>Level 1b</a:t>
                      </a:r>
                    </a:p>
                  </a:txBody>
                  <a:tcPr/>
                </a:tc>
                <a:tc>
                  <a:txBody>
                    <a:bodyPr/>
                    <a:lstStyle/>
                    <a:p>
                      <a:pPr lvl="0">
                        <a:buNone/>
                      </a:pPr>
                      <a:r>
                        <a:rPr lang="en-US" sz="1400" dirty="0"/>
                        <a:t>calibrated &amp; geolocated radiance, irradiance</a:t>
                      </a:r>
                    </a:p>
                  </a:txBody>
                  <a:tcPr/>
                </a:tc>
                <a:extLst>
                  <a:ext uri="{0D108BD9-81ED-4DB2-BD59-A6C34878D82A}">
                    <a16:rowId xmlns:a16="http://schemas.microsoft.com/office/drawing/2014/main" val="3986808175"/>
                  </a:ext>
                </a:extLst>
              </a:tr>
              <a:tr h="256166">
                <a:tc>
                  <a:txBody>
                    <a:bodyPr/>
                    <a:lstStyle/>
                    <a:p>
                      <a:pPr lvl="0">
                        <a:buNone/>
                      </a:pPr>
                      <a:r>
                        <a:rPr lang="en-US" sz="1400" dirty="0"/>
                        <a:t>Level 2</a:t>
                      </a:r>
                    </a:p>
                  </a:txBody>
                  <a:tcPr/>
                </a:tc>
                <a:tc>
                  <a:txBody>
                    <a:bodyPr/>
                    <a:lstStyle/>
                    <a:p>
                      <a:pPr lvl="0">
                        <a:buNone/>
                      </a:pPr>
                      <a:r>
                        <a:rPr lang="en-US" sz="1400"/>
                        <a:t>derived products for total O3, 03 vertical profile, </a:t>
                      </a:r>
                      <a:r>
                        <a:rPr lang="en-US" sz="1400" dirty="0"/>
                        <a:t>formaldehyde, nitrogen dioxide, cloud pressure and fraction</a:t>
                      </a:r>
                    </a:p>
                  </a:txBody>
                  <a:tcPr/>
                </a:tc>
                <a:extLst>
                  <a:ext uri="{0D108BD9-81ED-4DB2-BD59-A6C34878D82A}">
                    <a16:rowId xmlns:a16="http://schemas.microsoft.com/office/drawing/2014/main" val="1717963326"/>
                  </a:ext>
                </a:extLst>
              </a:tr>
              <a:tr h="409866">
                <a:tc>
                  <a:txBody>
                    <a:bodyPr/>
                    <a:lstStyle/>
                    <a:p>
                      <a:pPr lvl="0">
                        <a:buNone/>
                      </a:pPr>
                      <a:r>
                        <a:rPr lang="en-US" sz="1400" b="0" dirty="0"/>
                        <a:t>Level 3</a:t>
                      </a:r>
                    </a:p>
                  </a:txBody>
                  <a:tcPr/>
                </a:tc>
                <a:tc>
                  <a:txBody>
                    <a:bodyPr/>
                    <a:lstStyle/>
                    <a:p>
                      <a:r>
                        <a:rPr lang="en-US" sz="1400" b="0" dirty="0"/>
                        <a:t>gridded, </a:t>
                      </a:r>
                      <a:r>
                        <a:rPr lang="en-US" sz="1400" b="0" i="0" u="none" strike="noStrike" noProof="0" dirty="0">
                          <a:latin typeface="Calibri"/>
                        </a:rPr>
                        <a:t>derived products for total ozone, ozone vertical profile, formaldehyde, nitrogen dioxide, cloud pressure and fraction</a:t>
                      </a:r>
                    </a:p>
                    <a:p>
                      <a:pPr lvl="0">
                        <a:buNone/>
                      </a:pPr>
                      <a:endParaRPr lang="en-US" sz="1400" b="0" dirty="0"/>
                    </a:p>
                  </a:txBody>
                  <a:tcPr/>
                </a:tc>
                <a:extLst>
                  <a:ext uri="{0D108BD9-81ED-4DB2-BD59-A6C34878D82A}">
                    <a16:rowId xmlns:a16="http://schemas.microsoft.com/office/drawing/2014/main" val="1451678732"/>
                  </a:ext>
                </a:extLst>
              </a:tr>
            </a:tbl>
          </a:graphicData>
        </a:graphic>
      </p:graphicFrame>
      <p:graphicFrame>
        <p:nvGraphicFramePr>
          <p:cNvPr id="39" name="Table 28">
            <a:extLst>
              <a:ext uri="{FF2B5EF4-FFF2-40B4-BE49-F238E27FC236}">
                <a16:creationId xmlns:a16="http://schemas.microsoft.com/office/drawing/2014/main" id="{A72A2300-A618-40AF-9A1B-E4B553718DC8}"/>
              </a:ext>
            </a:extLst>
          </p:cNvPr>
          <p:cNvGraphicFramePr>
            <a:graphicFrameLocks noGrp="1"/>
          </p:cNvGraphicFramePr>
          <p:nvPr>
            <p:extLst>
              <p:ext uri="{D42A27DB-BD31-4B8C-83A1-F6EECF244321}">
                <p14:modId xmlns:p14="http://schemas.microsoft.com/office/powerpoint/2010/main" val="621930245"/>
              </p:ext>
            </p:extLst>
          </p:nvPr>
        </p:nvGraphicFramePr>
        <p:xfrm>
          <a:off x="6096000" y="2914296"/>
          <a:ext cx="5579652" cy="2694095"/>
        </p:xfrm>
        <a:graphic>
          <a:graphicData uri="http://schemas.openxmlformats.org/drawingml/2006/table">
            <a:tbl>
              <a:tblPr firstRow="1" bandRow="1">
                <a:tableStyleId>{68D230F3-CF80-4859-8CE7-A43EE81993B5}</a:tableStyleId>
              </a:tblPr>
              <a:tblGrid>
                <a:gridCol w="5579652">
                  <a:extLst>
                    <a:ext uri="{9D8B030D-6E8A-4147-A177-3AD203B41FA5}">
                      <a16:colId xmlns:a16="http://schemas.microsoft.com/office/drawing/2014/main" val="1522781568"/>
                    </a:ext>
                  </a:extLst>
                </a:gridCol>
              </a:tblGrid>
              <a:tr h="340983">
                <a:tc>
                  <a:txBody>
                    <a:bodyPr/>
                    <a:lstStyle/>
                    <a:p>
                      <a:pPr lvl="0" algn="ctr">
                        <a:lnSpc>
                          <a:spcPct val="100000"/>
                        </a:lnSpc>
                        <a:spcBef>
                          <a:spcPts val="0"/>
                        </a:spcBef>
                        <a:spcAft>
                          <a:spcPts val="0"/>
                        </a:spcAft>
                        <a:buNone/>
                      </a:pPr>
                      <a:r>
                        <a:rPr lang="en-US" sz="1800" b="0" u="none" strike="noStrike" noProof="0" dirty="0">
                          <a:solidFill>
                            <a:schemeClr val="accent1">
                              <a:lumMod val="75000"/>
                            </a:schemeClr>
                          </a:solidFill>
                          <a:latin typeface="Helvetica Neue" panose="02000503000000020004"/>
                        </a:rPr>
                        <a:t>Data File Naming Convention</a:t>
                      </a:r>
                    </a:p>
                  </a:txBody>
                  <a:tcPr/>
                </a:tc>
                <a:extLst>
                  <a:ext uri="{0D108BD9-81ED-4DB2-BD59-A6C34878D82A}">
                    <a16:rowId xmlns:a16="http://schemas.microsoft.com/office/drawing/2014/main" val="900732397"/>
                  </a:ext>
                </a:extLst>
              </a:tr>
              <a:tr h="517244">
                <a:tc>
                  <a:txBody>
                    <a:bodyPr/>
                    <a:lstStyle/>
                    <a:p>
                      <a:pPr lvl="0" algn="ctr">
                        <a:lnSpc>
                          <a:spcPct val="150000"/>
                        </a:lnSpc>
                        <a:buNone/>
                      </a:pPr>
                      <a:r>
                        <a:rPr lang="en-US" sz="1400" b="1" u="none" strike="noStrike" noProof="0" dirty="0"/>
                        <a:t>TEMPO_NO2_L3_V01_YYYYMMDDTHHMMSSZ_ScanIDGranuleID.nc</a:t>
                      </a:r>
                      <a:endParaRPr lang="en-US" sz="1400" b="1" dirty="0"/>
                    </a:p>
                  </a:txBody>
                  <a:tcPr/>
                </a:tc>
                <a:extLst>
                  <a:ext uri="{0D108BD9-81ED-4DB2-BD59-A6C34878D82A}">
                    <a16:rowId xmlns:a16="http://schemas.microsoft.com/office/drawing/2014/main" val="356828834"/>
                  </a:ext>
                </a:extLst>
              </a:tr>
              <a:tr h="1811091">
                <a:tc>
                  <a:txBody>
                    <a:bodyPr/>
                    <a:lstStyle/>
                    <a:p>
                      <a:pPr lvl="0">
                        <a:buNone/>
                      </a:pPr>
                      <a:r>
                        <a:rPr lang="en-US" sz="1600" b="1" u="none" strike="noStrike" noProof="0" dirty="0"/>
                        <a:t>NO2</a:t>
                      </a:r>
                      <a:r>
                        <a:rPr lang="en-US" sz="1600" u="none" strike="noStrike" noProof="0" dirty="0"/>
                        <a:t>  -  this is the variable or product name contained in the file</a:t>
                      </a:r>
                    </a:p>
                    <a:p>
                      <a:pPr lvl="0">
                        <a:buNone/>
                      </a:pPr>
                      <a:r>
                        <a:rPr lang="en-US" sz="1600" b="1" u="none" strike="noStrike" noProof="0" dirty="0"/>
                        <a:t>L3</a:t>
                      </a:r>
                      <a:r>
                        <a:rPr lang="en-US" sz="1600" u="none" strike="noStrike" noProof="0" dirty="0"/>
                        <a:t>      -  this indicates the product level (L0, L1, L2, L3)</a:t>
                      </a:r>
                    </a:p>
                    <a:p>
                      <a:pPr lvl="0">
                        <a:buNone/>
                      </a:pPr>
                      <a:r>
                        <a:rPr lang="en-US" sz="1600" b="1" u="none" strike="noStrike" noProof="0" dirty="0"/>
                        <a:t>V01</a:t>
                      </a:r>
                      <a:r>
                        <a:rPr lang="en-US" sz="1600" u="none" strike="noStrike" noProof="0" dirty="0"/>
                        <a:t>   -  this denotes the version of the data file</a:t>
                      </a:r>
                    </a:p>
                    <a:p>
                      <a:pPr lvl="0">
                        <a:buNone/>
                      </a:pPr>
                      <a:r>
                        <a:rPr lang="en-US" sz="1600" b="1" u="none" strike="noStrike" noProof="0" dirty="0"/>
                        <a:t>YYYYMMDD </a:t>
                      </a:r>
                      <a:r>
                        <a:rPr lang="en-US" sz="1600" u="none" strike="noStrike" noProof="0" dirty="0"/>
                        <a:t>- year, month, day</a:t>
                      </a:r>
                    </a:p>
                    <a:p>
                      <a:pPr lvl="0">
                        <a:buNone/>
                      </a:pPr>
                      <a:r>
                        <a:rPr lang="en-US" sz="1600" b="1" u="none" strike="noStrike" noProof="0" dirty="0"/>
                        <a:t>HHMMSSZ </a:t>
                      </a:r>
                      <a:r>
                        <a:rPr lang="en-US" sz="1600" u="none" strike="noStrike" noProof="0" dirty="0"/>
                        <a:t> - the time in UTC</a:t>
                      </a:r>
                    </a:p>
                    <a:p>
                      <a:pPr lvl="0">
                        <a:buNone/>
                      </a:pPr>
                      <a:r>
                        <a:rPr lang="en-US" sz="1600" b="1" u="none" strike="noStrike" noProof="0" dirty="0"/>
                        <a:t>ScanID</a:t>
                      </a:r>
                      <a:r>
                        <a:rPr lang="en-US" sz="1600" u="none" strike="noStrike" noProof="0" dirty="0"/>
                        <a:t>         - this indicates the scan counter value</a:t>
                      </a:r>
                    </a:p>
                    <a:p>
                      <a:pPr lvl="0">
                        <a:buNone/>
                      </a:pPr>
                      <a:r>
                        <a:rPr lang="en-US" sz="1600" b="1" u="none" strike="noStrike" noProof="0" dirty="0" err="1"/>
                        <a:t>GranuleID</a:t>
                      </a:r>
                      <a:r>
                        <a:rPr lang="en-US" sz="1600" u="none" strike="noStrike" noProof="0" dirty="0"/>
                        <a:t>   - this indicates the granule counter value</a:t>
                      </a:r>
                      <a:endParaRPr lang="en-US" sz="1100" u="none" strike="noStrike" noProof="0" dirty="0"/>
                    </a:p>
                  </a:txBody>
                  <a:tcPr/>
                </a:tc>
                <a:extLst>
                  <a:ext uri="{0D108BD9-81ED-4DB2-BD59-A6C34878D82A}">
                    <a16:rowId xmlns:a16="http://schemas.microsoft.com/office/drawing/2014/main" val="4278507214"/>
                  </a:ext>
                </a:extLst>
              </a:tr>
            </a:tbl>
          </a:graphicData>
        </a:graphic>
      </p:graphicFrame>
      <p:sp>
        <p:nvSpPr>
          <p:cNvPr id="65" name="Title 6">
            <a:extLst>
              <a:ext uri="{FF2B5EF4-FFF2-40B4-BE49-F238E27FC236}">
                <a16:creationId xmlns:a16="http://schemas.microsoft.com/office/drawing/2014/main" id="{C18C51A5-D615-1C46-93E5-172C68964AA4}"/>
              </a:ext>
            </a:extLst>
          </p:cNvPr>
          <p:cNvSpPr>
            <a:spLocks noGrp="1"/>
          </p:cNvSpPr>
          <p:nvPr>
            <p:ph type="title"/>
          </p:nvPr>
        </p:nvSpPr>
        <p:spPr>
          <a:xfrm>
            <a:off x="825501" y="451174"/>
            <a:ext cx="10849290" cy="535531"/>
          </a:xfrm>
        </p:spPr>
        <p:txBody>
          <a:bodyPr/>
          <a:lstStyle/>
          <a:p>
            <a:r>
              <a:rPr lang="en-US" sz="3200" dirty="0">
                <a:solidFill>
                  <a:schemeClr val="accent1">
                    <a:lumMod val="75000"/>
                  </a:schemeClr>
                </a:solidFill>
                <a:latin typeface="Helvetica Neue"/>
              </a:rPr>
              <a:t>TEMPO Data Products</a:t>
            </a:r>
          </a:p>
        </p:txBody>
      </p:sp>
      <p:pic>
        <p:nvPicPr>
          <p:cNvPr id="9" name="Picture 5">
            <a:extLst>
              <a:ext uri="{FF2B5EF4-FFF2-40B4-BE49-F238E27FC236}">
                <a16:creationId xmlns:a16="http://schemas.microsoft.com/office/drawing/2014/main" id="{A40E9546-0DA7-45B6-8082-680DB15FC9CC}"/>
              </a:ext>
            </a:extLst>
          </p:cNvPr>
          <p:cNvPicPr>
            <a:picLocks noChangeAspect="1"/>
          </p:cNvPicPr>
          <p:nvPr/>
        </p:nvPicPr>
        <p:blipFill rotWithShape="1">
          <a:blip r:embed="rId3"/>
          <a:srcRect l="760"/>
          <a:stretch/>
        </p:blipFill>
        <p:spPr>
          <a:xfrm>
            <a:off x="6842373" y="357310"/>
            <a:ext cx="4086906" cy="2378266"/>
          </a:xfrm>
          <a:prstGeom prst="rect">
            <a:avLst/>
          </a:prstGeom>
        </p:spPr>
      </p:pic>
    </p:spTree>
    <p:extLst>
      <p:ext uri="{BB962C8B-B14F-4D97-AF65-F5344CB8AC3E}">
        <p14:creationId xmlns:p14="http://schemas.microsoft.com/office/powerpoint/2010/main" val="3353254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The Science Directorate at NASA's Langley Research Center</a:t>
            </a:r>
            <a:endParaRPr lang="en-US" dirty="0"/>
          </a:p>
        </p:txBody>
      </p:sp>
      <p:sp>
        <p:nvSpPr>
          <p:cNvPr id="5" name="Slide Number Placeholder 4"/>
          <p:cNvSpPr>
            <a:spLocks noGrp="1"/>
          </p:cNvSpPr>
          <p:nvPr>
            <p:ph type="sldNum" sz="quarter" idx="12"/>
          </p:nvPr>
        </p:nvSpPr>
        <p:spPr/>
        <p:txBody>
          <a:bodyPr/>
          <a:lstStyle/>
          <a:p>
            <a:fld id="{2E8C51FE-49D9-314D-9957-ABBF7DDE8782}" type="slidenum">
              <a:rPr lang="en-US" smtClean="0"/>
              <a:pPr/>
              <a:t>7</a:t>
            </a:fld>
            <a:endParaRPr lang="en-US" dirty="0"/>
          </a:p>
        </p:txBody>
      </p:sp>
      <p:sp>
        <p:nvSpPr>
          <p:cNvPr id="6" name="Rectangle 5">
            <a:extLst>
              <a:ext uri="{FF2B5EF4-FFF2-40B4-BE49-F238E27FC236}">
                <a16:creationId xmlns:a16="http://schemas.microsoft.com/office/drawing/2014/main" id="{B21F2F2F-44A6-294C-A795-2B9520DD6498}"/>
              </a:ext>
            </a:extLst>
          </p:cNvPr>
          <p:cNvSpPr/>
          <p:nvPr/>
        </p:nvSpPr>
        <p:spPr>
          <a:xfrm>
            <a:off x="612684" y="1001006"/>
            <a:ext cx="4539601" cy="3631763"/>
          </a:xfrm>
          <a:prstGeom prst="rect">
            <a:avLst/>
          </a:prstGeom>
        </p:spPr>
        <p:txBody>
          <a:bodyPr wrap="square" anchor="t">
            <a:spAutoFit/>
          </a:bodyPr>
          <a:lstStyle/>
          <a:p>
            <a:pPr marL="285750" indent="-285750">
              <a:buFont typeface="Wingdings" pitchFamily="2" charset="2"/>
              <a:buChar char="ü"/>
            </a:pPr>
            <a:r>
              <a:rPr lang="en-US" altLang="en-US"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NASA </a:t>
            </a:r>
            <a:r>
              <a:rPr lang="en-US" altLang="en-US" dirty="0" err="1">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Earthdata</a:t>
            </a:r>
            <a:r>
              <a:rPr lang="en-US" altLang="en-US"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 Search</a:t>
            </a:r>
          </a:p>
          <a:p>
            <a:pPr lvl="1"/>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CMR Search ⚬ Metadata</a:t>
            </a:r>
            <a:endParaRPr lang="en-US" altLang="en-US"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Wingdings" pitchFamily="2" charset="2"/>
              <a:buChar char="ü"/>
            </a:pPr>
            <a:r>
              <a:rPr lang="en-US" altLang="en-US"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NASA </a:t>
            </a:r>
            <a:r>
              <a:rPr lang="en-US" altLang="en-US" dirty="0" err="1">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WorldView</a:t>
            </a:r>
            <a:endParaRPr lang="en-US" altLang="en-US"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endParaRPr>
          </a:p>
          <a:p>
            <a:pPr lvl="1"/>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GIBS</a:t>
            </a:r>
            <a:r>
              <a:rPr lang="en-US" altLang="en-US" sz="1400">
                <a:latin typeface="Century Gothic" panose="020B0502020202020204" pitchFamily="34" charset="0"/>
                <a:ea typeface="Helvetica Neue" panose="02000503000000020004" pitchFamily="2" charset="0"/>
                <a:cs typeface="Helvetica Neue" panose="02000503000000020004" pitchFamily="2" charset="0"/>
              </a:rPr>
              <a:t> </a:t>
            </a:r>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API </a:t>
            </a:r>
            <a:r>
              <a:rPr lang="en-US" altLang="en-US" sz="1400">
                <a:latin typeface="Century Gothic" panose="020B0502020202020204" pitchFamily="34" charset="0"/>
                <a:ea typeface="Helvetica Neue" panose="02000503000000020004" pitchFamily="2" charset="0"/>
                <a:cs typeface="Helvetica Neue" panose="02000503000000020004" pitchFamily="2" charset="0"/>
              </a:rPr>
              <a:t>⚬ visualization</a:t>
            </a:r>
            <a:endParaRPr lang="en-US" altLang="en-US" sz="1400" dirty="0">
              <a:latin typeface="Century Gothic" panose="020B0502020202020204" pitchFamily="34" charset="0"/>
              <a:ea typeface="Helvetica Neue" panose="02000503000000020004" pitchFamily="2" charset="0"/>
              <a:cs typeface="Helvetica Neue" panose="02000503000000020004" pitchFamily="2" charset="0"/>
            </a:endParaRPr>
          </a:p>
          <a:p>
            <a:pPr marL="285750" indent="-285750">
              <a:buFont typeface="Wingdings" pitchFamily="2" charset="2"/>
              <a:buChar char="ü"/>
            </a:pPr>
            <a:r>
              <a:rPr lang="en-US" altLang="en-US">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OPeNDAP</a:t>
            </a:r>
            <a:endParaRPr lang="en-US" altLang="en-US" sz="1400" dirty="0">
              <a:latin typeface="+mj-lt"/>
              <a:ea typeface="Helvetica Neue" panose="02000503000000020004" pitchFamily="2" charset="0"/>
              <a:cs typeface="Helvetica Neue" panose="02000503000000020004" pitchFamily="2" charset="0"/>
            </a:endParaRPr>
          </a:p>
          <a:p>
            <a:pPr lvl="1"/>
            <a:r>
              <a:rPr lang="en-US" altLang="en-US" sz="1400">
                <a:latin typeface="Century Gothic" panose="020B0502020202020204" pitchFamily="34" charset="0"/>
                <a:ea typeface="Helvetica Neue" panose="02000503000000020004" pitchFamily="2" charset="0"/>
                <a:cs typeface="Helvetica Neue" panose="02000503000000020004" pitchFamily="2" charset="0"/>
              </a:rPr>
              <a:t>⚬ </a:t>
            </a:r>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transform</a:t>
            </a:r>
            <a:r>
              <a:rPr lang="en-US" altLang="en-US" sz="1400">
                <a:latin typeface="Century Gothic" panose="020B0502020202020204" pitchFamily="34" charset="0"/>
                <a:ea typeface="Helvetica Neue" panose="02000503000000020004" pitchFamily="2" charset="0"/>
                <a:cs typeface="Helvetica Neue" panose="02000503000000020004" pitchFamily="2" charset="0"/>
              </a:rPr>
              <a:t> </a:t>
            </a:r>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a:t>
            </a:r>
            <a:r>
              <a:rPr lang="en-US" altLang="en-US" sz="1400">
                <a:latin typeface="Century Gothic" panose="020B0502020202020204" pitchFamily="34" charset="0"/>
                <a:ea typeface="Helvetica Neue" panose="02000503000000020004" pitchFamily="2" charset="0"/>
                <a:cs typeface="Helvetica Neue" panose="02000503000000020004" pitchFamily="2" charset="0"/>
              </a:rPr>
              <a:t> subsetting </a:t>
            </a:r>
            <a:endParaRPr lang="en-US" altLang="en-US" sz="1400" dirty="0">
              <a:latin typeface="Century Gothic" panose="020B0502020202020204" pitchFamily="34" charset="0"/>
              <a:ea typeface="Helvetica Neue" panose="02000503000000020004" pitchFamily="2" charset="0"/>
              <a:cs typeface="Helvetica Neue" panose="02000503000000020004" pitchFamily="2" charset="0"/>
            </a:endParaRPr>
          </a:p>
          <a:p>
            <a:pPr lvl="1"/>
            <a:r>
              <a:rPr lang="en-US" altLang="en-US" sz="1400">
                <a:latin typeface="Century Gothic" panose="020B0502020202020204" pitchFamily="34" charset="0"/>
                <a:ea typeface="Helvetica Neue" panose="02000503000000020004" pitchFamily="2" charset="0"/>
                <a:cs typeface="Helvetica Neue" panose="02000503000000020004" pitchFamily="2" charset="0"/>
              </a:rPr>
              <a:t>⚬ reformatting </a:t>
            </a:r>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a:t>
            </a:r>
            <a:r>
              <a:rPr lang="en-US" altLang="en-US" sz="1400">
                <a:latin typeface="Century Gothic" panose="020B0502020202020204" pitchFamily="34" charset="0"/>
                <a:ea typeface="Helvetica Neue" panose="02000503000000020004" pitchFamily="2" charset="0"/>
                <a:cs typeface="Helvetica Neue" panose="02000503000000020004" pitchFamily="2" charset="0"/>
              </a:rPr>
              <a:t> distribution</a:t>
            </a:r>
            <a:endParaRPr lang="en-US" altLang="en-US"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Wingdings" pitchFamily="2" charset="2"/>
              <a:buChar char="ü"/>
            </a:pPr>
            <a:r>
              <a:rPr lang="en-US" altLang="en-US"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HTTPS data access </a:t>
            </a:r>
          </a:p>
          <a:p>
            <a:pPr lvl="1"/>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 </a:t>
            </a:r>
            <a:r>
              <a:rPr lang="en-US" altLang="en-US" sz="1400" dirty="0" err="1">
                <a:latin typeface="Century Gothic" panose="020B0502020202020204" pitchFamily="34" charset="0"/>
                <a:ea typeface="Helvetica Neue" panose="02000503000000020004" pitchFamily="2" charset="0"/>
                <a:cs typeface="Helvetica Neue" panose="02000503000000020004" pitchFamily="2" charset="0"/>
              </a:rPr>
              <a:t>datapool</a:t>
            </a:r>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 </a:t>
            </a:r>
          </a:p>
          <a:p>
            <a:pPr lvl="1"/>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 </a:t>
            </a:r>
            <a:r>
              <a:rPr lang="en-US" altLang="en-US" sz="1400">
                <a:latin typeface="Century Gothic" panose="020B0502020202020204" pitchFamily="34" charset="0"/>
                <a:ea typeface="Helvetica Neue" panose="02000503000000020004" pitchFamily="2" charset="0"/>
                <a:cs typeface="Helvetica Neue" panose="02000503000000020004" pitchFamily="2" charset="0"/>
              </a:rPr>
              <a:t>permanent URL/direct access</a:t>
            </a:r>
            <a:endParaRPr lang="en-US" altLang="en-US" sz="1400" dirty="0">
              <a:latin typeface="Century Gothic" panose="020B0502020202020204" pitchFamily="34" charset="0"/>
              <a:ea typeface="Helvetica Neue" panose="02000503000000020004" pitchFamily="2" charset="0"/>
              <a:cs typeface="Helvetica Neue" panose="02000503000000020004" pitchFamily="2" charset="0"/>
            </a:endParaRPr>
          </a:p>
          <a:p>
            <a:pPr lvl="1"/>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 enables scripts/workflow </a:t>
            </a:r>
          </a:p>
          <a:p>
            <a:pPr marL="285750" indent="-285750">
              <a:buFont typeface="Wingdings" pitchFamily="2" charset="2"/>
              <a:buChar char="ü"/>
            </a:pPr>
            <a:r>
              <a:rPr lang="en-US" altLang="en-US"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Example scripts</a:t>
            </a:r>
          </a:p>
          <a:p>
            <a:pPr lvl="1"/>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 Python/</a:t>
            </a:r>
            <a:r>
              <a:rPr lang="en-US" altLang="en-US" sz="1400" dirty="0" err="1">
                <a:latin typeface="Century Gothic" panose="020B0502020202020204" pitchFamily="34" charset="0"/>
                <a:ea typeface="Helvetica Neue" panose="02000503000000020004" pitchFamily="2" charset="0"/>
                <a:cs typeface="Helvetica Neue" panose="02000503000000020004" pitchFamily="2" charset="0"/>
              </a:rPr>
              <a:t>Jupyter</a:t>
            </a:r>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 Notebook</a:t>
            </a:r>
          </a:p>
          <a:p>
            <a:pPr lvl="1"/>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 R scripts </a:t>
            </a:r>
          </a:p>
          <a:p>
            <a:pPr lvl="1"/>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 contributed tutorials/scripts </a:t>
            </a:r>
            <a:endParaRPr lang="en-US" sz="1400" dirty="0">
              <a:latin typeface="Century Gothic" panose="020B0502020202020204" pitchFamily="34" charset="0"/>
              <a:ea typeface="Helvetica Neue" panose="02000503000000020004" pitchFamily="2" charset="0"/>
              <a:cs typeface="Helvetica Neue" panose="02000503000000020004" pitchFamily="2" charset="0"/>
            </a:endParaRPr>
          </a:p>
        </p:txBody>
      </p:sp>
      <p:grpSp>
        <p:nvGrpSpPr>
          <p:cNvPr id="7" name="Group 6">
            <a:extLst>
              <a:ext uri="{FF2B5EF4-FFF2-40B4-BE49-F238E27FC236}">
                <a16:creationId xmlns:a16="http://schemas.microsoft.com/office/drawing/2014/main" id="{59B65ADB-2B6F-5549-B201-EA04072B26CE}"/>
              </a:ext>
            </a:extLst>
          </p:cNvPr>
          <p:cNvGrpSpPr/>
          <p:nvPr/>
        </p:nvGrpSpPr>
        <p:grpSpPr>
          <a:xfrm>
            <a:off x="612684" y="4603038"/>
            <a:ext cx="10634436" cy="1293891"/>
            <a:chOff x="273050" y="5092754"/>
            <a:chExt cx="8432539" cy="1293891"/>
          </a:xfrm>
        </p:grpSpPr>
        <p:sp>
          <p:nvSpPr>
            <p:cNvPr id="8" name="TextBox 18">
              <a:extLst>
                <a:ext uri="{FF2B5EF4-FFF2-40B4-BE49-F238E27FC236}">
                  <a16:creationId xmlns:a16="http://schemas.microsoft.com/office/drawing/2014/main" id="{5E61317D-4DCD-7F4A-9676-3DAD1D76C18D}"/>
                </a:ext>
              </a:extLst>
            </p:cNvPr>
            <p:cNvSpPr txBox="1">
              <a:spLocks noChangeArrowheads="1"/>
            </p:cNvSpPr>
            <p:nvPr/>
          </p:nvSpPr>
          <p:spPr bwMode="auto">
            <a:xfrm>
              <a:off x="273050" y="5463315"/>
              <a:ext cx="843253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None/>
              </a:pPr>
              <a:r>
                <a:rPr lang="en-US" altLang="en-US" sz="1800" dirty="0" err="1">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Earthdata</a:t>
              </a:r>
              <a:r>
                <a:rPr lang="en-US" altLang="en-US" sz="18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 Login </a:t>
              </a:r>
              <a:r>
                <a:rPr lang="en-US" altLang="en-US" sz="1400" dirty="0">
                  <a:latin typeface="Century Gothic" panose="020B0502020202020204" pitchFamily="34" charset="0"/>
                  <a:ea typeface="Helvetica Neue" panose="02000503000000020004" pitchFamily="2" charset="0"/>
                  <a:cs typeface="Helvetica Neue" panose="02000503000000020004" pitchFamily="2" charset="0"/>
                  <a:hlinkClick r:id="rId2"/>
                </a:rPr>
                <a:t>https://urs.earthdata.nasa.gov</a:t>
              </a:r>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 </a:t>
              </a:r>
              <a:endParaRPr lang="en-US" altLang="en-US" sz="1400" i="1" dirty="0">
                <a:solidFill>
                  <a:srgbClr val="0070C0"/>
                </a:solidFill>
                <a:latin typeface="Century Gothic" panose="020B0502020202020204" pitchFamily="34" charset="0"/>
                <a:ea typeface="Helvetica Neue" panose="02000503000000020004" pitchFamily="2" charset="0"/>
                <a:cs typeface="Helvetica Neue" panose="02000503000000020004" pitchFamily="2" charset="0"/>
              </a:endParaRPr>
            </a:p>
            <a:p>
              <a:pPr>
                <a:spcBef>
                  <a:spcPct val="0"/>
                </a:spcBef>
                <a:buNone/>
              </a:pPr>
              <a:r>
                <a:rPr lang="en-US" altLang="en-US" sz="1800" dirty="0" err="1">
                  <a:solidFill>
                    <a:schemeClr val="accent1">
                      <a:lumMod val="75000"/>
                    </a:schemeClr>
                  </a:solidFill>
                  <a:latin typeface="Helvetica Neue"/>
                  <a:ea typeface="Helvetica Neue" panose="02000503000000020004" pitchFamily="2" charset="0"/>
                  <a:cs typeface="Helvetica Neue" panose="02000503000000020004" pitchFamily="2" charset="0"/>
                </a:rPr>
                <a:t>Earthdata</a:t>
              </a:r>
              <a:r>
                <a:rPr lang="en-US" altLang="en-US" sz="1800" dirty="0">
                  <a:solidFill>
                    <a:schemeClr val="accent1">
                      <a:lumMod val="75000"/>
                    </a:schemeClr>
                  </a:solidFill>
                  <a:latin typeface="Helvetica Neue"/>
                  <a:ea typeface="Helvetica Neue" panose="02000503000000020004" pitchFamily="2" charset="0"/>
                  <a:cs typeface="Helvetica Neue" panose="02000503000000020004" pitchFamily="2" charset="0"/>
                </a:rPr>
                <a:t> Forum</a:t>
              </a:r>
              <a:r>
                <a:rPr lang="en-US" altLang="en-US" sz="1400" dirty="0">
                  <a:latin typeface="+mn-lt"/>
                  <a:ea typeface="Helvetica Neue" panose="02000503000000020004" pitchFamily="2" charset="0"/>
                  <a:cs typeface="Helvetica Neue" panose="02000503000000020004" pitchFamily="2" charset="0"/>
                </a:rPr>
                <a:t> </a:t>
              </a:r>
              <a:r>
                <a:rPr lang="en-US" sz="1400" dirty="0">
                  <a:latin typeface="Century Gothic"/>
                  <a:ea typeface="MS PGothic"/>
                  <a:hlinkClick r:id="rId3"/>
                </a:rPr>
                <a:t>https://forum.earthdata.nasa.gov/</a:t>
              </a:r>
              <a:endParaRPr lang="en-US" altLang="en-US" sz="1400" dirty="0">
                <a:latin typeface="Century Gothic"/>
                <a:ea typeface="MS PGothic"/>
                <a:cs typeface="Helvetica Neue" panose="02000503000000020004" pitchFamily="2" charset="0"/>
              </a:endParaRPr>
            </a:p>
            <a:p>
              <a:pPr>
                <a:spcBef>
                  <a:spcPct val="0"/>
                </a:spcBef>
                <a:buNone/>
              </a:pPr>
              <a:r>
                <a:rPr lang="en-US" altLang="en-US" sz="18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ASDC User Support</a:t>
              </a:r>
              <a:r>
                <a:rPr lang="en-US" altLang="en-US" sz="1800" dirty="0">
                  <a:solidFill>
                    <a:srgbClr val="0070C0"/>
                  </a:solidFill>
                  <a:latin typeface="Helvetica Neue" panose="02000503000000020004" pitchFamily="2" charset="0"/>
                  <a:ea typeface="Helvetica Neue" panose="02000503000000020004" pitchFamily="2" charset="0"/>
                  <a:cs typeface="Helvetica Neue" panose="02000503000000020004" pitchFamily="2" charset="0"/>
                </a:rPr>
                <a:t> </a:t>
              </a:r>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support-asdc@earthdata.nasa.gov</a:t>
              </a:r>
            </a:p>
          </p:txBody>
        </p:sp>
        <p:sp>
          <p:nvSpPr>
            <p:cNvPr id="9" name="Rectangle 8">
              <a:extLst>
                <a:ext uri="{FF2B5EF4-FFF2-40B4-BE49-F238E27FC236}">
                  <a16:creationId xmlns:a16="http://schemas.microsoft.com/office/drawing/2014/main" id="{AD3E0637-8D97-464B-9295-E22BCA6C3B77}"/>
                </a:ext>
              </a:extLst>
            </p:cNvPr>
            <p:cNvSpPr/>
            <p:nvPr/>
          </p:nvSpPr>
          <p:spPr>
            <a:xfrm>
              <a:off x="273050" y="5092754"/>
              <a:ext cx="4045338" cy="369332"/>
            </a:xfrm>
            <a:prstGeom prst="rect">
              <a:avLst/>
            </a:prstGeom>
          </p:spPr>
          <p:txBody>
            <a:bodyPr wrap="none">
              <a:spAutoFit/>
            </a:bodyPr>
            <a:lstStyle/>
            <a:p>
              <a:r>
                <a:rPr lang="en-US" altLang="en-US" b="1" dirty="0">
                  <a:solidFill>
                    <a:schemeClr val="accent2"/>
                  </a:solidFill>
                  <a:latin typeface="Helvetica Neue" panose="02000503000000020004" pitchFamily="2" charset="0"/>
                  <a:ea typeface="Helvetica Neue" panose="02000503000000020004" pitchFamily="2" charset="0"/>
                  <a:cs typeface="Helvetica Neue" panose="02000503000000020004" pitchFamily="2" charset="0"/>
                </a:rPr>
                <a:t>User Support and Other Resources</a:t>
              </a:r>
              <a:endParaRPr lang="en-US" b="1" dirty="0">
                <a:solidFill>
                  <a:schemeClr val="accent2"/>
                </a:solidFill>
              </a:endParaRPr>
            </a:p>
          </p:txBody>
        </p:sp>
      </p:grpSp>
      <p:sp>
        <p:nvSpPr>
          <p:cNvPr id="10" name="Rectangle 9">
            <a:extLst>
              <a:ext uri="{FF2B5EF4-FFF2-40B4-BE49-F238E27FC236}">
                <a16:creationId xmlns:a16="http://schemas.microsoft.com/office/drawing/2014/main" id="{2E4B4E91-434D-994F-BA82-3FE14A034D81}"/>
              </a:ext>
            </a:extLst>
          </p:cNvPr>
          <p:cNvSpPr/>
          <p:nvPr/>
        </p:nvSpPr>
        <p:spPr>
          <a:xfrm>
            <a:off x="612684" y="631674"/>
            <a:ext cx="6245058" cy="369332"/>
          </a:xfrm>
          <a:prstGeom prst="rect">
            <a:avLst/>
          </a:prstGeom>
        </p:spPr>
        <p:txBody>
          <a:bodyPr wrap="square">
            <a:spAutoFit/>
          </a:bodyPr>
          <a:lstStyle/>
          <a:p>
            <a:r>
              <a:rPr lang="en-US" altLang="en-US" b="1" dirty="0">
                <a:solidFill>
                  <a:schemeClr val="accent2"/>
                </a:solidFill>
                <a:latin typeface="Helvetica Neue" panose="02000503000000020004" pitchFamily="2" charset="0"/>
                <a:ea typeface="Helvetica Neue" panose="02000503000000020004" pitchFamily="2" charset="0"/>
                <a:cs typeface="Helvetica Neue" panose="02000503000000020004" pitchFamily="2" charset="0"/>
              </a:rPr>
              <a:t>ASDC Data Distribution: Tools and Services</a:t>
            </a:r>
            <a:endParaRPr lang="en-US" b="1" dirty="0">
              <a:solidFill>
                <a:schemeClr val="accent2"/>
              </a:solidFill>
            </a:endParaRPr>
          </a:p>
        </p:txBody>
      </p:sp>
      <p:cxnSp>
        <p:nvCxnSpPr>
          <p:cNvPr id="11" name="Straight Connector 10">
            <a:extLst>
              <a:ext uri="{FF2B5EF4-FFF2-40B4-BE49-F238E27FC236}">
                <a16:creationId xmlns:a16="http://schemas.microsoft.com/office/drawing/2014/main" id="{CEDE7CA3-1B62-7C40-A16A-28DED4F80517}"/>
              </a:ext>
            </a:extLst>
          </p:cNvPr>
          <p:cNvCxnSpPr/>
          <p:nvPr/>
        </p:nvCxnSpPr>
        <p:spPr>
          <a:xfrm>
            <a:off x="659674" y="4591909"/>
            <a:ext cx="10724456" cy="0"/>
          </a:xfrm>
          <a:prstGeom prst="line">
            <a:avLst/>
          </a:prstGeom>
          <a:ln w="12700"/>
        </p:spPr>
        <p:style>
          <a:lnRef idx="1">
            <a:schemeClr val="accent6"/>
          </a:lnRef>
          <a:fillRef idx="0">
            <a:schemeClr val="accent6"/>
          </a:fillRef>
          <a:effectRef idx="0">
            <a:schemeClr val="accent6"/>
          </a:effectRef>
          <a:fontRef idx="minor">
            <a:schemeClr val="tx1"/>
          </a:fontRef>
        </p:style>
      </p:cxnSp>
      <p:cxnSp>
        <p:nvCxnSpPr>
          <p:cNvPr id="12" name="Straight Connector 11">
            <a:extLst>
              <a:ext uri="{FF2B5EF4-FFF2-40B4-BE49-F238E27FC236}">
                <a16:creationId xmlns:a16="http://schemas.microsoft.com/office/drawing/2014/main" id="{4323A125-7635-1845-AE50-06CD3F96140B}"/>
              </a:ext>
            </a:extLst>
          </p:cNvPr>
          <p:cNvCxnSpPr/>
          <p:nvPr/>
        </p:nvCxnSpPr>
        <p:spPr>
          <a:xfrm>
            <a:off x="659674" y="631838"/>
            <a:ext cx="10724456" cy="0"/>
          </a:xfrm>
          <a:prstGeom prst="line">
            <a:avLst/>
          </a:prstGeom>
          <a:ln w="12700"/>
        </p:spPr>
        <p:style>
          <a:lnRef idx="1">
            <a:schemeClr val="accent6"/>
          </a:lnRef>
          <a:fillRef idx="0">
            <a:schemeClr val="accent6"/>
          </a:fillRef>
          <a:effectRef idx="0">
            <a:schemeClr val="accent6"/>
          </a:effectRef>
          <a:fontRef idx="minor">
            <a:schemeClr val="tx1"/>
          </a:fontRef>
        </p:style>
      </p:cxnSp>
      <p:pic>
        <p:nvPicPr>
          <p:cNvPr id="16" name="Picture 15">
            <a:extLst>
              <a:ext uri="{FF2B5EF4-FFF2-40B4-BE49-F238E27FC236}">
                <a16:creationId xmlns:a16="http://schemas.microsoft.com/office/drawing/2014/main" id="{9FE3DF74-AA35-D04C-BEBC-2834E2F2743E}"/>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791820" y="2345238"/>
            <a:ext cx="1213103" cy="258077"/>
          </a:xfrm>
          <a:prstGeom prst="rect">
            <a:avLst/>
          </a:prstGeom>
        </p:spPr>
      </p:pic>
      <p:pic>
        <p:nvPicPr>
          <p:cNvPr id="17" name="Picture 16">
            <a:extLst>
              <a:ext uri="{FF2B5EF4-FFF2-40B4-BE49-F238E27FC236}">
                <a16:creationId xmlns:a16="http://schemas.microsoft.com/office/drawing/2014/main" id="{AC1ECAE0-5F71-5145-AACC-58482316022A}"/>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163009" y="3791265"/>
            <a:ext cx="841914" cy="774020"/>
          </a:xfrm>
          <a:prstGeom prst="rect">
            <a:avLst/>
          </a:prstGeom>
        </p:spPr>
      </p:pic>
      <p:pic>
        <p:nvPicPr>
          <p:cNvPr id="18" name="Picture 17">
            <a:extLst>
              <a:ext uri="{FF2B5EF4-FFF2-40B4-BE49-F238E27FC236}">
                <a16:creationId xmlns:a16="http://schemas.microsoft.com/office/drawing/2014/main" id="{4C11C0E9-FC16-7C4D-A41C-15E4C6A17D62}"/>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879628" y="3128725"/>
            <a:ext cx="1279624" cy="341558"/>
          </a:xfrm>
          <a:prstGeom prst="rect">
            <a:avLst/>
          </a:prstGeom>
        </p:spPr>
      </p:pic>
      <p:pic>
        <p:nvPicPr>
          <p:cNvPr id="21" name="Picture 2">
            <a:extLst>
              <a:ext uri="{FF2B5EF4-FFF2-40B4-BE49-F238E27FC236}">
                <a16:creationId xmlns:a16="http://schemas.microsoft.com/office/drawing/2014/main" id="{BB0B5CC9-ED47-9A49-A3C2-F5DD4336123B}"/>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tretch>
            <a:fillRect/>
          </a:stretch>
        </p:blipFill>
        <p:spPr bwMode="auto">
          <a:xfrm>
            <a:off x="5467198" y="1104991"/>
            <a:ext cx="6222006" cy="305713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8"/>
          <a:stretch>
            <a:fillRect/>
          </a:stretch>
        </p:blipFill>
        <p:spPr>
          <a:xfrm>
            <a:off x="3687825" y="1154439"/>
            <a:ext cx="1547700" cy="467100"/>
          </a:xfrm>
          <a:prstGeom prst="rect">
            <a:avLst/>
          </a:prstGeom>
        </p:spPr>
      </p:pic>
    </p:spTree>
    <p:extLst>
      <p:ext uri="{BB962C8B-B14F-4D97-AF65-F5344CB8AC3E}">
        <p14:creationId xmlns:p14="http://schemas.microsoft.com/office/powerpoint/2010/main" val="4164716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116525" y="1736385"/>
            <a:ext cx="3655423" cy="2841804"/>
          </a:xfrm>
        </p:spPr>
        <p:txBody>
          <a:bodyPr/>
          <a:lstStyle/>
          <a:p>
            <a:pPr marL="285750" indent="-285750">
              <a:buFont typeface="Arial" panose="020B0604020202020204" pitchFamily="34" charset="0"/>
              <a:buChar char="•"/>
            </a:pPr>
            <a:r>
              <a:rPr lang="en-US" dirty="0"/>
              <a:t>ASDC datasets available publicly as image services and WMS</a:t>
            </a:r>
          </a:p>
          <a:p>
            <a:pPr marL="285750" indent="-285750">
              <a:buFont typeface="Arial" panose="020B0604020202020204" pitchFamily="34" charset="0"/>
              <a:buChar char="•"/>
            </a:pPr>
            <a:r>
              <a:rPr lang="en-US" dirty="0"/>
              <a:t>Incorporate data directly into web applications and desktop software </a:t>
            </a:r>
          </a:p>
          <a:p>
            <a:pPr marL="285750" indent="-285750">
              <a:buFont typeface="Arial" panose="020B0604020202020204" pitchFamily="34" charset="0"/>
              <a:buChar char="•"/>
            </a:pPr>
            <a:r>
              <a:rPr lang="en-US" dirty="0"/>
              <a:t>Develop </a:t>
            </a:r>
            <a:r>
              <a:rPr lang="en-US" dirty="0" err="1"/>
              <a:t>storymaps</a:t>
            </a:r>
            <a:r>
              <a:rPr lang="en-US" dirty="0"/>
              <a:t>, </a:t>
            </a:r>
            <a:r>
              <a:rPr lang="en-US" dirty="0" err="1"/>
              <a:t>jupyter</a:t>
            </a:r>
            <a:r>
              <a:rPr lang="en-US" dirty="0"/>
              <a:t> notebooks and outreach content </a:t>
            </a:r>
          </a:p>
        </p:txBody>
      </p:sp>
      <p:sp>
        <p:nvSpPr>
          <p:cNvPr id="4" name="Footer Placeholder 3"/>
          <p:cNvSpPr>
            <a:spLocks noGrp="1"/>
          </p:cNvSpPr>
          <p:nvPr>
            <p:ph type="ftr" sz="quarter" idx="11"/>
          </p:nvPr>
        </p:nvSpPr>
        <p:spPr/>
        <p:txBody>
          <a:bodyPr/>
          <a:lstStyle/>
          <a:p>
            <a:r>
              <a:rPr lang="en-US"/>
              <a:t>The Science Directorate at NASA's Langley Research Center</a:t>
            </a:r>
            <a:endParaRPr lang="en-US" dirty="0"/>
          </a:p>
        </p:txBody>
      </p:sp>
      <p:sp>
        <p:nvSpPr>
          <p:cNvPr id="5" name="Slide Number Placeholder 4"/>
          <p:cNvSpPr>
            <a:spLocks noGrp="1"/>
          </p:cNvSpPr>
          <p:nvPr>
            <p:ph type="sldNum" sz="quarter" idx="12"/>
          </p:nvPr>
        </p:nvSpPr>
        <p:spPr/>
        <p:txBody>
          <a:bodyPr/>
          <a:lstStyle/>
          <a:p>
            <a:fld id="{2E8C51FE-49D9-314D-9957-ABBF7DDE8782}" type="slidenum">
              <a:rPr lang="en-US" smtClean="0"/>
              <a:pPr/>
              <a:t>8</a:t>
            </a:fld>
            <a:endParaRPr lang="en-US" dirty="0"/>
          </a:p>
        </p:txBody>
      </p:sp>
      <p:pic>
        <p:nvPicPr>
          <p:cNvPr id="7" name="Picture 6"/>
          <p:cNvPicPr>
            <a:picLocks noChangeAspect="1"/>
          </p:cNvPicPr>
          <p:nvPr/>
        </p:nvPicPr>
        <p:blipFill>
          <a:blip r:embed="rId2"/>
          <a:stretch>
            <a:fillRect/>
          </a:stretch>
        </p:blipFill>
        <p:spPr>
          <a:xfrm>
            <a:off x="952501" y="1750475"/>
            <a:ext cx="6937466" cy="3503148"/>
          </a:xfrm>
          <a:prstGeom prst="rect">
            <a:avLst/>
          </a:prstGeom>
        </p:spPr>
      </p:pic>
      <p:sp>
        <p:nvSpPr>
          <p:cNvPr id="8" name="Title 7"/>
          <p:cNvSpPr>
            <a:spLocks noGrp="1"/>
          </p:cNvSpPr>
          <p:nvPr>
            <p:ph type="title"/>
          </p:nvPr>
        </p:nvSpPr>
        <p:spPr>
          <a:xfrm>
            <a:off x="899160" y="752355"/>
            <a:ext cx="10393680" cy="646331"/>
          </a:xfrm>
        </p:spPr>
        <p:txBody>
          <a:bodyPr/>
          <a:lstStyle/>
          <a:p>
            <a:r>
              <a:rPr lang="en-US" dirty="0">
                <a:solidFill>
                  <a:schemeClr val="accent5">
                    <a:lumMod val="50000"/>
                  </a:schemeClr>
                </a:solidFill>
              </a:rPr>
              <a:t>ASDC Portal for ArcGIS </a:t>
            </a:r>
          </a:p>
        </p:txBody>
      </p:sp>
      <p:pic>
        <p:nvPicPr>
          <p:cNvPr id="9" name="Picture 8"/>
          <p:cNvPicPr>
            <a:picLocks noChangeAspect="1"/>
          </p:cNvPicPr>
          <p:nvPr/>
        </p:nvPicPr>
        <p:blipFill>
          <a:blip r:embed="rId3"/>
          <a:stretch>
            <a:fillRect/>
          </a:stretch>
        </p:blipFill>
        <p:spPr>
          <a:xfrm>
            <a:off x="2665843" y="4606110"/>
            <a:ext cx="6860313" cy="1221302"/>
          </a:xfrm>
          <a:prstGeom prst="rect">
            <a:avLst/>
          </a:prstGeom>
        </p:spPr>
      </p:pic>
      <p:sp>
        <p:nvSpPr>
          <p:cNvPr id="10" name="Content Placeholder 2"/>
          <p:cNvSpPr txBox="1">
            <a:spLocks/>
          </p:cNvSpPr>
          <p:nvPr/>
        </p:nvSpPr>
        <p:spPr>
          <a:xfrm>
            <a:off x="3245848" y="5849836"/>
            <a:ext cx="5806983" cy="461665"/>
          </a:xfrm>
          <a:prstGeom prst="rect">
            <a:avLst/>
          </a:prstGeom>
        </p:spPr>
        <p:txBody>
          <a:bodyPr vert="horz" wrap="square" lIns="91440" tIns="45720" rIns="91440" bIns="45720" rtlCol="0">
            <a:spAutoFit/>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i="1" u="sng" dirty="0">
                <a:solidFill>
                  <a:srgbClr val="00B0F0"/>
                </a:solidFill>
              </a:rPr>
              <a:t>https://arcgis.asdc.larc.nasa.gov</a:t>
            </a:r>
          </a:p>
        </p:txBody>
      </p:sp>
    </p:spTree>
    <p:extLst>
      <p:ext uri="{BB962C8B-B14F-4D97-AF65-F5344CB8AC3E}">
        <p14:creationId xmlns:p14="http://schemas.microsoft.com/office/powerpoint/2010/main" val="2322322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0044" y="829821"/>
            <a:ext cx="9025378" cy="646331"/>
          </a:xfrm>
        </p:spPr>
        <p:txBody>
          <a:bodyPr/>
          <a:lstStyle/>
          <a:p>
            <a:r>
              <a:rPr lang="en-US" dirty="0">
                <a:solidFill>
                  <a:schemeClr val="accent1">
                    <a:lumMod val="75000"/>
                  </a:schemeClr>
                </a:solidFill>
                <a:latin typeface="Helvetica Neue" panose="02000503000000020004"/>
                <a:cs typeface="Arial"/>
              </a:rPr>
              <a:t>EPA RSIG3D Gateway</a:t>
            </a:r>
          </a:p>
        </p:txBody>
      </p:sp>
      <p:sp>
        <p:nvSpPr>
          <p:cNvPr id="3" name="Content Placeholder 2"/>
          <p:cNvSpPr>
            <a:spLocks noGrp="1"/>
          </p:cNvSpPr>
          <p:nvPr>
            <p:ph idx="1"/>
          </p:nvPr>
        </p:nvSpPr>
        <p:spPr>
          <a:xfrm>
            <a:off x="2207624" y="1496302"/>
            <a:ext cx="9372420" cy="1456809"/>
          </a:xfrm>
        </p:spPr>
        <p:txBody>
          <a:bodyPr vert="horz" lIns="91440" tIns="45720" rIns="91440" bIns="45720" rtlCol="0" anchor="t">
            <a:spAutoFit/>
          </a:bodyPr>
          <a:lstStyle/>
          <a:p>
            <a:r>
              <a:rPr lang="en-US" dirty="0">
                <a:latin typeface="Century Gothic" panose="020B0502020202020204" pitchFamily="34" charset="0"/>
              </a:rPr>
              <a:t>TEMPO data can be served directly through the EPA Remote Sensing Information Gateway. </a:t>
            </a:r>
            <a:r>
              <a:rPr lang="en-US" i="1" dirty="0">
                <a:latin typeface="Century Gothic" panose="020B0502020202020204" pitchFamily="34" charset="0"/>
                <a:hlinkClick r:id="rId3"/>
              </a:rPr>
              <a:t>https://www.epa.gov/hesc/remote-sensing-information-gateway</a:t>
            </a:r>
            <a:endParaRPr lang="en-US" i="1" dirty="0">
              <a:latin typeface="Century Gothic" panose="020B0502020202020204" pitchFamily="34" charset="0"/>
            </a:endParaRPr>
          </a:p>
          <a:p>
            <a:pPr fontAlgn="base"/>
            <a:endParaRPr lang="en-US" dirty="0"/>
          </a:p>
          <a:p>
            <a:endParaRPr lang="en-US" dirty="0"/>
          </a:p>
        </p:txBody>
      </p:sp>
      <p:sp>
        <p:nvSpPr>
          <p:cNvPr id="4" name="Footer Placeholder 3"/>
          <p:cNvSpPr>
            <a:spLocks noGrp="1"/>
          </p:cNvSpPr>
          <p:nvPr>
            <p:ph type="ftr" sz="quarter" idx="11"/>
          </p:nvPr>
        </p:nvSpPr>
        <p:spPr/>
        <p:txBody>
          <a:bodyPr/>
          <a:lstStyle/>
          <a:p>
            <a:r>
              <a:rPr lang="en-US"/>
              <a:t>The Science Directorate at NASA's Langley Research Center</a:t>
            </a:r>
            <a:endParaRPr lang="en-US" dirty="0"/>
          </a:p>
        </p:txBody>
      </p:sp>
      <p:sp>
        <p:nvSpPr>
          <p:cNvPr id="5" name="Slide Number Placeholder 4"/>
          <p:cNvSpPr>
            <a:spLocks noGrp="1"/>
          </p:cNvSpPr>
          <p:nvPr>
            <p:ph type="sldNum" sz="quarter" idx="12"/>
          </p:nvPr>
        </p:nvSpPr>
        <p:spPr/>
        <p:txBody>
          <a:bodyPr/>
          <a:lstStyle/>
          <a:p>
            <a:fld id="{2E8C51FE-49D9-314D-9957-ABBF7DDE8782}" type="slidenum">
              <a:rPr lang="en-US" smtClean="0"/>
              <a:pPr/>
              <a:t>9</a:t>
            </a:fld>
            <a:endParaRPr lang="en-US" dirty="0"/>
          </a:p>
        </p:txBody>
      </p:sp>
      <p:pic>
        <p:nvPicPr>
          <p:cNvPr id="6" name="Picture 5"/>
          <p:cNvPicPr>
            <a:picLocks noChangeAspect="1"/>
          </p:cNvPicPr>
          <p:nvPr/>
        </p:nvPicPr>
        <p:blipFill>
          <a:blip r:embed="rId4"/>
          <a:stretch>
            <a:fillRect/>
          </a:stretch>
        </p:blipFill>
        <p:spPr>
          <a:xfrm>
            <a:off x="2317095" y="2415654"/>
            <a:ext cx="9262949" cy="4189247"/>
          </a:xfrm>
          <a:prstGeom prst="rect">
            <a:avLst/>
          </a:prstGeom>
        </p:spPr>
      </p:pic>
    </p:spTree>
    <p:extLst>
      <p:ext uri="{BB962C8B-B14F-4D97-AF65-F5344CB8AC3E}">
        <p14:creationId xmlns:p14="http://schemas.microsoft.com/office/powerpoint/2010/main" val="2169245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XPLORE_STILL_OPTION_1" id="{A7EB731F-9F26-FA45-B219-A9FC2724B824}" vid="{BB2B4FA0-A277-B74D-BFBF-46A8FBBB8B3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46816F75FD3E44A83EE889D241ABA3C" ma:contentTypeVersion="10" ma:contentTypeDescription="Create a new document." ma:contentTypeScope="" ma:versionID="2252d64675d9be6e0e67963675733802">
  <xsd:schema xmlns:xsd="http://www.w3.org/2001/XMLSchema" xmlns:xs="http://www.w3.org/2001/XMLSchema" xmlns:p="http://schemas.microsoft.com/office/2006/metadata/properties" xmlns:ns3="56bde710-915c-47e0-a54b-f18ba6038f6e" xmlns:ns4="3e687f7e-3f97-4258-bda7-24b1b5cae80c" targetNamespace="http://schemas.microsoft.com/office/2006/metadata/properties" ma:root="true" ma:fieldsID="3cc1ecd2f1584b86bb220d5edae211d0" ns3:_="" ns4:_="">
    <xsd:import namespace="56bde710-915c-47e0-a54b-f18ba6038f6e"/>
    <xsd:import namespace="3e687f7e-3f97-4258-bda7-24b1b5cae80c"/>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bde710-915c-47e0-a54b-f18ba6038f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e687f7e-3f97-4258-bda7-24b1b5cae80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BFAF733-83B8-4CD4-AE53-B5F1FAB4B731}">
  <ds:schemaRefs>
    <ds:schemaRef ds:uri="http://schemas.microsoft.com/sharepoint/v3/contenttype/forms"/>
  </ds:schemaRefs>
</ds:datastoreItem>
</file>

<file path=customXml/itemProps2.xml><?xml version="1.0" encoding="utf-8"?>
<ds:datastoreItem xmlns:ds="http://schemas.openxmlformats.org/officeDocument/2006/customXml" ds:itemID="{D06E2327-2EDF-4DFE-86F1-A401F8EEFB99}">
  <ds:schemaRefs>
    <ds:schemaRef ds:uri="56bde710-915c-47e0-a54b-f18ba6038f6e"/>
    <ds:schemaRef ds:uri="http://purl.org/dc/elements/1.1/"/>
    <ds:schemaRef ds:uri="http://schemas.openxmlformats.org/package/2006/metadata/core-properties"/>
    <ds:schemaRef ds:uri="http://purl.org/dc/dcmitype/"/>
    <ds:schemaRef ds:uri="http://schemas.microsoft.com/office/infopath/2007/PartnerControls"/>
    <ds:schemaRef ds:uri="http://purl.org/dc/terms/"/>
    <ds:schemaRef ds:uri="http://schemas.microsoft.com/office/2006/metadata/properties"/>
    <ds:schemaRef ds:uri="http://schemas.microsoft.com/office/2006/documentManagement/types"/>
    <ds:schemaRef ds:uri="3e687f7e-3f97-4258-bda7-24b1b5cae80c"/>
    <ds:schemaRef ds:uri="http://www.w3.org/XML/1998/namespace"/>
  </ds:schemaRefs>
</ds:datastoreItem>
</file>

<file path=customXml/itemProps3.xml><?xml version="1.0" encoding="utf-8"?>
<ds:datastoreItem xmlns:ds="http://schemas.openxmlformats.org/officeDocument/2006/customXml" ds:itemID="{705905BA-BFF5-46FD-899C-04F2E74B4FF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6bde710-915c-47e0-a54b-f18ba6038f6e"/>
    <ds:schemaRef ds:uri="3e687f7e-3f97-4258-bda7-24b1b5cae80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TEMPO_2020MAY19</Template>
  <TotalTime>1529</TotalTime>
  <Words>1969</Words>
  <Application>Microsoft Office PowerPoint</Application>
  <PresentationFormat>Widescreen</PresentationFormat>
  <Paragraphs>271</Paragraphs>
  <Slides>30</Slides>
  <Notes>11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MS PGothic</vt:lpstr>
      <vt:lpstr>Arial</vt:lpstr>
      <vt:lpstr>Calibri</vt:lpstr>
      <vt:lpstr>Calibri Light</vt:lpstr>
      <vt:lpstr>Century Gothic</vt:lpstr>
      <vt:lpstr>Helvetica Neue</vt:lpstr>
      <vt:lpstr>Helvetica Neue Light</vt:lpstr>
      <vt:lpstr>Wingdings</vt:lpstr>
      <vt:lpstr>Office Theme</vt:lpstr>
      <vt:lpstr>PowerPoint Presentation</vt:lpstr>
      <vt:lpstr>PowerPoint Presentation</vt:lpstr>
      <vt:lpstr>Earth Observation System Data and Information System EOSDIS</vt:lpstr>
      <vt:lpstr>ASDC Vision</vt:lpstr>
      <vt:lpstr>PowerPoint Presentation</vt:lpstr>
      <vt:lpstr>TEMPO Data Products</vt:lpstr>
      <vt:lpstr>PowerPoint Presentation</vt:lpstr>
      <vt:lpstr>ASDC Portal for ArcGIS </vt:lpstr>
      <vt:lpstr>EPA RSIG3D Gateway</vt:lpstr>
      <vt:lpstr>Land, Atmosphere Near real-time Capability for EOS (LANCE)</vt:lpstr>
      <vt:lpstr>ASDC Science Outreach and Support</vt:lpstr>
      <vt:lpstr>Earthdata Forum</vt:lpstr>
      <vt:lpstr>New ASDC homepage</vt:lpstr>
      <vt:lpstr>PowerPoint Presentation</vt:lpstr>
      <vt:lpstr>PowerPoint Presentation</vt:lpstr>
      <vt:lpstr>Near Real-Time</vt:lpstr>
      <vt:lpstr>Land, Atmosphere Near real-time Capability for EOS (LANCE)</vt:lpstr>
      <vt:lpstr>PowerPoint Presentation</vt:lpstr>
      <vt:lpstr>Decision Considerations</vt:lpstr>
      <vt:lpstr>Latency vs Availability</vt:lpstr>
      <vt:lpstr>Standard Data Flow</vt:lpstr>
      <vt:lpstr>Near Real-Time: No redundancy</vt:lpstr>
      <vt:lpstr>Distribution Redundancy</vt:lpstr>
      <vt:lpstr>Processing + Distribution Redundancy (Local)</vt:lpstr>
      <vt:lpstr>Processing Redundancy (Cloud)</vt:lpstr>
      <vt:lpstr>Processing + Distribution Redundancy (Cloud)</vt:lpstr>
      <vt:lpstr>ASDC in the Cloud</vt:lpstr>
      <vt:lpstr>ASDC in the Cloud</vt:lpstr>
      <vt:lpstr>ASDC in the Cloud</vt:lpstr>
      <vt:lpstr>PowerPoint Presentation</vt:lpstr>
    </vt:vector>
  </TitlesOfParts>
  <Manager/>
  <Company>HPES ACES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Larson, Timothy R. (LARC-E301)[Science Systems &amp; Applications, Inc.]</dc:creator>
  <cp:keywords/>
  <dc:description/>
  <cp:lastModifiedBy>Larson, Timothy R. (LARC-E301)[Science Systems &amp; Applications, Inc.]</cp:lastModifiedBy>
  <cp:revision>291</cp:revision>
  <dcterms:created xsi:type="dcterms:W3CDTF">2020-05-08T02:25:26Z</dcterms:created>
  <dcterms:modified xsi:type="dcterms:W3CDTF">2020-08-19T04:35:32Z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0x010100E46816F75FD3E44A83EE889D241ABA3C</vt:lpwstr>
  </property>
</Properties>
</file>