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60" r:id="rId3"/>
    <p:sldId id="258" r:id="rId4"/>
    <p:sldId id="869" r:id="rId5"/>
    <p:sldId id="259" r:id="rId6"/>
    <p:sldId id="876" r:id="rId7"/>
    <p:sldId id="873" r:id="rId8"/>
    <p:sldId id="422" r:id="rId9"/>
    <p:sldId id="257" r:id="rId10"/>
    <p:sldId id="789" r:id="rId11"/>
    <p:sldId id="804" r:id="rId12"/>
    <p:sldId id="794" r:id="rId13"/>
    <p:sldId id="31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43"/>
  </p:normalViewPr>
  <p:slideViewPr>
    <p:cSldViewPr snapToGrid="0" snapToObjects="1" showGuides="1">
      <p:cViewPr varScale="1">
        <p:scale>
          <a:sx n="88" d="100"/>
          <a:sy n="88" d="100"/>
        </p:scale>
        <p:origin x="184" y="9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9153E-7543-0045-975E-3A2145EB0FA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342FE-EE14-9640-A4A5-2F160608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06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D6A38-444A-4C4F-8DA3-63A4286425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95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BB83C-9BB2-D442-86CA-A5EABA86E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41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BB83C-9BB2-D442-86CA-A5EABA86E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81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4C2DC-2B8F-ED41-9415-F81FA7B81D12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9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0B82-D477-B145-A90D-358FCAFD0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1AE378-33B3-8546-83F0-D8340DC02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5BA89-ADCF-8D44-8707-446A69CE4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A2125-68A1-3545-A157-09671F16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FCFBF-021F-C14B-95DA-CF94BA8F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1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62E5F-F86A-4F42-9168-78C02C5E5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79C1F-99E7-C44A-9F92-E63E97A9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6E291-9588-5D46-B950-A2711209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4FB4E-35D9-4B49-9885-399A63F6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59E50-EA47-B54F-89E3-315DE7A4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0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98DD8-C08D-2148-BF09-0C188AF0F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A59A9-258B-DA46-92E9-4B6872D12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D59A2-ACC5-2549-9FED-960F11EB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FFD8B-B2A6-F449-AB6C-B284E2A9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16D28-63B8-EB4B-989C-C3A194F5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20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3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32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2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72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93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38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40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0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EA82-6E83-CE4B-AE35-9BE1C64F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22635-D439-7440-A40A-002E75B91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1D45C-B00E-F84D-B2CE-60CD8DA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05FEC-DD34-9C47-A523-943EC9F5F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7A219-FBEE-CC4A-83E2-26955FDB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96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0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41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8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B06FD-24FF-2642-934F-C88FC1C3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EC875-22C7-8E4A-BE8B-2F41DA718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C9BDE-A494-C740-9546-3383A2C0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8CC1D-0407-A040-B6F8-EEBE3765D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2BC1-4967-8F42-9430-22D87100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9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A597-9854-2F42-A7E0-6BB836BCF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A1C7-8882-CC43-949B-45F7EB37E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FA45-DE76-5046-B6A2-0C1FDD0D3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00DBD-24D1-7A42-A678-96404299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4C019-A4F1-BE44-9689-C915EF64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2621A-B398-3B40-885C-AD68F6AC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6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8DFF6-6223-AE4E-A57D-ACFEA7EF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7C008-A386-524D-A83C-3E7795AD9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7F6FF-BF38-1A4E-81CE-29FE4F841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13DBC-5D7E-D644-96CC-7F4C3B2FD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7D2F8-C16A-CA4D-94C4-3FBD926DE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35820-71E7-634E-8DFC-6976867F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73C35-BF21-EC44-80D0-F3B57947B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DC62D-A951-7249-B80B-943F998E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0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630F-BB9D-8B48-B570-9E083350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D694C-4ED6-DE4B-9140-8FE3863D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9B2CE-6143-A345-8890-EDF8AB53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CEA9A-CCED-A749-BEEF-6B864998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9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DE3AB2-3381-4040-90D2-76BEC5AB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B97B7-334C-C14D-9D4D-F22C0BBC5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F30F5-6CC2-124A-BE4E-15020DA8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AB361-6781-9645-8863-EFA27A5A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16CD1-EA02-9149-9466-71251EAD5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84690-78D7-D041-B8C8-0F92669DA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6374C-C534-3941-ABF0-98CCF038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47B06-9936-024A-ACA4-0743BA81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F53FD-3F32-774F-AC3A-5E0F2308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5EB8-E545-5B49-BEBC-B1D236CE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10306-80F1-5A43-9C81-9CDE4A5A5D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33B13-B240-4D4F-90FC-DBB0C7D9C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6F9E-2388-AD48-813C-93A056757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B81F9-0FD0-8A46-B7AC-D2952952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BF1C6-C216-7C43-8C91-BD2966FA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AE7FB-03AF-C547-BE86-AEB7DFB8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8F4B7-76BF-124B-9128-340CFEBDB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CE7B-CE69-A849-8C98-2284B3669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D349B-5BC8-DF4B-8E99-700DE4869F6A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2959-2EE1-124E-9E87-B173077AE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30FEA-7A73-F648-9E28-28356F36F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4122F-07D6-C64B-BC45-BBDFBF01C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F6CF5-7FD4-4A94-ACF5-97745CBFA374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00F42-47D8-4722-8C47-8034593E9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8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0/0d/USFS_Logo.sv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pa.gov/" TargetMode="External"/><Relationship Id="rId13" Type="http://schemas.openxmlformats.org/officeDocument/2006/relationships/image" Target="../media/image30.jpeg"/><Relationship Id="rId18" Type="http://schemas.openxmlformats.org/officeDocument/2006/relationships/image" Target="../media/image33.jpg"/><Relationship Id="rId3" Type="http://schemas.openxmlformats.org/officeDocument/2006/relationships/image" Target="../media/image24.png"/><Relationship Id="rId21" Type="http://schemas.openxmlformats.org/officeDocument/2006/relationships/hyperlink" Target="mailto:peter.lahm@usda.gov" TargetMode="External"/><Relationship Id="rId7" Type="http://schemas.openxmlformats.org/officeDocument/2006/relationships/image" Target="../media/image27.jpeg"/><Relationship Id="rId12" Type="http://schemas.openxmlformats.org/officeDocument/2006/relationships/hyperlink" Target="http://www.doi.gov/" TargetMode="External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6" Type="http://schemas.openxmlformats.org/officeDocument/2006/relationships/hyperlink" Target="mailto:sim_larkin@firenet.ogv" TargetMode="External"/><Relationship Id="rId20" Type="http://schemas.openxmlformats.org/officeDocument/2006/relationships/hyperlink" Target="https://wildlandfiresmoke.net/tool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a.gov/" TargetMode="External"/><Relationship Id="rId11" Type="http://schemas.openxmlformats.org/officeDocument/2006/relationships/image" Target="../media/image29.jpeg"/><Relationship Id="rId5" Type="http://schemas.openxmlformats.org/officeDocument/2006/relationships/image" Target="../media/image26.jpeg"/><Relationship Id="rId15" Type="http://schemas.openxmlformats.org/officeDocument/2006/relationships/image" Target="../media/image31.jpeg"/><Relationship Id="rId10" Type="http://schemas.openxmlformats.org/officeDocument/2006/relationships/hyperlink" Target="http://www.fs.fed.us/" TargetMode="External"/><Relationship Id="rId19" Type="http://schemas.openxmlformats.org/officeDocument/2006/relationships/hyperlink" Target="https://wildlandfiresmoke.net/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28.jpeg"/><Relationship Id="rId14" Type="http://schemas.openxmlformats.org/officeDocument/2006/relationships/hyperlink" Target="http://www.forestsandrangelands.gov/" TargetMode="External"/><Relationship Id="rId2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0/0d/USFS_Logo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en/0/0d/USFS_Logo.svg" TargetMode="Externa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0/0d/USFS_Logo.svg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469C31-5210-2D4A-BA43-235795011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60" r="8378" b="79"/>
          <a:stretch/>
        </p:blipFill>
        <p:spPr bwMode="auto">
          <a:xfrm>
            <a:off x="1" y="-225669"/>
            <a:ext cx="12192000" cy="4545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A63841-AB3D-4140-BBF5-1F7E59CF3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008" y="1932476"/>
            <a:ext cx="10755984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U.S. Interagency Wildland Fire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Air Quality Response Program: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Potential Linkages with TEMPO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73136-A030-C54F-9080-4F84ED258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6099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Sim Larkin, U.S. Forest Service </a:t>
            </a:r>
            <a:r>
              <a:rPr lang="en-US" dirty="0" err="1"/>
              <a:t>AirFire</a:t>
            </a:r>
            <a:r>
              <a:rPr lang="en-US" dirty="0"/>
              <a:t> Research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FBAEE-372A-5242-BB08-2CF1D5E00FD2}"/>
              </a:ext>
            </a:extLst>
          </p:cNvPr>
          <p:cNvSpPr txBox="1"/>
          <p:nvPr/>
        </p:nvSpPr>
        <p:spPr>
          <a:xfrm>
            <a:off x="7809379" y="6072151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Contact: Sim Larkin, </a:t>
            </a:r>
            <a:r>
              <a:rPr lang="en-US" dirty="0" err="1"/>
              <a:t>sim_larkin@firenet.gov</a:t>
            </a:r>
            <a:endParaRPr lang="en-US" dirty="0"/>
          </a:p>
        </p:txBody>
      </p:sp>
      <p:pic>
        <p:nvPicPr>
          <p:cNvPr id="7" name="Picture 8" descr="Image:USFS Logo.svg">
            <a:hlinkClick r:id="rId3"/>
            <a:extLst>
              <a:ext uri="{FF2B5EF4-FFF2-40B4-BE49-F238E27FC236}">
                <a16:creationId xmlns:a16="http://schemas.microsoft.com/office/drawing/2014/main" id="{351199BB-0C14-9B40-B7D7-75E59282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4" y="5099123"/>
            <a:ext cx="1559175" cy="165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8BC22-1DB0-8D4B-ADEE-DF5087A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859" y="5099122"/>
            <a:ext cx="165902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0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3A023D-6555-CA4E-BAF1-B3163741A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23391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E9469-0206-F440-86A5-E4C238C81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915" y="1"/>
            <a:ext cx="247914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B276A-CF1E-3C45-B8A3-1A13A993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1329" y="0"/>
            <a:ext cx="371434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E5056-4F40-BD4A-8107-E5BAA6B535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2513329" y="2179140"/>
            <a:ext cx="6878585" cy="2479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9CC26D-97A0-7741-9D35-A587534694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192" y="0"/>
            <a:ext cx="2479137" cy="68785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4AAA26-3AC8-8844-8BDB-41C30DA82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72429"/>
            <a:ext cx="11465169" cy="1618261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Smoke connects back to small scale complexities</a:t>
            </a:r>
            <a:b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(and they are important!)</a:t>
            </a:r>
          </a:p>
        </p:txBody>
      </p:sp>
    </p:spTree>
    <p:extLst>
      <p:ext uri="{BB962C8B-B14F-4D97-AF65-F5344CB8AC3E}">
        <p14:creationId xmlns:p14="http://schemas.microsoft.com/office/powerpoint/2010/main" val="369133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AF00B7-B5E8-C54E-8EE3-B8D7D1CC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72429"/>
            <a:ext cx="11371384" cy="1618261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Fire and smoke models are still rapidly evolving</a:t>
            </a:r>
          </a:p>
        </p:txBody>
      </p:sp>
      <p:pic>
        <p:nvPicPr>
          <p:cNvPr id="4" name="plume_height_flow_6fps.mov">
            <a:hlinkClick r:id="" action="ppaction://media"/>
            <a:extLst>
              <a:ext uri="{FF2B5EF4-FFF2-40B4-BE49-F238E27FC236}">
                <a16:creationId xmlns:a16="http://schemas.microsoft.com/office/drawing/2014/main" id="{5CDC4502-F72E-784A-9E3F-FDE16E4247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5987" y="2713095"/>
            <a:ext cx="4882728" cy="3956740"/>
          </a:xfrm>
          <a:prstGeom prst="rect">
            <a:avLst/>
          </a:prstGeom>
        </p:spPr>
      </p:pic>
      <p:pic>
        <p:nvPicPr>
          <p:cNvPr id="5" name="image14.png" descr="WFDS_part_flow_section_grd_scenario1_t0400.png">
            <a:extLst>
              <a:ext uri="{FF2B5EF4-FFF2-40B4-BE49-F238E27FC236}">
                <a16:creationId xmlns:a16="http://schemas.microsoft.com/office/drawing/2014/main" id="{0FD4F317-E24D-AE47-83BD-9B5054431D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5" b="1406"/>
          <a:stretch/>
        </p:blipFill>
        <p:spPr bwMode="auto">
          <a:xfrm>
            <a:off x="433754" y="3262941"/>
            <a:ext cx="5766996" cy="3050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AEDB34-CAEC-5546-A042-0D45EBF40D05}"/>
              </a:ext>
            </a:extLst>
          </p:cNvPr>
          <p:cNvSpPr txBox="1"/>
          <p:nvPr/>
        </p:nvSpPr>
        <p:spPr>
          <a:xfrm>
            <a:off x="433754" y="1434092"/>
            <a:ext cx="11884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Complex coupled fire-atmosphere-chemistry models with nested fire subdomains are coming.</a:t>
            </a:r>
          </a:p>
          <a:p>
            <a:r>
              <a:rPr lang="en-US" sz="2400" dirty="0"/>
              <a:t>But they need more testing and development.</a:t>
            </a:r>
          </a:p>
          <a:p>
            <a:r>
              <a:rPr lang="en-US" sz="2400" dirty="0"/>
              <a:t>And to do that they need more observational data.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FB80C-F695-934F-A913-193C74409647}"/>
              </a:ext>
            </a:extLst>
          </p:cNvPr>
          <p:cNvSpPr txBox="1"/>
          <p:nvPr/>
        </p:nvSpPr>
        <p:spPr>
          <a:xfrm flipH="1">
            <a:off x="433754" y="6300503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Courtesy: Mell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493D81-C31A-6A4B-B57A-B36A1FC8F62F}"/>
              </a:ext>
            </a:extLst>
          </p:cNvPr>
          <p:cNvGrpSpPr/>
          <p:nvPr/>
        </p:nvGrpSpPr>
        <p:grpSpPr>
          <a:xfrm>
            <a:off x="1248229" y="453665"/>
            <a:ext cx="10016271" cy="6407142"/>
            <a:chOff x="1248229" y="453665"/>
            <a:chExt cx="10016271" cy="64071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20F603-2277-F245-8BBA-436A216F1F0C}"/>
                </a:ext>
              </a:extLst>
            </p:cNvPr>
            <p:cNvSpPr txBox="1"/>
            <p:nvPr/>
          </p:nvSpPr>
          <p:spPr>
            <a:xfrm flipH="1">
              <a:off x="7025987" y="6313626"/>
              <a:ext cx="423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Courtesy: Kochanski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D02AF7-9C1C-6F42-A24E-526D7B2530C9}"/>
                </a:ext>
              </a:extLst>
            </p:cNvPr>
            <p:cNvSpPr/>
            <p:nvPr/>
          </p:nvSpPr>
          <p:spPr>
            <a:xfrm>
              <a:off x="1248229" y="453665"/>
              <a:ext cx="9797141" cy="64043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02 S001 cropped 2.png">
              <a:extLst>
                <a:ext uri="{FF2B5EF4-FFF2-40B4-BE49-F238E27FC236}">
                  <a16:creationId xmlns:a16="http://schemas.microsoft.com/office/drawing/2014/main" id="{1F89D39A-0BFE-D743-8723-D6F5EABDF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351613"/>
              <a:ext cx="9144000" cy="5140960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1" name="Picture 10" descr="02 S001 cropped 2.png">
              <a:extLst>
                <a:ext uri="{FF2B5EF4-FFF2-40B4-BE49-F238E27FC236}">
                  <a16:creationId xmlns:a16="http://schemas.microsoft.com/office/drawing/2014/main" id="{FDBBB250-7609-A941-8257-C0B0A9B14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351613"/>
              <a:ext cx="9144000" cy="5140960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73CAA7-C734-C248-B7B6-3C1CEC500693}"/>
                </a:ext>
              </a:extLst>
            </p:cNvPr>
            <p:cNvSpPr/>
            <p:nvPr/>
          </p:nvSpPr>
          <p:spPr>
            <a:xfrm>
              <a:off x="6973402" y="5000057"/>
              <a:ext cx="1560999" cy="385076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38100" cmpd="sng"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CFB6E2-A0F7-1049-ACDE-98A24360F33D}"/>
                </a:ext>
              </a:extLst>
            </p:cNvPr>
            <p:cNvSpPr/>
            <p:nvPr/>
          </p:nvSpPr>
          <p:spPr>
            <a:xfrm>
              <a:off x="6973402" y="1453213"/>
              <a:ext cx="1560999" cy="3546844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ln w="19050" cmpd="sng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4D99D0-B1E0-0F49-8FC2-1910C4CD457D}"/>
                </a:ext>
              </a:extLst>
            </p:cNvPr>
            <p:cNvSpPr txBox="1"/>
            <p:nvPr/>
          </p:nvSpPr>
          <p:spPr>
            <a:xfrm>
              <a:off x="2184777" y="3659226"/>
              <a:ext cx="2729530" cy="830997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srgbClr val="FFFF00"/>
                  </a:solidFill>
                  <a:latin typeface="Calibri"/>
                </a:rPr>
                <a:t>Smoke and chemistry</a:t>
              </a:r>
            </a:p>
            <a:p>
              <a:pPr defTabSz="457200"/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Flaming and smoldering emission factors</a:t>
              </a:r>
            </a:p>
            <a:p>
              <a:pPr defTabSz="457200"/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Smoke evolution and aging</a:t>
              </a:r>
            </a:p>
            <a:p>
              <a:pPr defTabSz="45720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83E8FE-EEE3-4948-B672-B4CE4B4B157F}"/>
                </a:ext>
              </a:extLst>
            </p:cNvPr>
            <p:cNvSpPr txBox="1"/>
            <p:nvPr/>
          </p:nvSpPr>
          <p:spPr>
            <a:xfrm>
              <a:off x="4928879" y="5426372"/>
              <a:ext cx="1922296" cy="461665"/>
            </a:xfrm>
            <a:prstGeom prst="rect">
              <a:avLst/>
            </a:prstGeom>
            <a:noFill/>
            <a:ln w="19050" cmpd="sng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srgbClr val="FFFF00"/>
                  </a:solidFill>
                  <a:latin typeface="Calibri"/>
                </a:rPr>
                <a:t>Fuels and consumption</a:t>
              </a:r>
            </a:p>
            <a:p>
              <a:pPr defTabSz="457200"/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Multi-scale characterization</a:t>
              </a:r>
              <a:endParaRPr lang="en-US" sz="1200" b="1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0AAD83-6CE3-FE46-9F41-7D570CBE76A9}"/>
                </a:ext>
              </a:extLst>
            </p:cNvPr>
            <p:cNvSpPr txBox="1"/>
            <p:nvPr/>
          </p:nvSpPr>
          <p:spPr>
            <a:xfrm>
              <a:off x="8674847" y="4730610"/>
              <a:ext cx="1838965" cy="646331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srgbClr val="FFFF00"/>
                  </a:solidFill>
                  <a:latin typeface="Calibri"/>
                </a:rPr>
                <a:t>Fire behavior and energy</a:t>
              </a:r>
            </a:p>
            <a:p>
              <a:pPr defTabSz="457200"/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Characterize spatial and</a:t>
              </a:r>
            </a:p>
            <a:p>
              <a:pPr defTabSz="457200"/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temporal heat flux density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88AF26-D590-6440-94AB-E65B59F28036}"/>
                </a:ext>
              </a:extLst>
            </p:cNvPr>
            <p:cNvSpPr txBox="1"/>
            <p:nvPr/>
          </p:nvSpPr>
          <p:spPr>
            <a:xfrm>
              <a:off x="8674846" y="2726473"/>
              <a:ext cx="1922034" cy="1200329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srgbClr val="FFFF00"/>
                  </a:solidFill>
                  <a:latin typeface="Calibri"/>
                </a:rPr>
                <a:t>Plume and meteorology</a:t>
              </a:r>
            </a:p>
            <a:p>
              <a:pPr defTabSz="457200"/>
              <a:r>
                <a:rPr lang="en-US" sz="1200" dirty="0">
                  <a:solidFill>
                    <a:srgbClr val="FFFFFF"/>
                  </a:solidFill>
                  <a:latin typeface="Calibri"/>
                </a:rPr>
                <a:t>Mixing and entrainment</a:t>
              </a:r>
            </a:p>
            <a:p>
              <a:pPr defTabSz="457200"/>
              <a:r>
                <a:rPr lang="en-US" sz="1200" dirty="0">
                  <a:solidFill>
                    <a:srgbClr val="FFFFFF"/>
                  </a:solidFill>
                  <a:latin typeface="Calibri"/>
                </a:rPr>
                <a:t>parameterizations</a:t>
              </a:r>
            </a:p>
            <a:p>
              <a:pPr defTabSz="457200"/>
              <a:r>
                <a:rPr lang="en-US" sz="1200" dirty="0">
                  <a:solidFill>
                    <a:srgbClr val="FFFFFF"/>
                  </a:solidFill>
                  <a:latin typeface="Calibri"/>
                </a:rPr>
                <a:t>Identification of dynamic</a:t>
              </a:r>
            </a:p>
            <a:p>
              <a:pPr defTabSz="457200"/>
              <a:r>
                <a:rPr lang="en-US" sz="1200" dirty="0">
                  <a:solidFill>
                    <a:srgbClr val="FFFFFF"/>
                  </a:solidFill>
                  <a:latin typeface="Calibri"/>
                </a:rPr>
                <a:t>regimes and parameters</a:t>
              </a:r>
            </a:p>
            <a:p>
              <a:pPr defTabSz="457200"/>
              <a:r>
                <a:rPr lang="en-US" sz="1200" dirty="0">
                  <a:solidFill>
                    <a:srgbClr val="FFFFFF"/>
                  </a:solidFill>
                  <a:latin typeface="Calibri"/>
                </a:rPr>
                <a:t>Multiple core interactions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D9E809-D496-EA45-8BF1-E698A66A59B8}"/>
                </a:ext>
              </a:extLst>
            </p:cNvPr>
            <p:cNvSpPr/>
            <p:nvPr/>
          </p:nvSpPr>
          <p:spPr>
            <a:xfrm>
              <a:off x="6973402" y="5426372"/>
              <a:ext cx="1560999" cy="227567"/>
            </a:xfrm>
            <a:prstGeom prst="rect">
              <a:avLst/>
            </a:prstGeom>
            <a:solidFill>
              <a:srgbClr val="008000">
                <a:alpha val="30000"/>
              </a:srgbClr>
            </a:solidFill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A9B05F-C576-B043-B5C9-0877A9B781DE}"/>
                </a:ext>
              </a:extLst>
            </p:cNvPr>
            <p:cNvSpPr/>
            <p:nvPr/>
          </p:nvSpPr>
          <p:spPr>
            <a:xfrm>
              <a:off x="1710122" y="1323483"/>
              <a:ext cx="8449879" cy="4010850"/>
            </a:xfrm>
            <a:custGeom>
              <a:avLst/>
              <a:gdLst>
                <a:gd name="connsiteX0" fmla="*/ 4589079 w 8449879"/>
                <a:gd name="connsiteY0" fmla="*/ 3960050 h 4010850"/>
                <a:gd name="connsiteX1" fmla="*/ 4589079 w 8449879"/>
                <a:gd name="connsiteY1" fmla="*/ 3960050 h 4010850"/>
                <a:gd name="connsiteX2" fmla="*/ 4599239 w 8449879"/>
                <a:gd name="connsiteY2" fmla="*/ 3523170 h 4010850"/>
                <a:gd name="connsiteX3" fmla="*/ 4619559 w 8449879"/>
                <a:gd name="connsiteY3" fmla="*/ 3462210 h 4010850"/>
                <a:gd name="connsiteX4" fmla="*/ 4650039 w 8449879"/>
                <a:gd name="connsiteY4" fmla="*/ 3380930 h 4010850"/>
                <a:gd name="connsiteX5" fmla="*/ 4680519 w 8449879"/>
                <a:gd name="connsiteY5" fmla="*/ 3350450 h 4010850"/>
                <a:gd name="connsiteX6" fmla="*/ 4690679 w 8449879"/>
                <a:gd name="connsiteY6" fmla="*/ 3319970 h 4010850"/>
                <a:gd name="connsiteX7" fmla="*/ 4710999 w 8449879"/>
                <a:gd name="connsiteY7" fmla="*/ 3289490 h 4010850"/>
                <a:gd name="connsiteX8" fmla="*/ 4721159 w 8449879"/>
                <a:gd name="connsiteY8" fmla="*/ 3248850 h 4010850"/>
                <a:gd name="connsiteX9" fmla="*/ 4741479 w 8449879"/>
                <a:gd name="connsiteY9" fmla="*/ 3187890 h 4010850"/>
                <a:gd name="connsiteX10" fmla="*/ 4761799 w 8449879"/>
                <a:gd name="connsiteY10" fmla="*/ 3106610 h 4010850"/>
                <a:gd name="connsiteX11" fmla="*/ 4771959 w 8449879"/>
                <a:gd name="connsiteY11" fmla="*/ 3065970 h 4010850"/>
                <a:gd name="connsiteX12" fmla="*/ 4761799 w 8449879"/>
                <a:gd name="connsiteY12" fmla="*/ 2883090 h 4010850"/>
                <a:gd name="connsiteX13" fmla="*/ 4721159 w 8449879"/>
                <a:gd name="connsiteY13" fmla="*/ 2822130 h 4010850"/>
                <a:gd name="connsiteX14" fmla="*/ 4710999 w 8449879"/>
                <a:gd name="connsiteY14" fmla="*/ 2791650 h 4010850"/>
                <a:gd name="connsiteX15" fmla="*/ 4680519 w 8449879"/>
                <a:gd name="connsiteY15" fmla="*/ 2751010 h 4010850"/>
                <a:gd name="connsiteX16" fmla="*/ 4558599 w 8449879"/>
                <a:gd name="connsiteY16" fmla="*/ 2690050 h 4010850"/>
                <a:gd name="connsiteX17" fmla="*/ 4497639 w 8449879"/>
                <a:gd name="connsiteY17" fmla="*/ 2608770 h 4010850"/>
                <a:gd name="connsiteX18" fmla="*/ 4467159 w 8449879"/>
                <a:gd name="connsiteY18" fmla="*/ 2578290 h 4010850"/>
                <a:gd name="connsiteX19" fmla="*/ 4416359 w 8449879"/>
                <a:gd name="connsiteY19" fmla="*/ 2507170 h 4010850"/>
                <a:gd name="connsiteX20" fmla="*/ 4355399 w 8449879"/>
                <a:gd name="connsiteY20" fmla="*/ 2466530 h 4010850"/>
                <a:gd name="connsiteX21" fmla="*/ 4294439 w 8449879"/>
                <a:gd name="connsiteY21" fmla="*/ 2446210 h 4010850"/>
                <a:gd name="connsiteX22" fmla="*/ 4263959 w 8449879"/>
                <a:gd name="connsiteY22" fmla="*/ 2436050 h 4010850"/>
                <a:gd name="connsiteX23" fmla="*/ 4162359 w 8449879"/>
                <a:gd name="connsiteY23" fmla="*/ 2375090 h 4010850"/>
                <a:gd name="connsiteX24" fmla="*/ 4020119 w 8449879"/>
                <a:gd name="connsiteY24" fmla="*/ 2344610 h 4010850"/>
                <a:gd name="connsiteX25" fmla="*/ 3959159 w 8449879"/>
                <a:gd name="connsiteY25" fmla="*/ 2324290 h 4010850"/>
                <a:gd name="connsiteX26" fmla="*/ 3918519 w 8449879"/>
                <a:gd name="connsiteY26" fmla="*/ 2314130 h 4010850"/>
                <a:gd name="connsiteX27" fmla="*/ 3847399 w 8449879"/>
                <a:gd name="connsiteY27" fmla="*/ 2283650 h 4010850"/>
                <a:gd name="connsiteX28" fmla="*/ 3786439 w 8449879"/>
                <a:gd name="connsiteY28" fmla="*/ 2273490 h 4010850"/>
                <a:gd name="connsiteX29" fmla="*/ 3755959 w 8449879"/>
                <a:gd name="connsiteY29" fmla="*/ 2263330 h 4010850"/>
                <a:gd name="connsiteX30" fmla="*/ 3623879 w 8449879"/>
                <a:gd name="connsiteY30" fmla="*/ 2253170 h 4010850"/>
                <a:gd name="connsiteX31" fmla="*/ 3380039 w 8449879"/>
                <a:gd name="connsiteY31" fmla="*/ 2232850 h 4010850"/>
                <a:gd name="connsiteX32" fmla="*/ 3278439 w 8449879"/>
                <a:gd name="connsiteY32" fmla="*/ 2222690 h 4010850"/>
                <a:gd name="connsiteX33" fmla="*/ 3207319 w 8449879"/>
                <a:gd name="connsiteY33" fmla="*/ 2202370 h 4010850"/>
                <a:gd name="connsiteX34" fmla="*/ 2973639 w 8449879"/>
                <a:gd name="connsiteY34" fmla="*/ 2182050 h 4010850"/>
                <a:gd name="connsiteX35" fmla="*/ 2943159 w 8449879"/>
                <a:gd name="connsiteY35" fmla="*/ 2171890 h 4010850"/>
                <a:gd name="connsiteX36" fmla="*/ 2689159 w 8449879"/>
                <a:gd name="connsiteY36" fmla="*/ 2202370 h 4010850"/>
                <a:gd name="connsiteX37" fmla="*/ 2648519 w 8449879"/>
                <a:gd name="connsiteY37" fmla="*/ 2212530 h 4010850"/>
                <a:gd name="connsiteX38" fmla="*/ 2618039 w 8449879"/>
                <a:gd name="connsiteY38" fmla="*/ 2222690 h 4010850"/>
                <a:gd name="connsiteX39" fmla="*/ 2506279 w 8449879"/>
                <a:gd name="connsiteY39" fmla="*/ 2243010 h 4010850"/>
                <a:gd name="connsiteX40" fmla="*/ 2170999 w 8449879"/>
                <a:gd name="connsiteY40" fmla="*/ 2202370 h 4010850"/>
                <a:gd name="connsiteX41" fmla="*/ 2140519 w 8449879"/>
                <a:gd name="connsiteY41" fmla="*/ 2192210 h 4010850"/>
                <a:gd name="connsiteX42" fmla="*/ 2110039 w 8449879"/>
                <a:gd name="connsiteY42" fmla="*/ 2171890 h 4010850"/>
                <a:gd name="connsiteX43" fmla="*/ 1754439 w 8449879"/>
                <a:gd name="connsiteY43" fmla="*/ 2192210 h 4010850"/>
                <a:gd name="connsiteX44" fmla="*/ 1581719 w 8449879"/>
                <a:gd name="connsiteY44" fmla="*/ 2202370 h 4010850"/>
                <a:gd name="connsiteX45" fmla="*/ 1520759 w 8449879"/>
                <a:gd name="connsiteY45" fmla="*/ 2212530 h 4010850"/>
                <a:gd name="connsiteX46" fmla="*/ 1124519 w 8449879"/>
                <a:gd name="connsiteY46" fmla="*/ 2192210 h 4010850"/>
                <a:gd name="connsiteX47" fmla="*/ 1083879 w 8449879"/>
                <a:gd name="connsiteY47" fmla="*/ 2182050 h 4010850"/>
                <a:gd name="connsiteX48" fmla="*/ 1053399 w 8449879"/>
                <a:gd name="connsiteY48" fmla="*/ 2171890 h 4010850"/>
                <a:gd name="connsiteX49" fmla="*/ 972119 w 8449879"/>
                <a:gd name="connsiteY49" fmla="*/ 2151570 h 4010850"/>
                <a:gd name="connsiteX50" fmla="*/ 911159 w 8449879"/>
                <a:gd name="connsiteY50" fmla="*/ 2131250 h 4010850"/>
                <a:gd name="connsiteX51" fmla="*/ 829879 w 8449879"/>
                <a:gd name="connsiteY51" fmla="*/ 2121090 h 4010850"/>
                <a:gd name="connsiteX52" fmla="*/ 606359 w 8449879"/>
                <a:gd name="connsiteY52" fmla="*/ 2100770 h 4010850"/>
                <a:gd name="connsiteX53" fmla="*/ 555559 w 8449879"/>
                <a:gd name="connsiteY53" fmla="*/ 2090610 h 4010850"/>
                <a:gd name="connsiteX54" fmla="*/ 443799 w 8449879"/>
                <a:gd name="connsiteY54" fmla="*/ 2080450 h 4010850"/>
                <a:gd name="connsiteX55" fmla="*/ 403159 w 8449879"/>
                <a:gd name="connsiteY55" fmla="*/ 2060130 h 4010850"/>
                <a:gd name="connsiteX56" fmla="*/ 372679 w 8449879"/>
                <a:gd name="connsiteY56" fmla="*/ 2049970 h 4010850"/>
                <a:gd name="connsiteX57" fmla="*/ 291399 w 8449879"/>
                <a:gd name="connsiteY57" fmla="*/ 2009330 h 4010850"/>
                <a:gd name="connsiteX58" fmla="*/ 250759 w 8449879"/>
                <a:gd name="connsiteY58" fmla="*/ 1989010 h 4010850"/>
                <a:gd name="connsiteX59" fmla="*/ 210119 w 8449879"/>
                <a:gd name="connsiteY59" fmla="*/ 1968690 h 4010850"/>
                <a:gd name="connsiteX60" fmla="*/ 118679 w 8449879"/>
                <a:gd name="connsiteY60" fmla="*/ 1948370 h 4010850"/>
                <a:gd name="connsiteX61" fmla="*/ 17079 w 8449879"/>
                <a:gd name="connsiteY61" fmla="*/ 1887410 h 4010850"/>
                <a:gd name="connsiteX62" fmla="*/ 17079 w 8449879"/>
                <a:gd name="connsiteY62" fmla="*/ 1663890 h 4010850"/>
                <a:gd name="connsiteX63" fmla="*/ 27239 w 8449879"/>
                <a:gd name="connsiteY63" fmla="*/ 1582610 h 4010850"/>
                <a:gd name="connsiteX64" fmla="*/ 88199 w 8449879"/>
                <a:gd name="connsiteY64" fmla="*/ 1501330 h 4010850"/>
                <a:gd name="connsiteX65" fmla="*/ 118679 w 8449879"/>
                <a:gd name="connsiteY65" fmla="*/ 1481010 h 4010850"/>
                <a:gd name="connsiteX66" fmla="*/ 149159 w 8449879"/>
                <a:gd name="connsiteY66" fmla="*/ 1450530 h 4010850"/>
                <a:gd name="connsiteX67" fmla="*/ 189799 w 8449879"/>
                <a:gd name="connsiteY67" fmla="*/ 1440370 h 4010850"/>
                <a:gd name="connsiteX68" fmla="*/ 220279 w 8449879"/>
                <a:gd name="connsiteY68" fmla="*/ 1430210 h 4010850"/>
                <a:gd name="connsiteX69" fmla="*/ 260919 w 8449879"/>
                <a:gd name="connsiteY69" fmla="*/ 1420050 h 4010850"/>
                <a:gd name="connsiteX70" fmla="*/ 321879 w 8449879"/>
                <a:gd name="connsiteY70" fmla="*/ 1389570 h 4010850"/>
                <a:gd name="connsiteX71" fmla="*/ 423479 w 8449879"/>
                <a:gd name="connsiteY71" fmla="*/ 1369250 h 4010850"/>
                <a:gd name="connsiteX72" fmla="*/ 575879 w 8449879"/>
                <a:gd name="connsiteY72" fmla="*/ 1348930 h 4010850"/>
                <a:gd name="connsiteX73" fmla="*/ 667319 w 8449879"/>
                <a:gd name="connsiteY73" fmla="*/ 1277810 h 4010850"/>
                <a:gd name="connsiteX74" fmla="*/ 718119 w 8449879"/>
                <a:gd name="connsiteY74" fmla="*/ 1237170 h 4010850"/>
                <a:gd name="connsiteX75" fmla="*/ 748599 w 8449879"/>
                <a:gd name="connsiteY75" fmla="*/ 1227010 h 4010850"/>
                <a:gd name="connsiteX76" fmla="*/ 779079 w 8449879"/>
                <a:gd name="connsiteY76" fmla="*/ 1206690 h 4010850"/>
                <a:gd name="connsiteX77" fmla="*/ 809559 w 8449879"/>
                <a:gd name="connsiteY77" fmla="*/ 1196530 h 4010850"/>
                <a:gd name="connsiteX78" fmla="*/ 941639 w 8449879"/>
                <a:gd name="connsiteY78" fmla="*/ 1135570 h 4010850"/>
                <a:gd name="connsiteX79" fmla="*/ 1043239 w 8449879"/>
                <a:gd name="connsiteY79" fmla="*/ 1115250 h 4010850"/>
                <a:gd name="connsiteX80" fmla="*/ 1154999 w 8449879"/>
                <a:gd name="connsiteY80" fmla="*/ 1074610 h 4010850"/>
                <a:gd name="connsiteX81" fmla="*/ 1195639 w 8449879"/>
                <a:gd name="connsiteY81" fmla="*/ 1064450 h 4010850"/>
                <a:gd name="connsiteX82" fmla="*/ 1256599 w 8449879"/>
                <a:gd name="connsiteY82" fmla="*/ 1044130 h 4010850"/>
                <a:gd name="connsiteX83" fmla="*/ 1317559 w 8449879"/>
                <a:gd name="connsiteY83" fmla="*/ 1033970 h 4010850"/>
                <a:gd name="connsiteX84" fmla="*/ 1398839 w 8449879"/>
                <a:gd name="connsiteY84" fmla="*/ 1003490 h 4010850"/>
                <a:gd name="connsiteX85" fmla="*/ 1500439 w 8449879"/>
                <a:gd name="connsiteY85" fmla="*/ 952690 h 4010850"/>
                <a:gd name="connsiteX86" fmla="*/ 1551239 w 8449879"/>
                <a:gd name="connsiteY86" fmla="*/ 922210 h 4010850"/>
                <a:gd name="connsiteX87" fmla="*/ 1673159 w 8449879"/>
                <a:gd name="connsiteY87" fmla="*/ 901890 h 4010850"/>
                <a:gd name="connsiteX88" fmla="*/ 1703639 w 8449879"/>
                <a:gd name="connsiteY88" fmla="*/ 891730 h 4010850"/>
                <a:gd name="connsiteX89" fmla="*/ 1734119 w 8449879"/>
                <a:gd name="connsiteY89" fmla="*/ 871410 h 4010850"/>
                <a:gd name="connsiteX90" fmla="*/ 1845879 w 8449879"/>
                <a:gd name="connsiteY90" fmla="*/ 861250 h 4010850"/>
                <a:gd name="connsiteX91" fmla="*/ 1906839 w 8449879"/>
                <a:gd name="connsiteY91" fmla="*/ 851090 h 4010850"/>
                <a:gd name="connsiteX92" fmla="*/ 1998279 w 8449879"/>
                <a:gd name="connsiteY92" fmla="*/ 820610 h 4010850"/>
                <a:gd name="connsiteX93" fmla="*/ 2170999 w 8449879"/>
                <a:gd name="connsiteY93" fmla="*/ 800290 h 4010850"/>
                <a:gd name="connsiteX94" fmla="*/ 2231959 w 8449879"/>
                <a:gd name="connsiteY94" fmla="*/ 759650 h 4010850"/>
                <a:gd name="connsiteX95" fmla="*/ 2323399 w 8449879"/>
                <a:gd name="connsiteY95" fmla="*/ 739330 h 4010850"/>
                <a:gd name="connsiteX96" fmla="*/ 2364039 w 8449879"/>
                <a:gd name="connsiteY96" fmla="*/ 729170 h 4010850"/>
                <a:gd name="connsiteX97" fmla="*/ 2445319 w 8449879"/>
                <a:gd name="connsiteY97" fmla="*/ 719010 h 4010850"/>
                <a:gd name="connsiteX98" fmla="*/ 2516439 w 8449879"/>
                <a:gd name="connsiteY98" fmla="*/ 708850 h 4010850"/>
                <a:gd name="connsiteX99" fmla="*/ 2567239 w 8449879"/>
                <a:gd name="connsiteY99" fmla="*/ 698690 h 4010850"/>
                <a:gd name="connsiteX100" fmla="*/ 2648519 w 8449879"/>
                <a:gd name="connsiteY100" fmla="*/ 688530 h 4010850"/>
                <a:gd name="connsiteX101" fmla="*/ 2770439 w 8449879"/>
                <a:gd name="connsiteY101" fmla="*/ 658050 h 4010850"/>
                <a:gd name="connsiteX102" fmla="*/ 2811079 w 8449879"/>
                <a:gd name="connsiteY102" fmla="*/ 647890 h 4010850"/>
                <a:gd name="connsiteX103" fmla="*/ 2851719 w 8449879"/>
                <a:gd name="connsiteY103" fmla="*/ 637730 h 4010850"/>
                <a:gd name="connsiteX104" fmla="*/ 2912679 w 8449879"/>
                <a:gd name="connsiteY104" fmla="*/ 617410 h 4010850"/>
                <a:gd name="connsiteX105" fmla="*/ 2973639 w 8449879"/>
                <a:gd name="connsiteY105" fmla="*/ 607250 h 4010850"/>
                <a:gd name="connsiteX106" fmla="*/ 3115879 w 8449879"/>
                <a:gd name="connsiteY106" fmla="*/ 586930 h 4010850"/>
                <a:gd name="connsiteX107" fmla="*/ 3146359 w 8449879"/>
                <a:gd name="connsiteY107" fmla="*/ 576770 h 4010850"/>
                <a:gd name="connsiteX108" fmla="*/ 3268279 w 8449879"/>
                <a:gd name="connsiteY108" fmla="*/ 556450 h 4010850"/>
                <a:gd name="connsiteX109" fmla="*/ 3329239 w 8449879"/>
                <a:gd name="connsiteY109" fmla="*/ 546290 h 4010850"/>
                <a:gd name="connsiteX110" fmla="*/ 3461319 w 8449879"/>
                <a:gd name="connsiteY110" fmla="*/ 525970 h 4010850"/>
                <a:gd name="connsiteX111" fmla="*/ 3491799 w 8449879"/>
                <a:gd name="connsiteY111" fmla="*/ 515810 h 4010850"/>
                <a:gd name="connsiteX112" fmla="*/ 3583239 w 8449879"/>
                <a:gd name="connsiteY112" fmla="*/ 475170 h 4010850"/>
                <a:gd name="connsiteX113" fmla="*/ 3755959 w 8449879"/>
                <a:gd name="connsiteY113" fmla="*/ 424370 h 4010850"/>
                <a:gd name="connsiteX114" fmla="*/ 3796599 w 8449879"/>
                <a:gd name="connsiteY114" fmla="*/ 404050 h 4010850"/>
                <a:gd name="connsiteX115" fmla="*/ 4162359 w 8449879"/>
                <a:gd name="connsiteY115" fmla="*/ 373570 h 4010850"/>
                <a:gd name="connsiteX116" fmla="*/ 4253799 w 8449879"/>
                <a:gd name="connsiteY116" fmla="*/ 353250 h 4010850"/>
                <a:gd name="connsiteX117" fmla="*/ 4284279 w 8449879"/>
                <a:gd name="connsiteY117" fmla="*/ 343090 h 4010850"/>
                <a:gd name="connsiteX118" fmla="*/ 4324919 w 8449879"/>
                <a:gd name="connsiteY118" fmla="*/ 332930 h 4010850"/>
                <a:gd name="connsiteX119" fmla="*/ 4385879 w 8449879"/>
                <a:gd name="connsiteY119" fmla="*/ 322770 h 4010850"/>
                <a:gd name="connsiteX120" fmla="*/ 4446839 w 8449879"/>
                <a:gd name="connsiteY120" fmla="*/ 302450 h 4010850"/>
                <a:gd name="connsiteX121" fmla="*/ 4548439 w 8449879"/>
                <a:gd name="connsiteY121" fmla="*/ 292290 h 4010850"/>
                <a:gd name="connsiteX122" fmla="*/ 4609399 w 8449879"/>
                <a:gd name="connsiteY122" fmla="*/ 271970 h 4010850"/>
                <a:gd name="connsiteX123" fmla="*/ 4639879 w 8449879"/>
                <a:gd name="connsiteY123" fmla="*/ 261810 h 4010850"/>
                <a:gd name="connsiteX124" fmla="*/ 4680519 w 8449879"/>
                <a:gd name="connsiteY124" fmla="*/ 241490 h 4010850"/>
                <a:gd name="connsiteX125" fmla="*/ 4710999 w 8449879"/>
                <a:gd name="connsiteY125" fmla="*/ 221170 h 4010850"/>
                <a:gd name="connsiteX126" fmla="*/ 4802439 w 8449879"/>
                <a:gd name="connsiteY126" fmla="*/ 190690 h 4010850"/>
                <a:gd name="connsiteX127" fmla="*/ 4832919 w 8449879"/>
                <a:gd name="connsiteY127" fmla="*/ 180530 h 4010850"/>
                <a:gd name="connsiteX128" fmla="*/ 4873559 w 8449879"/>
                <a:gd name="connsiteY128" fmla="*/ 160210 h 4010850"/>
                <a:gd name="connsiteX129" fmla="*/ 4944679 w 8449879"/>
                <a:gd name="connsiteY129" fmla="*/ 139890 h 4010850"/>
                <a:gd name="connsiteX130" fmla="*/ 5025959 w 8449879"/>
                <a:gd name="connsiteY130" fmla="*/ 119570 h 4010850"/>
                <a:gd name="connsiteX131" fmla="*/ 5066599 w 8449879"/>
                <a:gd name="connsiteY131" fmla="*/ 109410 h 4010850"/>
                <a:gd name="connsiteX132" fmla="*/ 5300279 w 8449879"/>
                <a:gd name="connsiteY132" fmla="*/ 99250 h 4010850"/>
                <a:gd name="connsiteX133" fmla="*/ 5371399 w 8449879"/>
                <a:gd name="connsiteY133" fmla="*/ 78930 h 4010850"/>
                <a:gd name="connsiteX134" fmla="*/ 5605079 w 8449879"/>
                <a:gd name="connsiteY134" fmla="*/ 68770 h 4010850"/>
                <a:gd name="connsiteX135" fmla="*/ 6255319 w 8449879"/>
                <a:gd name="connsiteY135" fmla="*/ 38290 h 4010850"/>
                <a:gd name="connsiteX136" fmla="*/ 6458519 w 8449879"/>
                <a:gd name="connsiteY136" fmla="*/ 48450 h 4010850"/>
                <a:gd name="connsiteX137" fmla="*/ 6570279 w 8449879"/>
                <a:gd name="connsiteY137" fmla="*/ 78930 h 4010850"/>
                <a:gd name="connsiteX138" fmla="*/ 6600759 w 8449879"/>
                <a:gd name="connsiteY138" fmla="*/ 89090 h 4010850"/>
                <a:gd name="connsiteX139" fmla="*/ 6763319 w 8449879"/>
                <a:gd name="connsiteY139" fmla="*/ 99250 h 4010850"/>
                <a:gd name="connsiteX140" fmla="*/ 6824279 w 8449879"/>
                <a:gd name="connsiteY140" fmla="*/ 119570 h 4010850"/>
                <a:gd name="connsiteX141" fmla="*/ 6915719 w 8449879"/>
                <a:gd name="connsiteY141" fmla="*/ 160210 h 4010850"/>
                <a:gd name="connsiteX142" fmla="*/ 7047799 w 8449879"/>
                <a:gd name="connsiteY142" fmla="*/ 180530 h 4010850"/>
                <a:gd name="connsiteX143" fmla="*/ 7078279 w 8449879"/>
                <a:gd name="connsiteY143" fmla="*/ 190690 h 4010850"/>
                <a:gd name="connsiteX144" fmla="*/ 7139239 w 8449879"/>
                <a:gd name="connsiteY144" fmla="*/ 231330 h 4010850"/>
                <a:gd name="connsiteX145" fmla="*/ 7200199 w 8449879"/>
                <a:gd name="connsiteY145" fmla="*/ 241490 h 4010850"/>
                <a:gd name="connsiteX146" fmla="*/ 7301799 w 8449879"/>
                <a:gd name="connsiteY146" fmla="*/ 312610 h 4010850"/>
                <a:gd name="connsiteX147" fmla="*/ 7332279 w 8449879"/>
                <a:gd name="connsiteY147" fmla="*/ 353250 h 4010850"/>
                <a:gd name="connsiteX148" fmla="*/ 7372919 w 8449879"/>
                <a:gd name="connsiteY148" fmla="*/ 373570 h 4010850"/>
                <a:gd name="connsiteX149" fmla="*/ 7403399 w 8449879"/>
                <a:gd name="connsiteY149" fmla="*/ 404050 h 4010850"/>
                <a:gd name="connsiteX150" fmla="*/ 7433879 w 8449879"/>
                <a:gd name="connsiteY150" fmla="*/ 424370 h 4010850"/>
                <a:gd name="connsiteX151" fmla="*/ 7494839 w 8449879"/>
                <a:gd name="connsiteY151" fmla="*/ 465010 h 4010850"/>
                <a:gd name="connsiteX152" fmla="*/ 7525319 w 8449879"/>
                <a:gd name="connsiteY152" fmla="*/ 495490 h 4010850"/>
                <a:gd name="connsiteX153" fmla="*/ 7596439 w 8449879"/>
                <a:gd name="connsiteY153" fmla="*/ 546290 h 4010850"/>
                <a:gd name="connsiteX154" fmla="*/ 7637079 w 8449879"/>
                <a:gd name="connsiteY154" fmla="*/ 576770 h 4010850"/>
                <a:gd name="connsiteX155" fmla="*/ 7758999 w 8449879"/>
                <a:gd name="connsiteY155" fmla="*/ 597090 h 4010850"/>
                <a:gd name="connsiteX156" fmla="*/ 7870759 w 8449879"/>
                <a:gd name="connsiteY156" fmla="*/ 607250 h 4010850"/>
                <a:gd name="connsiteX157" fmla="*/ 8012999 w 8449879"/>
                <a:gd name="connsiteY157" fmla="*/ 637730 h 4010850"/>
                <a:gd name="connsiteX158" fmla="*/ 8114599 w 8449879"/>
                <a:gd name="connsiteY158" fmla="*/ 668210 h 4010850"/>
                <a:gd name="connsiteX159" fmla="*/ 8165399 w 8449879"/>
                <a:gd name="connsiteY159" fmla="*/ 698690 h 4010850"/>
                <a:gd name="connsiteX160" fmla="*/ 8206039 w 8449879"/>
                <a:gd name="connsiteY160" fmla="*/ 729170 h 4010850"/>
                <a:gd name="connsiteX161" fmla="*/ 8246679 w 8449879"/>
                <a:gd name="connsiteY161" fmla="*/ 749490 h 4010850"/>
                <a:gd name="connsiteX162" fmla="*/ 8287319 w 8449879"/>
                <a:gd name="connsiteY162" fmla="*/ 820610 h 4010850"/>
                <a:gd name="connsiteX163" fmla="*/ 8307639 w 8449879"/>
                <a:gd name="connsiteY163" fmla="*/ 851090 h 4010850"/>
                <a:gd name="connsiteX164" fmla="*/ 8338119 w 8449879"/>
                <a:gd name="connsiteY164" fmla="*/ 881570 h 4010850"/>
                <a:gd name="connsiteX165" fmla="*/ 8358439 w 8449879"/>
                <a:gd name="connsiteY165" fmla="*/ 912050 h 4010850"/>
                <a:gd name="connsiteX166" fmla="*/ 8419399 w 8449879"/>
                <a:gd name="connsiteY166" fmla="*/ 952690 h 4010850"/>
                <a:gd name="connsiteX167" fmla="*/ 8429559 w 8449879"/>
                <a:gd name="connsiteY167" fmla="*/ 983170 h 4010850"/>
                <a:gd name="connsiteX168" fmla="*/ 8449879 w 8449879"/>
                <a:gd name="connsiteY168" fmla="*/ 1054290 h 4010850"/>
                <a:gd name="connsiteX169" fmla="*/ 8439719 w 8449879"/>
                <a:gd name="connsiteY169" fmla="*/ 1145730 h 4010850"/>
                <a:gd name="connsiteX170" fmla="*/ 8378759 w 8449879"/>
                <a:gd name="connsiteY170" fmla="*/ 1206690 h 4010850"/>
                <a:gd name="connsiteX171" fmla="*/ 8317799 w 8449879"/>
                <a:gd name="connsiteY171" fmla="*/ 1257490 h 4010850"/>
                <a:gd name="connsiteX172" fmla="*/ 8246679 w 8449879"/>
                <a:gd name="connsiteY172" fmla="*/ 1277810 h 4010850"/>
                <a:gd name="connsiteX173" fmla="*/ 8216199 w 8449879"/>
                <a:gd name="connsiteY173" fmla="*/ 1287970 h 4010850"/>
                <a:gd name="connsiteX174" fmla="*/ 8053639 w 8449879"/>
                <a:gd name="connsiteY174" fmla="*/ 1277810 h 4010850"/>
                <a:gd name="connsiteX175" fmla="*/ 8012999 w 8449879"/>
                <a:gd name="connsiteY175" fmla="*/ 1267650 h 4010850"/>
                <a:gd name="connsiteX176" fmla="*/ 7962199 w 8449879"/>
                <a:gd name="connsiteY176" fmla="*/ 1257490 h 4010850"/>
                <a:gd name="connsiteX177" fmla="*/ 7921559 w 8449879"/>
                <a:gd name="connsiteY177" fmla="*/ 1247330 h 4010850"/>
                <a:gd name="connsiteX178" fmla="*/ 7809799 w 8449879"/>
                <a:gd name="connsiteY178" fmla="*/ 1237170 h 4010850"/>
                <a:gd name="connsiteX179" fmla="*/ 7332279 w 8449879"/>
                <a:gd name="connsiteY179" fmla="*/ 1247330 h 4010850"/>
                <a:gd name="connsiteX180" fmla="*/ 7230679 w 8449879"/>
                <a:gd name="connsiteY180" fmla="*/ 1267650 h 4010850"/>
                <a:gd name="connsiteX181" fmla="*/ 7159559 w 8449879"/>
                <a:gd name="connsiteY181" fmla="*/ 1308290 h 4010850"/>
                <a:gd name="connsiteX182" fmla="*/ 7098599 w 8449879"/>
                <a:gd name="connsiteY182" fmla="*/ 1328610 h 4010850"/>
                <a:gd name="connsiteX183" fmla="*/ 7037639 w 8449879"/>
                <a:gd name="connsiteY183" fmla="*/ 1359090 h 4010850"/>
                <a:gd name="connsiteX184" fmla="*/ 7007159 w 8449879"/>
                <a:gd name="connsiteY184" fmla="*/ 1389570 h 4010850"/>
                <a:gd name="connsiteX185" fmla="*/ 6936039 w 8449879"/>
                <a:gd name="connsiteY185" fmla="*/ 1460690 h 4010850"/>
                <a:gd name="connsiteX186" fmla="*/ 6905559 w 8449879"/>
                <a:gd name="connsiteY186" fmla="*/ 1552130 h 4010850"/>
                <a:gd name="connsiteX187" fmla="*/ 6895399 w 8449879"/>
                <a:gd name="connsiteY187" fmla="*/ 1582610 h 4010850"/>
                <a:gd name="connsiteX188" fmla="*/ 6854759 w 8449879"/>
                <a:gd name="connsiteY188" fmla="*/ 1846770 h 4010850"/>
                <a:gd name="connsiteX189" fmla="*/ 6824279 w 8449879"/>
                <a:gd name="connsiteY189" fmla="*/ 1887410 h 4010850"/>
                <a:gd name="connsiteX190" fmla="*/ 6814119 w 8449879"/>
                <a:gd name="connsiteY190" fmla="*/ 1938210 h 4010850"/>
                <a:gd name="connsiteX191" fmla="*/ 6773479 w 8449879"/>
                <a:gd name="connsiteY191" fmla="*/ 2029650 h 4010850"/>
                <a:gd name="connsiteX192" fmla="*/ 6753159 w 8449879"/>
                <a:gd name="connsiteY192" fmla="*/ 2121090 h 4010850"/>
                <a:gd name="connsiteX193" fmla="*/ 6742999 w 8449879"/>
                <a:gd name="connsiteY193" fmla="*/ 2151570 h 4010850"/>
                <a:gd name="connsiteX194" fmla="*/ 6732839 w 8449879"/>
                <a:gd name="connsiteY194" fmla="*/ 2192210 h 4010850"/>
                <a:gd name="connsiteX195" fmla="*/ 6712519 w 8449879"/>
                <a:gd name="connsiteY195" fmla="*/ 2243010 h 4010850"/>
                <a:gd name="connsiteX196" fmla="*/ 6682039 w 8449879"/>
                <a:gd name="connsiteY196" fmla="*/ 2507170 h 4010850"/>
                <a:gd name="connsiteX197" fmla="*/ 6661719 w 8449879"/>
                <a:gd name="connsiteY197" fmla="*/ 2537650 h 4010850"/>
                <a:gd name="connsiteX198" fmla="*/ 6641399 w 8449879"/>
                <a:gd name="connsiteY198" fmla="*/ 2598610 h 4010850"/>
                <a:gd name="connsiteX199" fmla="*/ 6621079 w 8449879"/>
                <a:gd name="connsiteY199" fmla="*/ 2639250 h 4010850"/>
                <a:gd name="connsiteX200" fmla="*/ 6600759 w 8449879"/>
                <a:gd name="connsiteY200" fmla="*/ 2700210 h 4010850"/>
                <a:gd name="connsiteX201" fmla="*/ 6590599 w 8449879"/>
                <a:gd name="connsiteY201" fmla="*/ 2771330 h 4010850"/>
                <a:gd name="connsiteX202" fmla="*/ 6580439 w 8449879"/>
                <a:gd name="connsiteY202" fmla="*/ 2801810 h 4010850"/>
                <a:gd name="connsiteX203" fmla="*/ 6590599 w 8449879"/>
                <a:gd name="connsiteY203" fmla="*/ 3137090 h 4010850"/>
                <a:gd name="connsiteX204" fmla="*/ 6610919 w 8449879"/>
                <a:gd name="connsiteY204" fmla="*/ 3218370 h 4010850"/>
                <a:gd name="connsiteX205" fmla="*/ 6621079 w 8449879"/>
                <a:gd name="connsiteY205" fmla="*/ 3259010 h 4010850"/>
                <a:gd name="connsiteX206" fmla="*/ 6641399 w 8449879"/>
                <a:gd name="connsiteY206" fmla="*/ 3330130 h 4010850"/>
                <a:gd name="connsiteX207" fmla="*/ 6651559 w 8449879"/>
                <a:gd name="connsiteY207" fmla="*/ 3472370 h 4010850"/>
                <a:gd name="connsiteX208" fmla="*/ 6661719 w 8449879"/>
                <a:gd name="connsiteY208" fmla="*/ 3502850 h 4010850"/>
                <a:gd name="connsiteX209" fmla="*/ 6641399 w 8449879"/>
                <a:gd name="connsiteY209" fmla="*/ 3655250 h 4010850"/>
                <a:gd name="connsiteX210" fmla="*/ 6682039 w 8449879"/>
                <a:gd name="connsiteY210" fmla="*/ 3858450 h 4010850"/>
                <a:gd name="connsiteX211" fmla="*/ 6712519 w 8449879"/>
                <a:gd name="connsiteY211" fmla="*/ 3878770 h 4010850"/>
                <a:gd name="connsiteX212" fmla="*/ 6732839 w 8449879"/>
                <a:gd name="connsiteY212" fmla="*/ 3939730 h 4010850"/>
                <a:gd name="connsiteX213" fmla="*/ 6702359 w 8449879"/>
                <a:gd name="connsiteY213" fmla="*/ 3970210 h 4010850"/>
                <a:gd name="connsiteX214" fmla="*/ 6682039 w 8449879"/>
                <a:gd name="connsiteY214" fmla="*/ 4000690 h 4010850"/>
                <a:gd name="connsiteX215" fmla="*/ 6641399 w 8449879"/>
                <a:gd name="connsiteY215" fmla="*/ 4010850 h 4010850"/>
                <a:gd name="connsiteX216" fmla="*/ 6245159 w 8449879"/>
                <a:gd name="connsiteY216" fmla="*/ 4000690 h 4010850"/>
                <a:gd name="connsiteX217" fmla="*/ 6184199 w 8449879"/>
                <a:gd name="connsiteY217" fmla="*/ 3990530 h 4010850"/>
                <a:gd name="connsiteX218" fmla="*/ 5472999 w 8449879"/>
                <a:gd name="connsiteY218" fmla="*/ 4010850 h 4010850"/>
                <a:gd name="connsiteX219" fmla="*/ 5188519 w 8449879"/>
                <a:gd name="connsiteY219" fmla="*/ 4000690 h 4010850"/>
                <a:gd name="connsiteX220" fmla="*/ 5107239 w 8449879"/>
                <a:gd name="connsiteY220" fmla="*/ 3990530 h 4010850"/>
                <a:gd name="connsiteX221" fmla="*/ 4619559 w 8449879"/>
                <a:gd name="connsiteY221" fmla="*/ 3980370 h 4010850"/>
                <a:gd name="connsiteX222" fmla="*/ 4589079 w 8449879"/>
                <a:gd name="connsiteY222" fmla="*/ 3960050 h 401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8449879" h="4010850">
                  <a:moveTo>
                    <a:pt x="4589079" y="3960050"/>
                  </a:moveTo>
                  <a:lnTo>
                    <a:pt x="4589079" y="3960050"/>
                  </a:lnTo>
                  <a:cubicBezTo>
                    <a:pt x="4592466" y="3814423"/>
                    <a:pt x="4590337" y="3668564"/>
                    <a:pt x="4599239" y="3523170"/>
                  </a:cubicBezTo>
                  <a:cubicBezTo>
                    <a:pt x="4600548" y="3501791"/>
                    <a:pt x="4614364" y="3482990"/>
                    <a:pt x="4619559" y="3462210"/>
                  </a:cubicBezTo>
                  <a:cubicBezTo>
                    <a:pt x="4627740" y="3429484"/>
                    <a:pt x="4629605" y="3409538"/>
                    <a:pt x="4650039" y="3380930"/>
                  </a:cubicBezTo>
                  <a:cubicBezTo>
                    <a:pt x="4658390" y="3369238"/>
                    <a:pt x="4670359" y="3360610"/>
                    <a:pt x="4680519" y="3350450"/>
                  </a:cubicBezTo>
                  <a:cubicBezTo>
                    <a:pt x="4683906" y="3340290"/>
                    <a:pt x="4685890" y="3329549"/>
                    <a:pt x="4690679" y="3319970"/>
                  </a:cubicBezTo>
                  <a:cubicBezTo>
                    <a:pt x="4696140" y="3309048"/>
                    <a:pt x="4706189" y="3300713"/>
                    <a:pt x="4710999" y="3289490"/>
                  </a:cubicBezTo>
                  <a:cubicBezTo>
                    <a:pt x="4716500" y="3276655"/>
                    <a:pt x="4717147" y="3262225"/>
                    <a:pt x="4721159" y="3248850"/>
                  </a:cubicBezTo>
                  <a:cubicBezTo>
                    <a:pt x="4727314" y="3228334"/>
                    <a:pt x="4736284" y="3208670"/>
                    <a:pt x="4741479" y="3187890"/>
                  </a:cubicBezTo>
                  <a:lnTo>
                    <a:pt x="4761799" y="3106610"/>
                  </a:lnTo>
                  <a:lnTo>
                    <a:pt x="4771959" y="3065970"/>
                  </a:lnTo>
                  <a:cubicBezTo>
                    <a:pt x="4768572" y="3005010"/>
                    <a:pt x="4774251" y="2942861"/>
                    <a:pt x="4761799" y="2883090"/>
                  </a:cubicBezTo>
                  <a:cubicBezTo>
                    <a:pt x="4756818" y="2859182"/>
                    <a:pt x="4728882" y="2845298"/>
                    <a:pt x="4721159" y="2822130"/>
                  </a:cubicBezTo>
                  <a:cubicBezTo>
                    <a:pt x="4717772" y="2811970"/>
                    <a:pt x="4716312" y="2800949"/>
                    <a:pt x="4710999" y="2791650"/>
                  </a:cubicBezTo>
                  <a:cubicBezTo>
                    <a:pt x="4702598" y="2776948"/>
                    <a:pt x="4693175" y="2762260"/>
                    <a:pt x="4680519" y="2751010"/>
                  </a:cubicBezTo>
                  <a:cubicBezTo>
                    <a:pt x="4633250" y="2708993"/>
                    <a:pt x="4615089" y="2708880"/>
                    <a:pt x="4558599" y="2690050"/>
                  </a:cubicBezTo>
                  <a:cubicBezTo>
                    <a:pt x="4538279" y="2662957"/>
                    <a:pt x="4521586" y="2632717"/>
                    <a:pt x="4497639" y="2608770"/>
                  </a:cubicBezTo>
                  <a:cubicBezTo>
                    <a:pt x="4487479" y="2598610"/>
                    <a:pt x="4475510" y="2589982"/>
                    <a:pt x="4467159" y="2578290"/>
                  </a:cubicBezTo>
                  <a:cubicBezTo>
                    <a:pt x="4430129" y="2526448"/>
                    <a:pt x="4467305" y="2546795"/>
                    <a:pt x="4416359" y="2507170"/>
                  </a:cubicBezTo>
                  <a:cubicBezTo>
                    <a:pt x="4397082" y="2492177"/>
                    <a:pt x="4378567" y="2474253"/>
                    <a:pt x="4355399" y="2466530"/>
                  </a:cubicBezTo>
                  <a:lnTo>
                    <a:pt x="4294439" y="2446210"/>
                  </a:lnTo>
                  <a:cubicBezTo>
                    <a:pt x="4284279" y="2442823"/>
                    <a:pt x="4272870" y="2441991"/>
                    <a:pt x="4263959" y="2436050"/>
                  </a:cubicBezTo>
                  <a:cubicBezTo>
                    <a:pt x="4240773" y="2420593"/>
                    <a:pt x="4193601" y="2385504"/>
                    <a:pt x="4162359" y="2375090"/>
                  </a:cubicBezTo>
                  <a:cubicBezTo>
                    <a:pt x="4042373" y="2335095"/>
                    <a:pt x="4122436" y="2370189"/>
                    <a:pt x="4020119" y="2344610"/>
                  </a:cubicBezTo>
                  <a:cubicBezTo>
                    <a:pt x="3999339" y="2339415"/>
                    <a:pt x="3979939" y="2329485"/>
                    <a:pt x="3959159" y="2324290"/>
                  </a:cubicBezTo>
                  <a:cubicBezTo>
                    <a:pt x="3945612" y="2320903"/>
                    <a:pt x="3931594" y="2319033"/>
                    <a:pt x="3918519" y="2314130"/>
                  </a:cubicBezTo>
                  <a:cubicBezTo>
                    <a:pt x="3873339" y="2297188"/>
                    <a:pt x="3888684" y="2292824"/>
                    <a:pt x="3847399" y="2283650"/>
                  </a:cubicBezTo>
                  <a:cubicBezTo>
                    <a:pt x="3827289" y="2279181"/>
                    <a:pt x="3806549" y="2277959"/>
                    <a:pt x="3786439" y="2273490"/>
                  </a:cubicBezTo>
                  <a:cubicBezTo>
                    <a:pt x="3775984" y="2271167"/>
                    <a:pt x="3766586" y="2264658"/>
                    <a:pt x="3755959" y="2263330"/>
                  </a:cubicBezTo>
                  <a:cubicBezTo>
                    <a:pt x="3712143" y="2257853"/>
                    <a:pt x="3667906" y="2256557"/>
                    <a:pt x="3623879" y="2253170"/>
                  </a:cubicBezTo>
                  <a:cubicBezTo>
                    <a:pt x="3523734" y="2219788"/>
                    <a:pt x="3618180" y="2248214"/>
                    <a:pt x="3380039" y="2232850"/>
                  </a:cubicBezTo>
                  <a:cubicBezTo>
                    <a:pt x="3346074" y="2230659"/>
                    <a:pt x="3312306" y="2226077"/>
                    <a:pt x="3278439" y="2222690"/>
                  </a:cubicBezTo>
                  <a:cubicBezTo>
                    <a:pt x="3259173" y="2216268"/>
                    <a:pt x="3226455" y="2204496"/>
                    <a:pt x="3207319" y="2202370"/>
                  </a:cubicBezTo>
                  <a:cubicBezTo>
                    <a:pt x="3129610" y="2193736"/>
                    <a:pt x="2973639" y="2182050"/>
                    <a:pt x="2973639" y="2182050"/>
                  </a:cubicBezTo>
                  <a:cubicBezTo>
                    <a:pt x="2963479" y="2178663"/>
                    <a:pt x="2953869" y="2171890"/>
                    <a:pt x="2943159" y="2171890"/>
                  </a:cubicBezTo>
                  <a:cubicBezTo>
                    <a:pt x="2789760" y="2171890"/>
                    <a:pt x="2803534" y="2173776"/>
                    <a:pt x="2689159" y="2202370"/>
                  </a:cubicBezTo>
                  <a:cubicBezTo>
                    <a:pt x="2675612" y="2205757"/>
                    <a:pt x="2661766" y="2208114"/>
                    <a:pt x="2648519" y="2212530"/>
                  </a:cubicBezTo>
                  <a:cubicBezTo>
                    <a:pt x="2638359" y="2215917"/>
                    <a:pt x="2628511" y="2220446"/>
                    <a:pt x="2618039" y="2222690"/>
                  </a:cubicBezTo>
                  <a:cubicBezTo>
                    <a:pt x="2581015" y="2230624"/>
                    <a:pt x="2543532" y="2236237"/>
                    <a:pt x="2506279" y="2243010"/>
                  </a:cubicBezTo>
                  <a:cubicBezTo>
                    <a:pt x="2388196" y="2233563"/>
                    <a:pt x="2280838" y="2238983"/>
                    <a:pt x="2170999" y="2202370"/>
                  </a:cubicBezTo>
                  <a:cubicBezTo>
                    <a:pt x="2160839" y="2198983"/>
                    <a:pt x="2150098" y="2196999"/>
                    <a:pt x="2140519" y="2192210"/>
                  </a:cubicBezTo>
                  <a:cubicBezTo>
                    <a:pt x="2129597" y="2186749"/>
                    <a:pt x="2120199" y="2178663"/>
                    <a:pt x="2110039" y="2171890"/>
                  </a:cubicBezTo>
                  <a:cubicBezTo>
                    <a:pt x="1918234" y="2193202"/>
                    <a:pt x="2085981" y="2176789"/>
                    <a:pt x="1754439" y="2192210"/>
                  </a:cubicBezTo>
                  <a:cubicBezTo>
                    <a:pt x="1696828" y="2194890"/>
                    <a:pt x="1639292" y="2198983"/>
                    <a:pt x="1581719" y="2202370"/>
                  </a:cubicBezTo>
                  <a:cubicBezTo>
                    <a:pt x="1561399" y="2205757"/>
                    <a:pt x="1541359" y="2212530"/>
                    <a:pt x="1520759" y="2212530"/>
                  </a:cubicBezTo>
                  <a:cubicBezTo>
                    <a:pt x="1325342" y="2212530"/>
                    <a:pt x="1280928" y="2206429"/>
                    <a:pt x="1124519" y="2192210"/>
                  </a:cubicBezTo>
                  <a:cubicBezTo>
                    <a:pt x="1110972" y="2188823"/>
                    <a:pt x="1097305" y="2185886"/>
                    <a:pt x="1083879" y="2182050"/>
                  </a:cubicBezTo>
                  <a:cubicBezTo>
                    <a:pt x="1073581" y="2179108"/>
                    <a:pt x="1063731" y="2174708"/>
                    <a:pt x="1053399" y="2171890"/>
                  </a:cubicBezTo>
                  <a:cubicBezTo>
                    <a:pt x="1026456" y="2164542"/>
                    <a:pt x="998613" y="2160401"/>
                    <a:pt x="972119" y="2151570"/>
                  </a:cubicBezTo>
                  <a:cubicBezTo>
                    <a:pt x="951799" y="2144797"/>
                    <a:pt x="932413" y="2133907"/>
                    <a:pt x="911159" y="2131250"/>
                  </a:cubicBezTo>
                  <a:lnTo>
                    <a:pt x="829879" y="2121090"/>
                  </a:lnTo>
                  <a:cubicBezTo>
                    <a:pt x="734111" y="2089167"/>
                    <a:pt x="835114" y="2119833"/>
                    <a:pt x="606359" y="2100770"/>
                  </a:cubicBezTo>
                  <a:cubicBezTo>
                    <a:pt x="589150" y="2099336"/>
                    <a:pt x="572694" y="2092752"/>
                    <a:pt x="555559" y="2090610"/>
                  </a:cubicBezTo>
                  <a:cubicBezTo>
                    <a:pt x="518441" y="2085970"/>
                    <a:pt x="481052" y="2083837"/>
                    <a:pt x="443799" y="2080450"/>
                  </a:cubicBezTo>
                  <a:cubicBezTo>
                    <a:pt x="430252" y="2073677"/>
                    <a:pt x="417080" y="2066096"/>
                    <a:pt x="403159" y="2060130"/>
                  </a:cubicBezTo>
                  <a:cubicBezTo>
                    <a:pt x="393315" y="2055911"/>
                    <a:pt x="382429" y="2054402"/>
                    <a:pt x="372679" y="2049970"/>
                  </a:cubicBezTo>
                  <a:cubicBezTo>
                    <a:pt x="345103" y="2037435"/>
                    <a:pt x="318492" y="2022877"/>
                    <a:pt x="291399" y="2009330"/>
                  </a:cubicBezTo>
                  <a:lnTo>
                    <a:pt x="250759" y="1989010"/>
                  </a:lnTo>
                  <a:cubicBezTo>
                    <a:pt x="237212" y="1982237"/>
                    <a:pt x="224971" y="1971660"/>
                    <a:pt x="210119" y="1968690"/>
                  </a:cubicBezTo>
                  <a:cubicBezTo>
                    <a:pt x="145627" y="1955792"/>
                    <a:pt x="176072" y="1962718"/>
                    <a:pt x="118679" y="1948370"/>
                  </a:cubicBezTo>
                  <a:cubicBezTo>
                    <a:pt x="45117" y="1899329"/>
                    <a:pt x="79562" y="1918652"/>
                    <a:pt x="17079" y="1887410"/>
                  </a:cubicBezTo>
                  <a:cubicBezTo>
                    <a:pt x="-12863" y="1797583"/>
                    <a:pt x="2782" y="1856902"/>
                    <a:pt x="17079" y="1663890"/>
                  </a:cubicBezTo>
                  <a:cubicBezTo>
                    <a:pt x="19096" y="1636660"/>
                    <a:pt x="19209" y="1608707"/>
                    <a:pt x="27239" y="1582610"/>
                  </a:cubicBezTo>
                  <a:cubicBezTo>
                    <a:pt x="36086" y="1553857"/>
                    <a:pt x="64875" y="1520767"/>
                    <a:pt x="88199" y="1501330"/>
                  </a:cubicBezTo>
                  <a:cubicBezTo>
                    <a:pt x="97580" y="1493513"/>
                    <a:pt x="109298" y="1488827"/>
                    <a:pt x="118679" y="1481010"/>
                  </a:cubicBezTo>
                  <a:cubicBezTo>
                    <a:pt x="129717" y="1471812"/>
                    <a:pt x="136684" y="1457659"/>
                    <a:pt x="149159" y="1450530"/>
                  </a:cubicBezTo>
                  <a:cubicBezTo>
                    <a:pt x="161283" y="1443602"/>
                    <a:pt x="176373" y="1444206"/>
                    <a:pt x="189799" y="1440370"/>
                  </a:cubicBezTo>
                  <a:cubicBezTo>
                    <a:pt x="200097" y="1437428"/>
                    <a:pt x="209981" y="1433152"/>
                    <a:pt x="220279" y="1430210"/>
                  </a:cubicBezTo>
                  <a:cubicBezTo>
                    <a:pt x="233705" y="1426374"/>
                    <a:pt x="247493" y="1423886"/>
                    <a:pt x="260919" y="1420050"/>
                  </a:cubicBezTo>
                  <a:cubicBezTo>
                    <a:pt x="346542" y="1395586"/>
                    <a:pt x="232823" y="1427737"/>
                    <a:pt x="321879" y="1389570"/>
                  </a:cubicBezTo>
                  <a:cubicBezTo>
                    <a:pt x="342528" y="1380720"/>
                    <a:pt x="407721" y="1372402"/>
                    <a:pt x="423479" y="1369250"/>
                  </a:cubicBezTo>
                  <a:cubicBezTo>
                    <a:pt x="535669" y="1346812"/>
                    <a:pt x="355756" y="1368941"/>
                    <a:pt x="575879" y="1348930"/>
                  </a:cubicBezTo>
                  <a:cubicBezTo>
                    <a:pt x="759918" y="1195564"/>
                    <a:pt x="562342" y="1356542"/>
                    <a:pt x="667319" y="1277810"/>
                  </a:cubicBezTo>
                  <a:cubicBezTo>
                    <a:pt x="684667" y="1264799"/>
                    <a:pt x="699730" y="1248663"/>
                    <a:pt x="718119" y="1237170"/>
                  </a:cubicBezTo>
                  <a:cubicBezTo>
                    <a:pt x="727201" y="1231494"/>
                    <a:pt x="739020" y="1231799"/>
                    <a:pt x="748599" y="1227010"/>
                  </a:cubicBezTo>
                  <a:cubicBezTo>
                    <a:pt x="759521" y="1221549"/>
                    <a:pt x="768157" y="1212151"/>
                    <a:pt x="779079" y="1206690"/>
                  </a:cubicBezTo>
                  <a:cubicBezTo>
                    <a:pt x="788658" y="1201901"/>
                    <a:pt x="799809" y="1200962"/>
                    <a:pt x="809559" y="1196530"/>
                  </a:cubicBezTo>
                  <a:cubicBezTo>
                    <a:pt x="837733" y="1183724"/>
                    <a:pt x="904510" y="1145471"/>
                    <a:pt x="941639" y="1135570"/>
                  </a:cubicBezTo>
                  <a:cubicBezTo>
                    <a:pt x="975010" y="1126671"/>
                    <a:pt x="1011172" y="1128077"/>
                    <a:pt x="1043239" y="1115250"/>
                  </a:cubicBezTo>
                  <a:cubicBezTo>
                    <a:pt x="1091714" y="1095860"/>
                    <a:pt x="1102824" y="1090262"/>
                    <a:pt x="1154999" y="1074610"/>
                  </a:cubicBezTo>
                  <a:cubicBezTo>
                    <a:pt x="1168374" y="1070598"/>
                    <a:pt x="1182264" y="1068462"/>
                    <a:pt x="1195639" y="1064450"/>
                  </a:cubicBezTo>
                  <a:cubicBezTo>
                    <a:pt x="1216155" y="1058295"/>
                    <a:pt x="1235819" y="1049325"/>
                    <a:pt x="1256599" y="1044130"/>
                  </a:cubicBezTo>
                  <a:cubicBezTo>
                    <a:pt x="1276584" y="1039134"/>
                    <a:pt x="1297449" y="1038439"/>
                    <a:pt x="1317559" y="1033970"/>
                  </a:cubicBezTo>
                  <a:cubicBezTo>
                    <a:pt x="1333894" y="1030340"/>
                    <a:pt x="1391648" y="1006846"/>
                    <a:pt x="1398839" y="1003490"/>
                  </a:cubicBezTo>
                  <a:cubicBezTo>
                    <a:pt x="1433151" y="987478"/>
                    <a:pt x="1467971" y="972171"/>
                    <a:pt x="1500439" y="952690"/>
                  </a:cubicBezTo>
                  <a:cubicBezTo>
                    <a:pt x="1517372" y="942530"/>
                    <a:pt x="1532904" y="929544"/>
                    <a:pt x="1551239" y="922210"/>
                  </a:cubicBezTo>
                  <a:cubicBezTo>
                    <a:pt x="1567746" y="915607"/>
                    <a:pt x="1665064" y="903046"/>
                    <a:pt x="1673159" y="901890"/>
                  </a:cubicBezTo>
                  <a:cubicBezTo>
                    <a:pt x="1683319" y="898503"/>
                    <a:pt x="1694060" y="896519"/>
                    <a:pt x="1703639" y="891730"/>
                  </a:cubicBezTo>
                  <a:cubicBezTo>
                    <a:pt x="1714561" y="886269"/>
                    <a:pt x="1722179" y="873969"/>
                    <a:pt x="1734119" y="871410"/>
                  </a:cubicBezTo>
                  <a:cubicBezTo>
                    <a:pt x="1770696" y="863572"/>
                    <a:pt x="1808728" y="865621"/>
                    <a:pt x="1845879" y="861250"/>
                  </a:cubicBezTo>
                  <a:cubicBezTo>
                    <a:pt x="1866338" y="858843"/>
                    <a:pt x="1886934" y="856398"/>
                    <a:pt x="1906839" y="851090"/>
                  </a:cubicBezTo>
                  <a:cubicBezTo>
                    <a:pt x="1937883" y="842812"/>
                    <a:pt x="1966282" y="823519"/>
                    <a:pt x="1998279" y="820610"/>
                  </a:cubicBezTo>
                  <a:cubicBezTo>
                    <a:pt x="2130555" y="808585"/>
                    <a:pt x="2073141" y="816600"/>
                    <a:pt x="2170999" y="800290"/>
                  </a:cubicBezTo>
                  <a:cubicBezTo>
                    <a:pt x="2191319" y="786743"/>
                    <a:pt x="2208267" y="765573"/>
                    <a:pt x="2231959" y="759650"/>
                  </a:cubicBezTo>
                  <a:cubicBezTo>
                    <a:pt x="2331071" y="734872"/>
                    <a:pt x="2207313" y="765127"/>
                    <a:pt x="2323399" y="739330"/>
                  </a:cubicBezTo>
                  <a:cubicBezTo>
                    <a:pt x="2337030" y="736301"/>
                    <a:pt x="2350265" y="731466"/>
                    <a:pt x="2364039" y="729170"/>
                  </a:cubicBezTo>
                  <a:cubicBezTo>
                    <a:pt x="2390972" y="724681"/>
                    <a:pt x="2418254" y="722619"/>
                    <a:pt x="2445319" y="719010"/>
                  </a:cubicBezTo>
                  <a:cubicBezTo>
                    <a:pt x="2469056" y="715845"/>
                    <a:pt x="2492817" y="712787"/>
                    <a:pt x="2516439" y="708850"/>
                  </a:cubicBezTo>
                  <a:cubicBezTo>
                    <a:pt x="2533473" y="706011"/>
                    <a:pt x="2550171" y="701316"/>
                    <a:pt x="2567239" y="698690"/>
                  </a:cubicBezTo>
                  <a:cubicBezTo>
                    <a:pt x="2594226" y="694538"/>
                    <a:pt x="2621682" y="693562"/>
                    <a:pt x="2648519" y="688530"/>
                  </a:cubicBezTo>
                  <a:lnTo>
                    <a:pt x="2770439" y="658050"/>
                  </a:lnTo>
                  <a:lnTo>
                    <a:pt x="2811079" y="647890"/>
                  </a:lnTo>
                  <a:cubicBezTo>
                    <a:pt x="2824626" y="644503"/>
                    <a:pt x="2838472" y="642146"/>
                    <a:pt x="2851719" y="637730"/>
                  </a:cubicBezTo>
                  <a:cubicBezTo>
                    <a:pt x="2872039" y="630957"/>
                    <a:pt x="2891899" y="622605"/>
                    <a:pt x="2912679" y="617410"/>
                  </a:cubicBezTo>
                  <a:cubicBezTo>
                    <a:pt x="2932664" y="612414"/>
                    <a:pt x="2953246" y="610163"/>
                    <a:pt x="2973639" y="607250"/>
                  </a:cubicBezTo>
                  <a:cubicBezTo>
                    <a:pt x="3016701" y="601098"/>
                    <a:pt x="3072243" y="596627"/>
                    <a:pt x="3115879" y="586930"/>
                  </a:cubicBezTo>
                  <a:cubicBezTo>
                    <a:pt x="3126334" y="584607"/>
                    <a:pt x="3135857" y="578870"/>
                    <a:pt x="3146359" y="576770"/>
                  </a:cubicBezTo>
                  <a:cubicBezTo>
                    <a:pt x="3186759" y="568690"/>
                    <a:pt x="3227639" y="563223"/>
                    <a:pt x="3268279" y="556450"/>
                  </a:cubicBezTo>
                  <a:cubicBezTo>
                    <a:pt x="3288599" y="553063"/>
                    <a:pt x="3308846" y="549203"/>
                    <a:pt x="3329239" y="546290"/>
                  </a:cubicBezTo>
                  <a:cubicBezTo>
                    <a:pt x="3351925" y="543049"/>
                    <a:pt x="3435945" y="531609"/>
                    <a:pt x="3461319" y="525970"/>
                  </a:cubicBezTo>
                  <a:cubicBezTo>
                    <a:pt x="3471774" y="523647"/>
                    <a:pt x="3481639" y="519197"/>
                    <a:pt x="3491799" y="515810"/>
                  </a:cubicBezTo>
                  <a:cubicBezTo>
                    <a:pt x="3567405" y="459106"/>
                    <a:pt x="3494265" y="504828"/>
                    <a:pt x="3583239" y="475170"/>
                  </a:cubicBezTo>
                  <a:cubicBezTo>
                    <a:pt x="3750416" y="419444"/>
                    <a:pt x="3620275" y="443753"/>
                    <a:pt x="3755959" y="424370"/>
                  </a:cubicBezTo>
                  <a:cubicBezTo>
                    <a:pt x="3769506" y="417597"/>
                    <a:pt x="3782759" y="410201"/>
                    <a:pt x="3796599" y="404050"/>
                  </a:cubicBezTo>
                  <a:cubicBezTo>
                    <a:pt x="3928934" y="345235"/>
                    <a:pt x="3921287" y="381347"/>
                    <a:pt x="4162359" y="373570"/>
                  </a:cubicBezTo>
                  <a:cubicBezTo>
                    <a:pt x="4230974" y="350698"/>
                    <a:pt x="4146513" y="377091"/>
                    <a:pt x="4253799" y="353250"/>
                  </a:cubicBezTo>
                  <a:cubicBezTo>
                    <a:pt x="4264254" y="350927"/>
                    <a:pt x="4273981" y="346032"/>
                    <a:pt x="4284279" y="343090"/>
                  </a:cubicBezTo>
                  <a:cubicBezTo>
                    <a:pt x="4297705" y="339254"/>
                    <a:pt x="4311227" y="335668"/>
                    <a:pt x="4324919" y="332930"/>
                  </a:cubicBezTo>
                  <a:cubicBezTo>
                    <a:pt x="4345119" y="328890"/>
                    <a:pt x="4365894" y="327766"/>
                    <a:pt x="4385879" y="322770"/>
                  </a:cubicBezTo>
                  <a:cubicBezTo>
                    <a:pt x="4406659" y="317575"/>
                    <a:pt x="4425526" y="304581"/>
                    <a:pt x="4446839" y="302450"/>
                  </a:cubicBezTo>
                  <a:lnTo>
                    <a:pt x="4548439" y="292290"/>
                  </a:lnTo>
                  <a:lnTo>
                    <a:pt x="4609399" y="271970"/>
                  </a:lnTo>
                  <a:cubicBezTo>
                    <a:pt x="4619559" y="268583"/>
                    <a:pt x="4630300" y="266599"/>
                    <a:pt x="4639879" y="261810"/>
                  </a:cubicBezTo>
                  <a:cubicBezTo>
                    <a:pt x="4653426" y="255037"/>
                    <a:pt x="4667369" y="249004"/>
                    <a:pt x="4680519" y="241490"/>
                  </a:cubicBezTo>
                  <a:cubicBezTo>
                    <a:pt x="4691121" y="235432"/>
                    <a:pt x="4699841" y="226129"/>
                    <a:pt x="4710999" y="221170"/>
                  </a:cubicBezTo>
                  <a:lnTo>
                    <a:pt x="4802439" y="190690"/>
                  </a:lnTo>
                  <a:cubicBezTo>
                    <a:pt x="4812599" y="187303"/>
                    <a:pt x="4823340" y="185319"/>
                    <a:pt x="4832919" y="180530"/>
                  </a:cubicBezTo>
                  <a:cubicBezTo>
                    <a:pt x="4846466" y="173757"/>
                    <a:pt x="4859638" y="166176"/>
                    <a:pt x="4873559" y="160210"/>
                  </a:cubicBezTo>
                  <a:cubicBezTo>
                    <a:pt x="4897919" y="149770"/>
                    <a:pt x="4918900" y="147255"/>
                    <a:pt x="4944679" y="139890"/>
                  </a:cubicBezTo>
                  <a:cubicBezTo>
                    <a:pt x="5039995" y="112657"/>
                    <a:pt x="4886529" y="150554"/>
                    <a:pt x="5025959" y="119570"/>
                  </a:cubicBezTo>
                  <a:cubicBezTo>
                    <a:pt x="5039590" y="116541"/>
                    <a:pt x="5052674" y="110442"/>
                    <a:pt x="5066599" y="109410"/>
                  </a:cubicBezTo>
                  <a:cubicBezTo>
                    <a:pt x="5144353" y="103650"/>
                    <a:pt x="5222386" y="102637"/>
                    <a:pt x="5300279" y="99250"/>
                  </a:cubicBezTo>
                  <a:cubicBezTo>
                    <a:pt x="5317448" y="93527"/>
                    <a:pt x="5354997" y="80145"/>
                    <a:pt x="5371399" y="78930"/>
                  </a:cubicBezTo>
                  <a:cubicBezTo>
                    <a:pt x="5449153" y="73170"/>
                    <a:pt x="5527186" y="72157"/>
                    <a:pt x="5605079" y="68770"/>
                  </a:cubicBezTo>
                  <a:cubicBezTo>
                    <a:pt x="5806554" y="-65547"/>
                    <a:pt x="5638890" y="38290"/>
                    <a:pt x="6255319" y="38290"/>
                  </a:cubicBezTo>
                  <a:cubicBezTo>
                    <a:pt x="6323137" y="38290"/>
                    <a:pt x="6390786" y="45063"/>
                    <a:pt x="6458519" y="48450"/>
                  </a:cubicBezTo>
                  <a:cubicBezTo>
                    <a:pt x="6530322" y="62811"/>
                    <a:pt x="6492936" y="53149"/>
                    <a:pt x="6570279" y="78930"/>
                  </a:cubicBezTo>
                  <a:cubicBezTo>
                    <a:pt x="6580439" y="82317"/>
                    <a:pt x="6590070" y="88422"/>
                    <a:pt x="6600759" y="89090"/>
                  </a:cubicBezTo>
                  <a:lnTo>
                    <a:pt x="6763319" y="99250"/>
                  </a:lnTo>
                  <a:cubicBezTo>
                    <a:pt x="6783639" y="106023"/>
                    <a:pt x="6806457" y="107689"/>
                    <a:pt x="6824279" y="119570"/>
                  </a:cubicBezTo>
                  <a:cubicBezTo>
                    <a:pt x="6857542" y="141745"/>
                    <a:pt x="6869555" y="153615"/>
                    <a:pt x="6915719" y="160210"/>
                  </a:cubicBezTo>
                  <a:cubicBezTo>
                    <a:pt x="6938405" y="163451"/>
                    <a:pt x="7022425" y="174891"/>
                    <a:pt x="7047799" y="180530"/>
                  </a:cubicBezTo>
                  <a:cubicBezTo>
                    <a:pt x="7058254" y="182853"/>
                    <a:pt x="7068917" y="185489"/>
                    <a:pt x="7078279" y="190690"/>
                  </a:cubicBezTo>
                  <a:cubicBezTo>
                    <a:pt x="7099627" y="202550"/>
                    <a:pt x="7115150" y="227315"/>
                    <a:pt x="7139239" y="231330"/>
                  </a:cubicBezTo>
                  <a:lnTo>
                    <a:pt x="7200199" y="241490"/>
                  </a:lnTo>
                  <a:cubicBezTo>
                    <a:pt x="7210157" y="248128"/>
                    <a:pt x="7286755" y="297566"/>
                    <a:pt x="7301799" y="312610"/>
                  </a:cubicBezTo>
                  <a:cubicBezTo>
                    <a:pt x="7313773" y="324584"/>
                    <a:pt x="7319422" y="342230"/>
                    <a:pt x="7332279" y="353250"/>
                  </a:cubicBezTo>
                  <a:cubicBezTo>
                    <a:pt x="7343778" y="363107"/>
                    <a:pt x="7360594" y="364767"/>
                    <a:pt x="7372919" y="373570"/>
                  </a:cubicBezTo>
                  <a:cubicBezTo>
                    <a:pt x="7384611" y="381921"/>
                    <a:pt x="7392361" y="394852"/>
                    <a:pt x="7403399" y="404050"/>
                  </a:cubicBezTo>
                  <a:cubicBezTo>
                    <a:pt x="7412780" y="411867"/>
                    <a:pt x="7424498" y="416553"/>
                    <a:pt x="7433879" y="424370"/>
                  </a:cubicBezTo>
                  <a:cubicBezTo>
                    <a:pt x="7484616" y="466651"/>
                    <a:pt x="7441274" y="447155"/>
                    <a:pt x="7494839" y="465010"/>
                  </a:cubicBezTo>
                  <a:cubicBezTo>
                    <a:pt x="7504999" y="475170"/>
                    <a:pt x="7514410" y="486139"/>
                    <a:pt x="7525319" y="495490"/>
                  </a:cubicBezTo>
                  <a:cubicBezTo>
                    <a:pt x="7558523" y="523951"/>
                    <a:pt x="7564276" y="523316"/>
                    <a:pt x="7596439" y="546290"/>
                  </a:cubicBezTo>
                  <a:cubicBezTo>
                    <a:pt x="7610218" y="556132"/>
                    <a:pt x="7622377" y="568369"/>
                    <a:pt x="7637079" y="576770"/>
                  </a:cubicBezTo>
                  <a:cubicBezTo>
                    <a:pt x="7665725" y="593139"/>
                    <a:pt x="7745479" y="595738"/>
                    <a:pt x="7758999" y="597090"/>
                  </a:cubicBezTo>
                  <a:lnTo>
                    <a:pt x="7870759" y="607250"/>
                  </a:lnTo>
                  <a:cubicBezTo>
                    <a:pt x="7935538" y="620206"/>
                    <a:pt x="7934784" y="619680"/>
                    <a:pt x="8012999" y="637730"/>
                  </a:cubicBezTo>
                  <a:cubicBezTo>
                    <a:pt x="8036281" y="643103"/>
                    <a:pt x="8098893" y="658786"/>
                    <a:pt x="8114599" y="668210"/>
                  </a:cubicBezTo>
                  <a:cubicBezTo>
                    <a:pt x="8131532" y="678370"/>
                    <a:pt x="8148968" y="687736"/>
                    <a:pt x="8165399" y="698690"/>
                  </a:cubicBezTo>
                  <a:cubicBezTo>
                    <a:pt x="8179488" y="708083"/>
                    <a:pt x="8191680" y="720195"/>
                    <a:pt x="8206039" y="729170"/>
                  </a:cubicBezTo>
                  <a:cubicBezTo>
                    <a:pt x="8218882" y="737197"/>
                    <a:pt x="8233132" y="742717"/>
                    <a:pt x="8246679" y="749490"/>
                  </a:cubicBezTo>
                  <a:cubicBezTo>
                    <a:pt x="8263166" y="798952"/>
                    <a:pt x="8248876" y="766789"/>
                    <a:pt x="8287319" y="820610"/>
                  </a:cubicBezTo>
                  <a:cubicBezTo>
                    <a:pt x="8294416" y="830546"/>
                    <a:pt x="8299822" y="841709"/>
                    <a:pt x="8307639" y="851090"/>
                  </a:cubicBezTo>
                  <a:cubicBezTo>
                    <a:pt x="8316837" y="862128"/>
                    <a:pt x="8328921" y="870532"/>
                    <a:pt x="8338119" y="881570"/>
                  </a:cubicBezTo>
                  <a:cubicBezTo>
                    <a:pt x="8345936" y="890951"/>
                    <a:pt x="8349249" y="904009"/>
                    <a:pt x="8358439" y="912050"/>
                  </a:cubicBezTo>
                  <a:cubicBezTo>
                    <a:pt x="8376818" y="928132"/>
                    <a:pt x="8419399" y="952690"/>
                    <a:pt x="8419399" y="952690"/>
                  </a:cubicBezTo>
                  <a:cubicBezTo>
                    <a:pt x="8422786" y="962850"/>
                    <a:pt x="8426617" y="972872"/>
                    <a:pt x="8429559" y="983170"/>
                  </a:cubicBezTo>
                  <a:cubicBezTo>
                    <a:pt x="8455074" y="1072472"/>
                    <a:pt x="8425519" y="981209"/>
                    <a:pt x="8449879" y="1054290"/>
                  </a:cubicBezTo>
                  <a:cubicBezTo>
                    <a:pt x="8446492" y="1084770"/>
                    <a:pt x="8452688" y="1117940"/>
                    <a:pt x="8439719" y="1145730"/>
                  </a:cubicBezTo>
                  <a:cubicBezTo>
                    <a:pt x="8427567" y="1171771"/>
                    <a:pt x="8399079" y="1186370"/>
                    <a:pt x="8378759" y="1206690"/>
                  </a:cubicBezTo>
                  <a:cubicBezTo>
                    <a:pt x="8356289" y="1229160"/>
                    <a:pt x="8346089" y="1243345"/>
                    <a:pt x="8317799" y="1257490"/>
                  </a:cubicBezTo>
                  <a:cubicBezTo>
                    <a:pt x="8301559" y="1265610"/>
                    <a:pt x="8261870" y="1273470"/>
                    <a:pt x="8246679" y="1277810"/>
                  </a:cubicBezTo>
                  <a:cubicBezTo>
                    <a:pt x="8236381" y="1280752"/>
                    <a:pt x="8226359" y="1284583"/>
                    <a:pt x="8216199" y="1287970"/>
                  </a:cubicBezTo>
                  <a:cubicBezTo>
                    <a:pt x="8162012" y="1284583"/>
                    <a:pt x="8107662" y="1283212"/>
                    <a:pt x="8053639" y="1277810"/>
                  </a:cubicBezTo>
                  <a:cubicBezTo>
                    <a:pt x="8039745" y="1276421"/>
                    <a:pt x="8026630" y="1270679"/>
                    <a:pt x="8012999" y="1267650"/>
                  </a:cubicBezTo>
                  <a:cubicBezTo>
                    <a:pt x="7996142" y="1263904"/>
                    <a:pt x="7979056" y="1261236"/>
                    <a:pt x="7962199" y="1257490"/>
                  </a:cubicBezTo>
                  <a:cubicBezTo>
                    <a:pt x="7948568" y="1254461"/>
                    <a:pt x="7935400" y="1249175"/>
                    <a:pt x="7921559" y="1247330"/>
                  </a:cubicBezTo>
                  <a:cubicBezTo>
                    <a:pt x="7884480" y="1242386"/>
                    <a:pt x="7847052" y="1240557"/>
                    <a:pt x="7809799" y="1237170"/>
                  </a:cubicBezTo>
                  <a:lnTo>
                    <a:pt x="7332279" y="1247330"/>
                  </a:lnTo>
                  <a:cubicBezTo>
                    <a:pt x="7319264" y="1247821"/>
                    <a:pt x="7249469" y="1260604"/>
                    <a:pt x="7230679" y="1267650"/>
                  </a:cubicBezTo>
                  <a:cubicBezTo>
                    <a:pt x="7100931" y="1316305"/>
                    <a:pt x="7265676" y="1261127"/>
                    <a:pt x="7159559" y="1308290"/>
                  </a:cubicBezTo>
                  <a:cubicBezTo>
                    <a:pt x="7139986" y="1316989"/>
                    <a:pt x="7116421" y="1316729"/>
                    <a:pt x="7098599" y="1328610"/>
                  </a:cubicBezTo>
                  <a:cubicBezTo>
                    <a:pt x="7059208" y="1354871"/>
                    <a:pt x="7079703" y="1345069"/>
                    <a:pt x="7037639" y="1359090"/>
                  </a:cubicBezTo>
                  <a:cubicBezTo>
                    <a:pt x="7027479" y="1369250"/>
                    <a:pt x="7019114" y="1381600"/>
                    <a:pt x="7007159" y="1389570"/>
                  </a:cubicBezTo>
                  <a:cubicBezTo>
                    <a:pt x="6958978" y="1421691"/>
                    <a:pt x="6970152" y="1358352"/>
                    <a:pt x="6936039" y="1460690"/>
                  </a:cubicBezTo>
                  <a:lnTo>
                    <a:pt x="6905559" y="1552130"/>
                  </a:lnTo>
                  <a:lnTo>
                    <a:pt x="6895399" y="1582610"/>
                  </a:lnTo>
                  <a:cubicBezTo>
                    <a:pt x="6890301" y="1631040"/>
                    <a:pt x="6886070" y="1777886"/>
                    <a:pt x="6854759" y="1846770"/>
                  </a:cubicBezTo>
                  <a:cubicBezTo>
                    <a:pt x="6847752" y="1862186"/>
                    <a:pt x="6834439" y="1873863"/>
                    <a:pt x="6824279" y="1887410"/>
                  </a:cubicBezTo>
                  <a:cubicBezTo>
                    <a:pt x="6820892" y="1904343"/>
                    <a:pt x="6819081" y="1921670"/>
                    <a:pt x="6814119" y="1938210"/>
                  </a:cubicBezTo>
                  <a:cubicBezTo>
                    <a:pt x="6804390" y="1970641"/>
                    <a:pt x="6788489" y="1999630"/>
                    <a:pt x="6773479" y="2029650"/>
                  </a:cubicBezTo>
                  <a:cubicBezTo>
                    <a:pt x="6766495" y="2064568"/>
                    <a:pt x="6762725" y="2087611"/>
                    <a:pt x="6753159" y="2121090"/>
                  </a:cubicBezTo>
                  <a:cubicBezTo>
                    <a:pt x="6750217" y="2131388"/>
                    <a:pt x="6745941" y="2141272"/>
                    <a:pt x="6742999" y="2151570"/>
                  </a:cubicBezTo>
                  <a:cubicBezTo>
                    <a:pt x="6739163" y="2164996"/>
                    <a:pt x="6737255" y="2178963"/>
                    <a:pt x="6732839" y="2192210"/>
                  </a:cubicBezTo>
                  <a:cubicBezTo>
                    <a:pt x="6727072" y="2209512"/>
                    <a:pt x="6719292" y="2226077"/>
                    <a:pt x="6712519" y="2243010"/>
                  </a:cubicBezTo>
                  <a:cubicBezTo>
                    <a:pt x="6712012" y="2253159"/>
                    <a:pt x="6720418" y="2449601"/>
                    <a:pt x="6682039" y="2507170"/>
                  </a:cubicBezTo>
                  <a:cubicBezTo>
                    <a:pt x="6675266" y="2517330"/>
                    <a:pt x="6666678" y="2526492"/>
                    <a:pt x="6661719" y="2537650"/>
                  </a:cubicBezTo>
                  <a:cubicBezTo>
                    <a:pt x="6653020" y="2557223"/>
                    <a:pt x="6650978" y="2579452"/>
                    <a:pt x="6641399" y="2598610"/>
                  </a:cubicBezTo>
                  <a:cubicBezTo>
                    <a:pt x="6634626" y="2612157"/>
                    <a:pt x="6626704" y="2625188"/>
                    <a:pt x="6621079" y="2639250"/>
                  </a:cubicBezTo>
                  <a:cubicBezTo>
                    <a:pt x="6613124" y="2659137"/>
                    <a:pt x="6600759" y="2700210"/>
                    <a:pt x="6600759" y="2700210"/>
                  </a:cubicBezTo>
                  <a:cubicBezTo>
                    <a:pt x="6597372" y="2723917"/>
                    <a:pt x="6595295" y="2747848"/>
                    <a:pt x="6590599" y="2771330"/>
                  </a:cubicBezTo>
                  <a:cubicBezTo>
                    <a:pt x="6588499" y="2781832"/>
                    <a:pt x="6580439" y="2791100"/>
                    <a:pt x="6580439" y="2801810"/>
                  </a:cubicBezTo>
                  <a:cubicBezTo>
                    <a:pt x="6580439" y="2913621"/>
                    <a:pt x="6582439" y="3025577"/>
                    <a:pt x="6590599" y="3137090"/>
                  </a:cubicBezTo>
                  <a:cubicBezTo>
                    <a:pt x="6592637" y="3164943"/>
                    <a:pt x="6604146" y="3191277"/>
                    <a:pt x="6610919" y="3218370"/>
                  </a:cubicBezTo>
                  <a:cubicBezTo>
                    <a:pt x="6614306" y="3231917"/>
                    <a:pt x="6616663" y="3245763"/>
                    <a:pt x="6621079" y="3259010"/>
                  </a:cubicBezTo>
                  <a:cubicBezTo>
                    <a:pt x="6635655" y="3302737"/>
                    <a:pt x="6628642" y="3279100"/>
                    <a:pt x="6641399" y="3330130"/>
                  </a:cubicBezTo>
                  <a:cubicBezTo>
                    <a:pt x="6644786" y="3377543"/>
                    <a:pt x="6646005" y="3425161"/>
                    <a:pt x="6651559" y="3472370"/>
                  </a:cubicBezTo>
                  <a:cubicBezTo>
                    <a:pt x="6652810" y="3483006"/>
                    <a:pt x="6661719" y="3492140"/>
                    <a:pt x="6661719" y="3502850"/>
                  </a:cubicBezTo>
                  <a:cubicBezTo>
                    <a:pt x="6661719" y="3515980"/>
                    <a:pt x="6643904" y="3637713"/>
                    <a:pt x="6641399" y="3655250"/>
                  </a:cubicBezTo>
                  <a:cubicBezTo>
                    <a:pt x="6657087" y="3953331"/>
                    <a:pt x="6589605" y="3812233"/>
                    <a:pt x="6682039" y="3858450"/>
                  </a:cubicBezTo>
                  <a:cubicBezTo>
                    <a:pt x="6692961" y="3863911"/>
                    <a:pt x="6702359" y="3871997"/>
                    <a:pt x="6712519" y="3878770"/>
                  </a:cubicBezTo>
                  <a:cubicBezTo>
                    <a:pt x="6719292" y="3899090"/>
                    <a:pt x="6747985" y="3924584"/>
                    <a:pt x="6732839" y="3939730"/>
                  </a:cubicBezTo>
                  <a:cubicBezTo>
                    <a:pt x="6722679" y="3949890"/>
                    <a:pt x="6711557" y="3959172"/>
                    <a:pt x="6702359" y="3970210"/>
                  </a:cubicBezTo>
                  <a:cubicBezTo>
                    <a:pt x="6694542" y="3979591"/>
                    <a:pt x="6692199" y="3993917"/>
                    <a:pt x="6682039" y="4000690"/>
                  </a:cubicBezTo>
                  <a:cubicBezTo>
                    <a:pt x="6670421" y="4008436"/>
                    <a:pt x="6654946" y="4007463"/>
                    <a:pt x="6641399" y="4010850"/>
                  </a:cubicBezTo>
                  <a:lnTo>
                    <a:pt x="6245159" y="4000690"/>
                  </a:lnTo>
                  <a:cubicBezTo>
                    <a:pt x="6224579" y="3999775"/>
                    <a:pt x="6204799" y="3990530"/>
                    <a:pt x="6184199" y="3990530"/>
                  </a:cubicBezTo>
                  <a:cubicBezTo>
                    <a:pt x="5987601" y="3990530"/>
                    <a:pt x="5684485" y="4003017"/>
                    <a:pt x="5472999" y="4010850"/>
                  </a:cubicBezTo>
                  <a:lnTo>
                    <a:pt x="5188519" y="4000690"/>
                  </a:lnTo>
                  <a:cubicBezTo>
                    <a:pt x="5161257" y="3999175"/>
                    <a:pt x="5134526" y="3991505"/>
                    <a:pt x="5107239" y="3990530"/>
                  </a:cubicBezTo>
                  <a:cubicBezTo>
                    <a:pt x="4944747" y="3984727"/>
                    <a:pt x="4782119" y="3983757"/>
                    <a:pt x="4619559" y="3980370"/>
                  </a:cubicBezTo>
                  <a:lnTo>
                    <a:pt x="4589079" y="3960050"/>
                  </a:lnTo>
                  <a:close/>
                </a:path>
              </a:pathLst>
            </a:cu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Line Callout 2 19">
              <a:extLst>
                <a:ext uri="{FF2B5EF4-FFF2-40B4-BE49-F238E27FC236}">
                  <a16:creationId xmlns:a16="http://schemas.microsoft.com/office/drawing/2014/main" id="{A8E47E74-22E0-184C-9795-1DF994EE7054}"/>
                </a:ext>
              </a:extLst>
            </p:cNvPr>
            <p:cNvSpPr/>
            <p:nvPr/>
          </p:nvSpPr>
          <p:spPr>
            <a:xfrm flipH="1">
              <a:off x="3236168" y="5806910"/>
              <a:ext cx="1574799" cy="597425"/>
            </a:xfrm>
            <a:prstGeom prst="borderCallout2">
              <a:avLst>
                <a:gd name="adj1" fmla="val 18750"/>
                <a:gd name="adj2" fmla="val -1881"/>
                <a:gd name="adj3" fmla="val 54177"/>
                <a:gd name="adj4" fmla="val -15920"/>
                <a:gd name="adj5" fmla="val 16060"/>
                <a:gd name="adj6" fmla="val -5040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200" b="1" dirty="0">
                  <a:solidFill>
                    <a:srgbClr val="0000FF"/>
                  </a:solidFill>
                  <a:latin typeface="Calibri"/>
                </a:rPr>
                <a:t>Ground sampling</a:t>
              </a:r>
            </a:p>
            <a:p>
              <a:pPr algn="ctr" defTabSz="457200"/>
              <a:r>
                <a:rPr lang="en-US" sz="1200" b="1" dirty="0">
                  <a:solidFill>
                    <a:srgbClr val="0000FF"/>
                  </a:solidFill>
                  <a:latin typeface="Calibri"/>
                </a:rPr>
                <a:t>Air and ground </a:t>
              </a:r>
              <a:r>
                <a:rPr lang="en-US" sz="1200" b="1" dirty="0" err="1">
                  <a:solidFill>
                    <a:srgbClr val="0000FF"/>
                  </a:solidFill>
                  <a:latin typeface="Calibri"/>
                </a:rPr>
                <a:t>Lidar</a:t>
              </a:r>
              <a:endParaRPr lang="en-US" sz="1200" b="1" dirty="0">
                <a:solidFill>
                  <a:srgbClr val="0000FF"/>
                </a:solidFill>
                <a:latin typeface="Calibri"/>
              </a:endParaRPr>
            </a:p>
            <a:p>
              <a:pPr algn="ctr" defTabSz="457200"/>
              <a:r>
                <a:rPr lang="en-US" sz="1200" b="1" dirty="0">
                  <a:solidFill>
                    <a:srgbClr val="0000FF"/>
                  </a:solidFill>
                  <a:latin typeface="Calibri"/>
                </a:rPr>
                <a:t>UAS mapping</a:t>
              </a:r>
            </a:p>
          </p:txBody>
        </p:sp>
        <p:sp>
          <p:nvSpPr>
            <p:cNvPr id="21" name="Line Callout 2 20">
              <a:extLst>
                <a:ext uri="{FF2B5EF4-FFF2-40B4-BE49-F238E27FC236}">
                  <a16:creationId xmlns:a16="http://schemas.microsoft.com/office/drawing/2014/main" id="{B622D036-A02C-F84E-AF19-15468019CB6E}"/>
                </a:ext>
              </a:extLst>
            </p:cNvPr>
            <p:cNvSpPr/>
            <p:nvPr/>
          </p:nvSpPr>
          <p:spPr>
            <a:xfrm flipH="1">
              <a:off x="8757157" y="5419720"/>
              <a:ext cx="1574799" cy="396675"/>
            </a:xfrm>
            <a:prstGeom prst="borderCallout2">
              <a:avLst>
                <a:gd name="adj1" fmla="val 20823"/>
                <a:gd name="adj2" fmla="val -268"/>
                <a:gd name="adj3" fmla="val 18750"/>
                <a:gd name="adj4" fmla="val -16667"/>
                <a:gd name="adj5" fmla="val -10076"/>
                <a:gd name="adj6" fmla="val -1181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200" b="1" dirty="0">
                  <a:solidFill>
                    <a:srgbClr val="0000FF"/>
                  </a:solidFill>
                  <a:latin typeface="Calibri"/>
                </a:rPr>
                <a:t>Airborne, ground and satellite platforms</a:t>
              </a:r>
            </a:p>
          </p:txBody>
        </p:sp>
        <p:sp>
          <p:nvSpPr>
            <p:cNvPr id="22" name="Line Callout 2 21">
              <a:extLst>
                <a:ext uri="{FF2B5EF4-FFF2-40B4-BE49-F238E27FC236}">
                  <a16:creationId xmlns:a16="http://schemas.microsoft.com/office/drawing/2014/main" id="{CF7A5A0C-660D-6B4A-857D-FBB9540072DE}"/>
                </a:ext>
              </a:extLst>
            </p:cNvPr>
            <p:cNvSpPr/>
            <p:nvPr/>
          </p:nvSpPr>
          <p:spPr>
            <a:xfrm flipH="1">
              <a:off x="8745399" y="4017135"/>
              <a:ext cx="1574799" cy="306324"/>
            </a:xfrm>
            <a:prstGeom prst="borderCallout2">
              <a:avLst>
                <a:gd name="adj1" fmla="val 20823"/>
                <a:gd name="adj2" fmla="val -268"/>
                <a:gd name="adj3" fmla="val 72489"/>
                <a:gd name="adj4" fmla="val -13680"/>
                <a:gd name="adj5" fmla="val -24474"/>
                <a:gd name="adj6" fmla="val -12078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200" b="1" dirty="0">
                  <a:solidFill>
                    <a:srgbClr val="0000FF"/>
                  </a:solidFill>
                  <a:latin typeface="Calibri"/>
                </a:rPr>
                <a:t>UAS, </a:t>
              </a:r>
              <a:r>
                <a:rPr lang="en-US" sz="1200" b="1" dirty="0" err="1">
                  <a:solidFill>
                    <a:srgbClr val="0000FF"/>
                  </a:solidFill>
                  <a:latin typeface="Calibri"/>
                </a:rPr>
                <a:t>lidar</a:t>
              </a:r>
              <a:r>
                <a:rPr lang="en-US" sz="1200" b="1" dirty="0">
                  <a:solidFill>
                    <a:srgbClr val="0000FF"/>
                  </a:solidFill>
                  <a:latin typeface="Calibri"/>
                </a:rPr>
                <a:t>, towers</a:t>
              </a:r>
            </a:p>
          </p:txBody>
        </p:sp>
        <p:sp>
          <p:nvSpPr>
            <p:cNvPr id="23" name="Line Callout 2 22">
              <a:extLst>
                <a:ext uri="{FF2B5EF4-FFF2-40B4-BE49-F238E27FC236}">
                  <a16:creationId xmlns:a16="http://schemas.microsoft.com/office/drawing/2014/main" id="{67131893-77B8-9846-852C-58580DAD0DA3}"/>
                </a:ext>
              </a:extLst>
            </p:cNvPr>
            <p:cNvSpPr/>
            <p:nvPr/>
          </p:nvSpPr>
          <p:spPr>
            <a:xfrm flipH="1">
              <a:off x="2133601" y="4575889"/>
              <a:ext cx="1968497" cy="306324"/>
            </a:xfrm>
            <a:prstGeom prst="borderCallout2">
              <a:avLst>
                <a:gd name="adj1" fmla="val 20823"/>
                <a:gd name="adj2" fmla="val -268"/>
                <a:gd name="adj3" fmla="val 18750"/>
                <a:gd name="adj4" fmla="val -16667"/>
                <a:gd name="adj5" fmla="val -16797"/>
                <a:gd name="adj6" fmla="val -38362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200" b="1" dirty="0">
                  <a:solidFill>
                    <a:srgbClr val="0000FF"/>
                  </a:solidFill>
                  <a:latin typeface="Calibri"/>
                </a:rPr>
                <a:t>Airborne, platform,  towers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14E0D3-BF50-6C47-B155-6960529705AE}"/>
                </a:ext>
              </a:extLst>
            </p:cNvPr>
            <p:cNvSpPr txBox="1"/>
            <p:nvPr/>
          </p:nvSpPr>
          <p:spPr>
            <a:xfrm>
              <a:off x="1524000" y="6491475"/>
              <a:ext cx="5646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Calibri"/>
                </a:rPr>
                <a:t>Largest U.S. fire field ground campaign study in 30+ years.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7D72C4-3F71-2D42-947A-1EF26AE57687}"/>
                </a:ext>
              </a:extLst>
            </p:cNvPr>
            <p:cNvSpPr txBox="1"/>
            <p:nvPr/>
          </p:nvSpPr>
          <p:spPr>
            <a:xfrm>
              <a:off x="8399047" y="6488668"/>
              <a:ext cx="2268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/>
              <a:r>
                <a:rPr lang="en-US" dirty="0">
                  <a:solidFill>
                    <a:prstClr val="black"/>
                  </a:solidFill>
                  <a:latin typeface="Calibri"/>
                </a:rPr>
                <a:t>Initial campaign: now!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84799B-EC8F-A24F-A046-375F17B37753}"/>
                </a:ext>
              </a:extLst>
            </p:cNvPr>
            <p:cNvSpPr txBox="1"/>
            <p:nvPr/>
          </p:nvSpPr>
          <p:spPr>
            <a:xfrm>
              <a:off x="1653485" y="640401"/>
              <a:ext cx="8986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Fire and Smoke Model Intercomparison Project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11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6" descr="wildfire2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4" y="2"/>
            <a:ext cx="4518721" cy="3394412"/>
          </a:xfrm>
          <a:prstGeom prst="rect">
            <a:avLst/>
          </a:prstGeom>
          <a:solidFill>
            <a:srgbClr val="000000"/>
          </a:solidFill>
          <a:ln w="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9887" name="Picture 3" descr="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7076" cy="3399221"/>
          </a:xfrm>
          <a:prstGeom prst="rect">
            <a:avLst/>
          </a:prstGeom>
          <a:solidFill>
            <a:srgbClr val="000000"/>
          </a:solidFill>
          <a:ln w="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9873" name="Picture 17" descr="LA&amp;fir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3724" r="4944"/>
          <a:stretch/>
        </p:blipFill>
        <p:spPr bwMode="auto">
          <a:xfrm>
            <a:off x="4006391" y="-1"/>
            <a:ext cx="4239667" cy="3394414"/>
          </a:xfrm>
          <a:prstGeom prst="rect">
            <a:avLst/>
          </a:prstGeom>
          <a:solidFill>
            <a:srgbClr val="000000"/>
          </a:solidFill>
          <a:ln w="0" cap="sq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>
          <a:xfrm>
            <a:off x="1845134" y="2211116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800" dirty="0">
                <a:solidFill>
                  <a:srgbClr val="FFFFFF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9877" name="Picture 8" descr="http://www.getbluesky.org/images/logo_nasa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7" y="3574680"/>
            <a:ext cx="838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0" descr="http://www.getbluesky.org/images/logo_epa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890" y="3606430"/>
            <a:ext cx="533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1" descr="http://www.getbluesky.org/images/USFS_logo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3565155"/>
            <a:ext cx="5699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12" descr="http://www.getbluesky.org/images/DOI_logo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53" y="3570712"/>
            <a:ext cx="6096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13" descr="http://www.getbluesky.org/images/natfireplan_logo.jp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00" y="3641355"/>
            <a:ext cx="87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TextBox 19"/>
          <p:cNvSpPr txBox="1">
            <a:spLocks noChangeArrowheads="1"/>
          </p:cNvSpPr>
          <p:nvPr/>
        </p:nvSpPr>
        <p:spPr bwMode="auto">
          <a:xfrm>
            <a:off x="1974850" y="5015462"/>
            <a:ext cx="3526099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  <a:cs typeface="Arial" charset="0"/>
              </a:rPr>
              <a:t>Sim Larkin</a:t>
            </a:r>
            <a:br>
              <a:rPr lang="en-US" sz="2000" dirty="0">
                <a:latin typeface="Calibri" charset="0"/>
                <a:cs typeface="Arial" charset="0"/>
              </a:rPr>
            </a:br>
            <a:r>
              <a:rPr lang="en-US" sz="2000" dirty="0">
                <a:latin typeface="Calibri" charset="0"/>
                <a:cs typeface="Arial" charset="0"/>
                <a:hlinkClick r:id="rId16"/>
              </a:rPr>
              <a:t>sim_larkin@firenet.gov</a:t>
            </a:r>
            <a:r>
              <a:rPr lang="en-US" sz="2000" dirty="0">
                <a:latin typeface="Calibri" charset="0"/>
                <a:cs typeface="Arial" charset="0"/>
              </a:rPr>
              <a:t> </a:t>
            </a:r>
          </a:p>
          <a:p>
            <a:pPr eaLnBrk="1" hangingPunct="1"/>
            <a:endParaRPr lang="en-US" sz="800" dirty="0">
              <a:latin typeface="Calibri" charset="0"/>
              <a:cs typeface="Arial" charset="0"/>
            </a:endParaRPr>
          </a:p>
        </p:txBody>
      </p:sp>
      <p:pic>
        <p:nvPicPr>
          <p:cNvPr id="79888" name="Picture 18" descr="usfs_logo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67" y="5135083"/>
            <a:ext cx="604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jfsp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43" y="3584526"/>
            <a:ext cx="573406" cy="570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03965E-7C5B-A346-A8EF-A70D3D55C767}"/>
              </a:ext>
            </a:extLst>
          </p:cNvPr>
          <p:cNvSpPr txBox="1"/>
          <p:nvPr/>
        </p:nvSpPr>
        <p:spPr>
          <a:xfrm>
            <a:off x="1845134" y="4239928"/>
            <a:ext cx="288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More Information: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6B9ED916-A9A9-0E4D-8EBC-E6CA3D8EA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9909" y="4887498"/>
            <a:ext cx="5379862" cy="1754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  <a:cs typeface="Arial" charset="0"/>
              </a:rPr>
              <a:t>Interagency Wildland Fire</a:t>
            </a:r>
            <a:br>
              <a:rPr lang="en-US" dirty="0">
                <a:latin typeface="Calibri" charset="0"/>
                <a:cs typeface="Arial" charset="0"/>
              </a:rPr>
            </a:br>
            <a:r>
              <a:rPr lang="en-US" dirty="0">
                <a:latin typeface="Calibri" charset="0"/>
                <a:cs typeface="Arial" charset="0"/>
              </a:rPr>
              <a:t>Air Quality Response Program</a:t>
            </a:r>
          </a:p>
          <a:p>
            <a:pPr eaLnBrk="1" hangingPunct="1"/>
            <a:r>
              <a:rPr lang="en-US" sz="2000" dirty="0">
                <a:latin typeface="Calibri" charset="0"/>
                <a:cs typeface="Arial" charset="0"/>
                <a:hlinkClick r:id="rId19"/>
              </a:rPr>
              <a:t>https://wildlandfiresmoke.net</a:t>
            </a:r>
            <a:r>
              <a:rPr lang="en-US" sz="2000" dirty="0">
                <a:latin typeface="Calibri" charset="0"/>
                <a:cs typeface="Arial" charset="0"/>
              </a:rPr>
              <a:t> </a:t>
            </a:r>
          </a:p>
          <a:p>
            <a:pPr eaLnBrk="1" hangingPunct="1"/>
            <a:r>
              <a:rPr lang="en-US" sz="2000" dirty="0">
                <a:latin typeface="Calibri" charset="0"/>
                <a:cs typeface="Arial" charset="0"/>
              </a:rPr>
              <a:t>Tools:  </a:t>
            </a:r>
            <a:r>
              <a:rPr lang="en-US" sz="2000" dirty="0">
                <a:latin typeface="Calibri" charset="0"/>
                <a:cs typeface="Arial" charset="0"/>
                <a:hlinkClick r:id="rId20"/>
              </a:rPr>
              <a:t>https://wildlandfiresmoke.net/tools</a:t>
            </a:r>
            <a:endParaRPr lang="en-US" sz="2000" dirty="0">
              <a:latin typeface="Calibri" charset="0"/>
              <a:cs typeface="Arial" charset="0"/>
            </a:endParaRPr>
          </a:p>
          <a:p>
            <a:pPr eaLnBrk="1" hangingPunct="1"/>
            <a:r>
              <a:rPr lang="en-US" sz="2000" dirty="0">
                <a:latin typeface="Calibri" charset="0"/>
                <a:cs typeface="Arial" charset="0"/>
              </a:rPr>
              <a:t>Contact: Pete Lahm, USFS, </a:t>
            </a:r>
            <a:r>
              <a:rPr lang="en-US" sz="2000" dirty="0">
                <a:latin typeface="Calibri" charset="0"/>
                <a:cs typeface="Arial" charset="0"/>
                <a:hlinkClick r:id="rId21"/>
              </a:rPr>
              <a:t>peter.lahm@usda.gov</a:t>
            </a:r>
            <a:r>
              <a:rPr lang="en-US" sz="2000" dirty="0">
                <a:latin typeface="Calibri" charset="0"/>
                <a:cs typeface="Arial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E6FED-4847-DB40-B49A-F8E7DFF5FB4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31671" y="4957691"/>
            <a:ext cx="998094" cy="9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6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0" b="32368"/>
          <a:stretch/>
        </p:blipFill>
        <p:spPr bwMode="auto">
          <a:xfrm>
            <a:off x="1" y="-1"/>
            <a:ext cx="12204572" cy="344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76" y="1511096"/>
            <a:ext cx="8229600" cy="10306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Smoke and Fire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75" y="2653763"/>
            <a:ext cx="11920197" cy="42042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On average, over 7,000,000 acres of wildfire per year (U.S.)</a:t>
            </a:r>
          </a:p>
          <a:p>
            <a:r>
              <a:rPr lang="en-US" dirty="0">
                <a:solidFill>
                  <a:schemeClr val="bg1"/>
                </a:solidFill>
              </a:rPr>
              <a:t>Doesn’t count 12,000,000+ acres of prescribed burning</a:t>
            </a:r>
          </a:p>
          <a:p>
            <a:endParaRPr lang="en-US" sz="1300" dirty="0"/>
          </a:p>
          <a:p>
            <a:r>
              <a:rPr lang="en-US" dirty="0"/>
              <a:t>Wildfires are the single biggest source of high-level air quality impacts (in U.S.)</a:t>
            </a:r>
          </a:p>
          <a:p>
            <a:r>
              <a:rPr lang="en-US" dirty="0"/>
              <a:t>Single fires have been known to cause significant impacts to millions</a:t>
            </a:r>
          </a:p>
          <a:p>
            <a:r>
              <a:rPr lang="en-US" dirty="0"/>
              <a:t>But multiple regional fires are common and can collectively impact large areas of the country</a:t>
            </a:r>
            <a:endParaRPr lang="en-US" sz="1300" dirty="0"/>
          </a:p>
          <a:p>
            <a:r>
              <a:rPr lang="en-US" dirty="0"/>
              <a:t>Fires differentially impact rural communities</a:t>
            </a:r>
          </a:p>
          <a:p>
            <a:r>
              <a:rPr lang="en-US" dirty="0"/>
              <a:t>Also those with respiratory issues (1 in 3 households)</a:t>
            </a:r>
          </a:p>
          <a:p>
            <a:pPr lvl="1"/>
            <a:r>
              <a:rPr lang="en-US" dirty="0"/>
              <a:t>E.g. children with asthma, COPD, emphysema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dirty="0"/>
              <a:t>Wildfire response efforts have expanded beyond physical property and safety, </a:t>
            </a:r>
            <a:br>
              <a:rPr lang="en-US" dirty="0"/>
            </a:br>
            <a:r>
              <a:rPr lang="en-US" dirty="0"/>
              <a:t>now includes air impacts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8" descr="Image:USFS Logo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823" y="6229825"/>
            <a:ext cx="502763" cy="533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88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EC857B-FF20-094A-B8DA-CB1BCAED7D47}"/>
              </a:ext>
            </a:extLst>
          </p:cNvPr>
          <p:cNvGrpSpPr/>
          <p:nvPr/>
        </p:nvGrpSpPr>
        <p:grpSpPr>
          <a:xfrm>
            <a:off x="0" y="-22536"/>
            <a:ext cx="7819293" cy="7095315"/>
            <a:chOff x="6669856" y="-516151"/>
            <a:chExt cx="7587396" cy="6729997"/>
          </a:xfrm>
        </p:grpSpPr>
        <p:pic>
          <p:nvPicPr>
            <p:cNvPr id="16388" name="Picture 4"/>
            <p:cNvPicPr>
              <a:picLocks noChangeAspect="1"/>
            </p:cNvPicPr>
            <p:nvPr/>
          </p:nvPicPr>
          <p:blipFill rotWithShape="1">
            <a:blip r:embed="rId3"/>
            <a:srcRect l="6737" t="8446" r="16444" b="-2825"/>
            <a:stretch/>
          </p:blipFill>
          <p:spPr bwMode="auto">
            <a:xfrm>
              <a:off x="6669856" y="-516151"/>
              <a:ext cx="7587396" cy="6729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9" name="TextBox 5"/>
            <p:cNvSpPr txBox="1">
              <a:spLocks noChangeArrowheads="1"/>
            </p:cNvSpPr>
            <p:nvPr/>
          </p:nvSpPr>
          <p:spPr bwMode="auto">
            <a:xfrm>
              <a:off x="12879951" y="5645429"/>
              <a:ext cx="1331290" cy="262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377">
                <a:defRPr/>
              </a:pPr>
              <a:r>
                <a:rPr lang="en-US" sz="1200" dirty="0" err="1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travellingboard.net</a:t>
              </a:r>
              <a:endParaRPr lang="en-US" sz="1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C172FB4-8E72-AE4E-9CAF-4C43634A4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Smoke can be a problem: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A474F24-6091-714C-A0A6-376BEA0D6806}"/>
              </a:ext>
            </a:extLst>
          </p:cNvPr>
          <p:cNvSpPr txBox="1">
            <a:spLocks/>
          </p:cNvSpPr>
          <p:nvPr/>
        </p:nvSpPr>
        <p:spPr>
          <a:xfrm>
            <a:off x="7934552" y="712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dirty="0">
                <a:solidFill>
                  <a:srgbClr val="00B050"/>
                </a:solidFill>
                <a:latin typeface="Calibri Light" panose="020F0302020204030204"/>
              </a:rPr>
              <a:t>How to respond?</a:t>
            </a:r>
          </a:p>
          <a:p>
            <a:pPr defTabSz="914377">
              <a:defRPr/>
            </a:pPr>
            <a:r>
              <a:rPr lang="en-US" sz="1200" dirty="0">
                <a:solidFill>
                  <a:srgbClr val="00B050"/>
                </a:solidFill>
                <a:latin typeface="Calibri Light" panose="020F0302020204030204"/>
              </a:rPr>
              <a:t>(in real-time)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B4CEC-9FD2-C74F-98B5-D15A337DC660}"/>
              </a:ext>
            </a:extLst>
          </p:cNvPr>
          <p:cNvSpPr txBox="1"/>
          <p:nvPr/>
        </p:nvSpPr>
        <p:spPr>
          <a:xfrm>
            <a:off x="7934553" y="1654721"/>
            <a:ext cx="359181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B050"/>
                </a:solidFill>
                <a:latin typeface="Calibri" panose="020F0502020204030204"/>
              </a:rPr>
              <a:t>Need:</a:t>
            </a:r>
          </a:p>
          <a:p>
            <a:pPr marL="687371" indent="-233357" defTabSz="914377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B050"/>
                </a:solidFill>
                <a:latin typeface="Calibri" panose="020F0502020204030204"/>
              </a:rPr>
              <a:t>Rubric </a:t>
            </a:r>
          </a:p>
          <a:p>
            <a:pPr marL="687371" indent="-233357" defTabSz="914377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B050"/>
                </a:solidFill>
                <a:latin typeface="Calibri" panose="020F0502020204030204"/>
              </a:rPr>
              <a:t>Data</a:t>
            </a:r>
          </a:p>
          <a:p>
            <a:pPr marL="687371" indent="-233357" defTabSz="914377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B050"/>
                </a:solidFill>
                <a:latin typeface="Calibri" panose="020F0502020204030204"/>
              </a:rPr>
              <a:t>Models</a:t>
            </a:r>
          </a:p>
          <a:p>
            <a:pPr marL="687371" indent="-233357" defTabSz="914377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B050"/>
                </a:solidFill>
                <a:latin typeface="Calibri" panose="020F0502020204030204"/>
              </a:rPr>
              <a:t>Tools</a:t>
            </a:r>
          </a:p>
          <a:p>
            <a:pPr marL="687371" indent="-233357" defTabSz="914377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B050"/>
                </a:solidFill>
                <a:latin typeface="Calibri" panose="020F0502020204030204"/>
              </a:rPr>
              <a:t>Messaging</a:t>
            </a:r>
          </a:p>
          <a:p>
            <a:pPr marL="687371" indent="-233357" defTabSz="914377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0B050"/>
                </a:solidFill>
                <a:latin typeface="Calibri" panose="020F0502020204030204"/>
              </a:rPr>
              <a:t>Coordination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7BBBAD-224B-1E42-819B-379F35BB0D6B}"/>
              </a:ext>
            </a:extLst>
          </p:cNvPr>
          <p:cNvSpPr/>
          <p:nvPr/>
        </p:nvSpPr>
        <p:spPr>
          <a:xfrm>
            <a:off x="8365983" y="2955082"/>
            <a:ext cx="3214959" cy="180047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C327A8-2787-214A-BF33-FA2E467F0392}"/>
              </a:ext>
            </a:extLst>
          </p:cNvPr>
          <p:cNvSpPr/>
          <p:nvPr/>
        </p:nvSpPr>
        <p:spPr>
          <a:xfrm>
            <a:off x="8076497" y="2311697"/>
            <a:ext cx="3845704" cy="374422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A94B5-F632-C84B-8ACE-494BCA2125AB}"/>
              </a:ext>
            </a:extLst>
          </p:cNvPr>
          <p:cNvSpPr txBox="1"/>
          <p:nvPr/>
        </p:nvSpPr>
        <p:spPr>
          <a:xfrm>
            <a:off x="11002543" y="2004459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B0D04-BABE-3844-A88F-5590812C5E7A}"/>
              </a:ext>
            </a:extLst>
          </p:cNvPr>
          <p:cNvSpPr txBox="1"/>
          <p:nvPr/>
        </p:nvSpPr>
        <p:spPr>
          <a:xfrm>
            <a:off x="11006273" y="2633445"/>
            <a:ext cx="66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34422151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56" b="13575"/>
          <a:stretch/>
        </p:blipFill>
        <p:spPr bwMode="auto">
          <a:xfrm>
            <a:off x="-25400" y="0"/>
            <a:ext cx="12192000" cy="19419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974" y="543174"/>
            <a:ext cx="9817252" cy="13032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Interagency Wildland Fire </a:t>
            </a:r>
            <a:br>
              <a:rPr lang="en-US" sz="6000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Air Quality Response Program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795" y="2132870"/>
            <a:ext cx="6841289" cy="485900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</a:pPr>
            <a:r>
              <a:rPr lang="en-US" altLang="en-US" i="0" dirty="0">
                <a:solidFill>
                  <a:schemeClr val="bg1"/>
                </a:solidFill>
                <a:latin typeface="Cambria" panose="02040503050406030204" pitchFamily="18" charset="0"/>
              </a:rPr>
              <a:t>Interagency response (2011-Present)</a:t>
            </a:r>
          </a:p>
          <a:p>
            <a:pPr>
              <a:spcBef>
                <a:spcPct val="50000"/>
              </a:spcBef>
            </a:pPr>
            <a:r>
              <a:rPr lang="en-US" altLang="en-US" i="0" dirty="0">
                <a:solidFill>
                  <a:schemeClr val="bg1"/>
                </a:solidFill>
                <a:latin typeface="Cambria" panose="02040503050406030204" pitchFamily="18" charset="0"/>
              </a:rPr>
              <a:t>Operationally addressing wildfire smoke</a:t>
            </a:r>
          </a:p>
          <a:p>
            <a:pPr marL="231775" indent="-231775"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Four components:</a:t>
            </a:r>
          </a:p>
          <a:p>
            <a:pPr marL="798513" lvl="1">
              <a:spcBef>
                <a:spcPct val="50000"/>
              </a:spcBef>
              <a:buFontTx/>
              <a:buChar char="•"/>
            </a:pPr>
            <a:r>
              <a:rPr lang="en-US" altLang="en-US" i="0" dirty="0">
                <a:solidFill>
                  <a:schemeClr val="bg1"/>
                </a:solidFill>
                <a:latin typeface="Cambria" panose="02040503050406030204" pitchFamily="18" charset="0"/>
              </a:rPr>
              <a:t>Modeling </a:t>
            </a:r>
          </a:p>
          <a:p>
            <a:pPr marL="798513" lvl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Monitoring</a:t>
            </a:r>
          </a:p>
          <a:p>
            <a:pPr marL="798513" lvl="1">
              <a:spcBef>
                <a:spcPct val="50000"/>
              </a:spcBef>
              <a:buFontTx/>
              <a:buChar char="•"/>
            </a:pPr>
            <a:r>
              <a:rPr lang="en-US" altLang="en-US" i="0" dirty="0">
                <a:solidFill>
                  <a:schemeClr val="bg1"/>
                </a:solidFill>
                <a:latin typeface="Cambria" panose="02040503050406030204" pitchFamily="18" charset="0"/>
              </a:rPr>
              <a:t>Messaging / Communication</a:t>
            </a:r>
          </a:p>
          <a:p>
            <a:pPr marL="798513" lvl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Active Coordinated Response</a:t>
            </a:r>
          </a:p>
          <a:p>
            <a:pPr marL="231775" indent="-220663"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Integration / coordination</a:t>
            </a:r>
          </a:p>
          <a:p>
            <a:pPr marL="798513" lvl="1">
              <a:spcBef>
                <a:spcPct val="50000"/>
              </a:spcBef>
              <a:buFontTx/>
              <a:buChar char="•"/>
            </a:pPr>
            <a:r>
              <a:rPr lang="en-US" altLang="en-US" i="0" dirty="0">
                <a:solidFill>
                  <a:schemeClr val="bg1"/>
                </a:solidFill>
                <a:latin typeface="Cambria" panose="02040503050406030204" pitchFamily="18" charset="0"/>
              </a:rPr>
              <a:t>EPA, NOAA, NASA, States, and beyond</a:t>
            </a:r>
          </a:p>
          <a:p>
            <a:pPr marL="231775" indent="-231775"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Signed into law in March (S.47)</a:t>
            </a:r>
            <a:endParaRPr lang="en-US" altLang="en-US" i="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4" y="1924328"/>
            <a:ext cx="3607396" cy="270554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122" y="4612281"/>
            <a:ext cx="3606359" cy="226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age:USFS Logo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40" y="6330448"/>
            <a:ext cx="421404" cy="4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A2504-19A6-484C-AC50-5B30B14190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195" y="263054"/>
            <a:ext cx="1418600" cy="141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6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99266" y="1388991"/>
            <a:ext cx="557183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Smoke specialists deployed as part of an Incident Management Team (TSHP in ICS)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Enables: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Enables smoke information within Incident decisions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Allows incident decision information to be made available for modeling,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etc</a:t>
            </a:r>
            <a:r>
              <a:rPr kumimoji="0" lang="mr-I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Develops outlooks and other documents for communications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Works with local agencies and communities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3211" y="536477"/>
            <a:ext cx="5405171" cy="99163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Air Resource Advisors</a:t>
            </a:r>
          </a:p>
        </p:txBody>
      </p:sp>
      <p:pic>
        <p:nvPicPr>
          <p:cNvPr id="11" name="Picture 10" descr="Image:USFS Logo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958" y="3928148"/>
            <a:ext cx="421404" cy="44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05DB4-62EE-1C45-A0D9-65C3869CB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124" y="0"/>
            <a:ext cx="5428876" cy="68430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C3757F-81FD-5041-B971-A35629072166}"/>
              </a:ext>
            </a:extLst>
          </p:cNvPr>
          <p:cNvSpPr/>
          <p:nvPr/>
        </p:nvSpPr>
        <p:spPr bwMode="auto">
          <a:xfrm>
            <a:off x="8955464" y="1937073"/>
            <a:ext cx="1168923" cy="1170432"/>
          </a:xfrm>
          <a:prstGeom prst="rect">
            <a:avLst/>
          </a:prstGeom>
          <a:solidFill>
            <a:srgbClr val="FF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Air Resource Advisor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BE1354-8FA0-D140-A875-3602D30EF1DC}"/>
              </a:ext>
            </a:extLst>
          </p:cNvPr>
          <p:cNvCxnSpPr>
            <a:cxnSpLocks/>
          </p:cNvCxnSpPr>
          <p:nvPr/>
        </p:nvCxnSpPr>
        <p:spPr bwMode="auto">
          <a:xfrm>
            <a:off x="5372523" y="1201782"/>
            <a:ext cx="3441539" cy="10417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CE9B95-ED62-0A4B-B5FF-6D258D2AAEC9}"/>
              </a:ext>
            </a:extLst>
          </p:cNvPr>
          <p:cNvGrpSpPr/>
          <p:nvPr/>
        </p:nvGrpSpPr>
        <p:grpSpPr>
          <a:xfrm>
            <a:off x="1669791" y="1032294"/>
            <a:ext cx="8559167" cy="4933673"/>
            <a:chOff x="-53582" y="1924327"/>
            <a:chExt cx="8559167" cy="49336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60445A-65C5-434C-BBCD-384A6662F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833" t="27113" r="26184" b="15965"/>
            <a:stretch/>
          </p:blipFill>
          <p:spPr>
            <a:xfrm>
              <a:off x="-53582" y="1924327"/>
              <a:ext cx="8559167" cy="4933673"/>
            </a:xfrm>
            <a:prstGeom prst="rect">
              <a:avLst/>
            </a:prstGeom>
            <a:ln w="635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BF66CC-4959-6448-8AD8-D1AF5F84488F}"/>
                </a:ext>
              </a:extLst>
            </p:cNvPr>
            <p:cNvSpPr txBox="1"/>
            <p:nvPr/>
          </p:nvSpPr>
          <p:spPr>
            <a:xfrm>
              <a:off x="25956" y="5473005"/>
              <a:ext cx="4259564" cy="1384995"/>
            </a:xfrm>
            <a:prstGeom prst="rect">
              <a:avLst/>
            </a:prstGeom>
            <a:noFill/>
            <a:ln w="635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2018 Smoke Outlooks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Ø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1000 issued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Ø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Covering 54M people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243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865093A6-CF1F-D044-95AA-EA359F0C8150}"/>
              </a:ext>
            </a:extLst>
          </p:cNvPr>
          <p:cNvSpPr/>
          <p:nvPr/>
        </p:nvSpPr>
        <p:spPr>
          <a:xfrm>
            <a:off x="-92942" y="1"/>
            <a:ext cx="12192001" cy="68677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357" y="2682697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196" y="2750165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967" y="2829282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4879" y="826841"/>
            <a:ext cx="822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445" y="828620"/>
            <a:ext cx="76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20461" y="2111809"/>
            <a:ext cx="5362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3957374" y="2317441"/>
            <a:ext cx="5952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2559" y="1837924"/>
            <a:ext cx="1283915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Information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2804" y="1749156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72825" y="1816624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4664" y="1884092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9435" y="1963209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32099" y="2916730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08809" y="2036196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630775" y="826841"/>
            <a:ext cx="2243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Models/Systems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49710" y="791038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043571-2434-104E-ADEA-9DB46048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83" y="-218730"/>
            <a:ext cx="10515600" cy="1325563"/>
          </a:xfrm>
        </p:spPr>
        <p:txBody>
          <a:bodyPr/>
          <a:lstStyle/>
          <a:p>
            <a:r>
              <a:rPr lang="en-US" dirty="0"/>
              <a:t>Data – Models / Systems – Tools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710B8E-82B7-9845-980B-282B0B57CA2D}"/>
              </a:ext>
            </a:extLst>
          </p:cNvPr>
          <p:cNvSpPr txBox="1"/>
          <p:nvPr/>
        </p:nvSpPr>
        <p:spPr>
          <a:xfrm>
            <a:off x="341409" y="1333314"/>
            <a:ext cx="220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Information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9FD0135-174D-B240-8D28-0DDF4AF093E0}"/>
              </a:ext>
            </a:extLst>
          </p:cNvPr>
          <p:cNvSpPr txBox="1"/>
          <p:nvPr/>
        </p:nvSpPr>
        <p:spPr>
          <a:xfrm>
            <a:off x="575895" y="2430147"/>
            <a:ext cx="1662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Fire Detections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5929B6-4025-3441-A0F3-1F1CAB571E34}"/>
              </a:ext>
            </a:extLst>
          </p:cNvPr>
          <p:cNvSpPr txBox="1"/>
          <p:nvPr/>
        </p:nvSpPr>
        <p:spPr>
          <a:xfrm>
            <a:off x="573575" y="3331865"/>
            <a:ext cx="1843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Reporting Systems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BFA01D6-4477-1242-98C2-67F6FDD0EE0B}"/>
              </a:ext>
            </a:extLst>
          </p:cNvPr>
          <p:cNvCxnSpPr>
            <a:cxnSpLocks/>
          </p:cNvCxnSpPr>
          <p:nvPr/>
        </p:nvCxnSpPr>
        <p:spPr>
          <a:xfrm flipV="1">
            <a:off x="1731186" y="2348431"/>
            <a:ext cx="730647" cy="703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28E777C6-2F6E-954A-91EE-38E962EE65E7}"/>
              </a:ext>
            </a:extLst>
          </p:cNvPr>
          <p:cNvSpPr txBox="1"/>
          <p:nvPr/>
        </p:nvSpPr>
        <p:spPr>
          <a:xfrm>
            <a:off x="678552" y="5271782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83AFA32-5E36-9F4F-8C29-4BC8E4904CD2}"/>
              </a:ext>
            </a:extLst>
          </p:cNvPr>
          <p:cNvSpPr txBox="1"/>
          <p:nvPr/>
        </p:nvSpPr>
        <p:spPr>
          <a:xfrm>
            <a:off x="750391" y="5339250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B2E99F-E520-3547-9101-2BA49D0E1F12}"/>
              </a:ext>
            </a:extLst>
          </p:cNvPr>
          <p:cNvSpPr txBox="1"/>
          <p:nvPr/>
        </p:nvSpPr>
        <p:spPr>
          <a:xfrm>
            <a:off x="825163" y="5418366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F92EADF-3E9E-6D46-97B1-4DA7E77E0556}"/>
              </a:ext>
            </a:extLst>
          </p:cNvPr>
          <p:cNvCxnSpPr>
            <a:cxnSpLocks/>
          </p:cNvCxnSpPr>
          <p:nvPr/>
        </p:nvCxnSpPr>
        <p:spPr>
          <a:xfrm flipV="1">
            <a:off x="1807996" y="2621614"/>
            <a:ext cx="2744632" cy="1757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956311C-E81E-5F4C-8BCC-C2D70103E68A}"/>
              </a:ext>
            </a:extLst>
          </p:cNvPr>
          <p:cNvSpPr txBox="1"/>
          <p:nvPr/>
        </p:nvSpPr>
        <p:spPr>
          <a:xfrm>
            <a:off x="670241" y="4009401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8A08286-95D2-0542-BF31-BB70AC4F084C}"/>
              </a:ext>
            </a:extLst>
          </p:cNvPr>
          <p:cNvSpPr txBox="1"/>
          <p:nvPr/>
        </p:nvSpPr>
        <p:spPr>
          <a:xfrm>
            <a:off x="760263" y="4076869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1571B41-740A-2B4E-A43A-90E3D7D8D41E}"/>
              </a:ext>
            </a:extLst>
          </p:cNvPr>
          <p:cNvSpPr txBox="1"/>
          <p:nvPr/>
        </p:nvSpPr>
        <p:spPr>
          <a:xfrm>
            <a:off x="832101" y="4144337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F4EA32F-971B-C846-8C24-FBE28E134699}"/>
              </a:ext>
            </a:extLst>
          </p:cNvPr>
          <p:cNvSpPr txBox="1"/>
          <p:nvPr/>
        </p:nvSpPr>
        <p:spPr>
          <a:xfrm>
            <a:off x="906872" y="4223454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977A53E-75BF-9645-9506-0D46F000E0A7}"/>
              </a:ext>
            </a:extLst>
          </p:cNvPr>
          <p:cNvSpPr txBox="1"/>
          <p:nvPr/>
        </p:nvSpPr>
        <p:spPr>
          <a:xfrm>
            <a:off x="925293" y="5505814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2303819-7A7D-3C4B-8249-92EF8ECFAA14}"/>
              </a:ext>
            </a:extLst>
          </p:cNvPr>
          <p:cNvSpPr txBox="1"/>
          <p:nvPr/>
        </p:nvSpPr>
        <p:spPr>
          <a:xfrm>
            <a:off x="996247" y="4296441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265132E-D36F-F74B-85B2-CA8EDB12586B}"/>
              </a:ext>
            </a:extLst>
          </p:cNvPr>
          <p:cNvSpPr txBox="1"/>
          <p:nvPr/>
        </p:nvSpPr>
        <p:spPr>
          <a:xfrm>
            <a:off x="328847" y="3593558"/>
            <a:ext cx="2272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 Models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B76A-86D9-9B42-A85B-3BD85AE88AE3}"/>
              </a:ext>
            </a:extLst>
          </p:cNvPr>
          <p:cNvSpPr txBox="1"/>
          <p:nvPr/>
        </p:nvSpPr>
        <p:spPr>
          <a:xfrm>
            <a:off x="555505" y="5920867"/>
            <a:ext cx="1261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Monitors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11696AB-DD6F-CC45-BFC2-008544BC0475}"/>
              </a:ext>
            </a:extLst>
          </p:cNvPr>
          <p:cNvCxnSpPr>
            <a:cxnSpLocks/>
          </p:cNvCxnSpPr>
          <p:nvPr/>
        </p:nvCxnSpPr>
        <p:spPr>
          <a:xfrm flipV="1">
            <a:off x="1851191" y="5174537"/>
            <a:ext cx="1438275" cy="472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9A0A3356-ADD8-7242-A385-89ED3CF4ACB0}"/>
              </a:ext>
            </a:extLst>
          </p:cNvPr>
          <p:cNvSpPr txBox="1"/>
          <p:nvPr/>
        </p:nvSpPr>
        <p:spPr>
          <a:xfrm>
            <a:off x="314503" y="4909572"/>
            <a:ext cx="2061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 Quality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69F7AE7-3E66-5944-8DD6-BD9F59164825}"/>
              </a:ext>
            </a:extLst>
          </p:cNvPr>
          <p:cNvSpPr txBox="1"/>
          <p:nvPr/>
        </p:nvSpPr>
        <p:spPr>
          <a:xfrm>
            <a:off x="678552" y="6161785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B350FAC-BE77-5B4F-89E2-1CB64FE19D9B}"/>
              </a:ext>
            </a:extLst>
          </p:cNvPr>
          <p:cNvSpPr txBox="1"/>
          <p:nvPr/>
        </p:nvSpPr>
        <p:spPr>
          <a:xfrm>
            <a:off x="750391" y="6229253"/>
            <a:ext cx="722376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0DB86EF-A831-8E4A-AEAA-145BFC746007}"/>
              </a:ext>
            </a:extLst>
          </p:cNvPr>
          <p:cNvSpPr txBox="1"/>
          <p:nvPr/>
        </p:nvSpPr>
        <p:spPr>
          <a:xfrm>
            <a:off x="557246" y="6631638"/>
            <a:ext cx="1664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Measurements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70CB97D-F93A-284C-A084-D63152D4C609}"/>
              </a:ext>
            </a:extLst>
          </p:cNvPr>
          <p:cNvSpPr txBox="1"/>
          <p:nvPr/>
        </p:nvSpPr>
        <p:spPr>
          <a:xfrm>
            <a:off x="4640096" y="1811587"/>
            <a:ext cx="1283915" cy="1077218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BlueSky Smoke Modeling Framework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BF35451-A0FF-6C4F-A813-C0AA1723B799}"/>
              </a:ext>
            </a:extLst>
          </p:cNvPr>
          <p:cNvSpPr txBox="1"/>
          <p:nvPr/>
        </p:nvSpPr>
        <p:spPr>
          <a:xfrm>
            <a:off x="2551794" y="2654952"/>
            <a:ext cx="1634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 (Reconciled)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Information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07A48A9-E876-F74B-B233-1D3F910E9AC5}"/>
              </a:ext>
            </a:extLst>
          </p:cNvPr>
          <p:cNvSpPr txBox="1"/>
          <p:nvPr/>
        </p:nvSpPr>
        <p:spPr>
          <a:xfrm>
            <a:off x="3364236" y="4997535"/>
            <a:ext cx="1433328" cy="584775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Aggregated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C34C8B3-12CD-AC46-8A94-1F1530D93498}"/>
              </a:ext>
            </a:extLst>
          </p:cNvPr>
          <p:cNvSpPr txBox="1"/>
          <p:nvPr/>
        </p:nvSpPr>
        <p:spPr>
          <a:xfrm>
            <a:off x="6865795" y="1607801"/>
            <a:ext cx="1283915" cy="830997"/>
          </a:xfrm>
          <a:prstGeom prst="rect">
            <a:avLst/>
          </a:prstGeom>
          <a:solidFill>
            <a:srgbClr val="00B0F0">
              <a:alpha val="49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 Smoke Model Runs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Viewer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83DFE5A-E6EE-DD4F-A347-8CFD432BE5C9}"/>
              </a:ext>
            </a:extLst>
          </p:cNvPr>
          <p:cNvCxnSpPr>
            <a:cxnSpLocks/>
          </p:cNvCxnSpPr>
          <p:nvPr/>
        </p:nvCxnSpPr>
        <p:spPr>
          <a:xfrm flipV="1">
            <a:off x="1807996" y="5434801"/>
            <a:ext cx="1452880" cy="917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819D61EC-23AB-4048-A5DF-46015ECAF75F}"/>
              </a:ext>
            </a:extLst>
          </p:cNvPr>
          <p:cNvSpPr txBox="1"/>
          <p:nvPr/>
        </p:nvSpPr>
        <p:spPr>
          <a:xfrm>
            <a:off x="6857276" y="2533809"/>
            <a:ext cx="1283915" cy="830997"/>
          </a:xfrm>
          <a:prstGeom prst="rect">
            <a:avLst/>
          </a:prstGeom>
          <a:solidFill>
            <a:srgbClr val="00B0F0">
              <a:alpha val="49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BlueSky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Playground Web Tool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2DC4CEE6-BC22-B549-90EA-0F527B785A6C}"/>
              </a:ext>
            </a:extLst>
          </p:cNvPr>
          <p:cNvCxnSpPr>
            <a:cxnSpLocks/>
          </p:cNvCxnSpPr>
          <p:nvPr/>
        </p:nvCxnSpPr>
        <p:spPr>
          <a:xfrm>
            <a:off x="5997066" y="2361229"/>
            <a:ext cx="519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41949872-CFFE-8445-B077-8D851D994CA8}"/>
              </a:ext>
            </a:extLst>
          </p:cNvPr>
          <p:cNvSpPr txBox="1"/>
          <p:nvPr/>
        </p:nvSpPr>
        <p:spPr>
          <a:xfrm>
            <a:off x="8158229" y="1505060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 Smoke Predictions</a:t>
            </a: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30 model runs daily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2576806-F84B-CF43-BCD9-65DB58017327}"/>
              </a:ext>
            </a:extLst>
          </p:cNvPr>
          <p:cNvSpPr txBox="1"/>
          <p:nvPr/>
        </p:nvSpPr>
        <p:spPr>
          <a:xfrm>
            <a:off x="6857276" y="3443362"/>
            <a:ext cx="1283915" cy="584775"/>
          </a:xfrm>
          <a:prstGeom prst="rect">
            <a:avLst/>
          </a:prstGeom>
          <a:solidFill>
            <a:srgbClr val="00B0F0">
              <a:alpha val="49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 Burn Modeling 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F523940-A38E-1742-ADF6-D5EEBAF855C0}"/>
              </a:ext>
            </a:extLst>
          </p:cNvPr>
          <p:cNvSpPr txBox="1"/>
          <p:nvPr/>
        </p:nvSpPr>
        <p:spPr>
          <a:xfrm>
            <a:off x="6843280" y="4193288"/>
            <a:ext cx="1283915" cy="830997"/>
          </a:xfrm>
          <a:prstGeom prst="rect">
            <a:avLst/>
          </a:prstGeom>
          <a:solidFill>
            <a:srgbClr val="00B0F0">
              <a:alpha val="49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 Quality Monitoring Tool &amp; Maps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6188526-01AB-E34C-B02F-E0E8856B0368}"/>
              </a:ext>
            </a:extLst>
          </p:cNvPr>
          <p:cNvSpPr txBox="1"/>
          <p:nvPr/>
        </p:nvSpPr>
        <p:spPr>
          <a:xfrm>
            <a:off x="10266126" y="823693"/>
            <a:ext cx="1390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Partners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819AAF8-A62A-964A-BAD9-57971EA7EEBA}"/>
              </a:ext>
            </a:extLst>
          </p:cNvPr>
          <p:cNvSpPr txBox="1"/>
          <p:nvPr/>
        </p:nvSpPr>
        <p:spPr>
          <a:xfrm>
            <a:off x="10268316" y="1547774"/>
            <a:ext cx="1853392" cy="1085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4" marR="0" lvl="0" indent="-1682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National Weather Service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NOAA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NW-AIRQUEST (WSU)</a:t>
            </a:r>
          </a:p>
          <a:p>
            <a:pPr marL="173034" marR="0" lvl="0" indent="-17303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&amp; Climate Change Canada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5889840-36F6-EF4A-BB5A-B2255743C9A2}"/>
              </a:ext>
            </a:extLst>
          </p:cNvPr>
          <p:cNvSpPr txBox="1"/>
          <p:nvPr/>
        </p:nvSpPr>
        <p:spPr>
          <a:xfrm>
            <a:off x="8127196" y="3365554"/>
            <a:ext cx="1707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Automated modeling of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RX burns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19F6BDE-CE22-464B-8C3B-2DE8530ED1EA}"/>
              </a:ext>
            </a:extLst>
          </p:cNvPr>
          <p:cNvSpPr txBox="1"/>
          <p:nvPr/>
        </p:nvSpPr>
        <p:spPr>
          <a:xfrm>
            <a:off x="10266967" y="2521475"/>
            <a:ext cx="1853392" cy="92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4" marR="0" lvl="0" indent="-1682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Canadian BlueSky </a:t>
            </a:r>
          </a:p>
          <a:p>
            <a:pPr marL="176209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UBC</a:t>
            </a:r>
          </a:p>
          <a:p>
            <a:pPr marL="176209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Canadian FS</a:t>
            </a:r>
          </a:p>
          <a:p>
            <a:pPr marL="176209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 Health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7430C23-FB77-D54D-931A-4AEDA6CD3BEE}"/>
              </a:ext>
            </a:extLst>
          </p:cNvPr>
          <p:cNvSpPr txBox="1"/>
          <p:nvPr/>
        </p:nvSpPr>
        <p:spPr>
          <a:xfrm>
            <a:off x="6843280" y="5889389"/>
            <a:ext cx="1283915" cy="584775"/>
          </a:xfrm>
          <a:prstGeom prst="rect">
            <a:avLst/>
          </a:prstGeom>
          <a:solidFill>
            <a:srgbClr val="00B0F0">
              <a:alpha val="49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Toolkits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6072648-7015-FC48-8585-3E5AE7A6CB01}"/>
              </a:ext>
            </a:extLst>
          </p:cNvPr>
          <p:cNvSpPr txBox="1"/>
          <p:nvPr/>
        </p:nvSpPr>
        <p:spPr>
          <a:xfrm>
            <a:off x="6843280" y="5147952"/>
            <a:ext cx="1283915" cy="584775"/>
          </a:xfrm>
          <a:prstGeom prst="rect">
            <a:avLst/>
          </a:prstGeom>
          <a:solidFill>
            <a:srgbClr val="00B0F0">
              <a:alpha val="49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Emissions Inventories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5B86CF54-DB58-804F-A445-72E61C3F07A7}"/>
              </a:ext>
            </a:extLst>
          </p:cNvPr>
          <p:cNvCxnSpPr>
            <a:cxnSpLocks/>
          </p:cNvCxnSpPr>
          <p:nvPr/>
        </p:nvCxnSpPr>
        <p:spPr>
          <a:xfrm>
            <a:off x="3141211" y="3077950"/>
            <a:ext cx="586543" cy="183162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4154F5B6-4BA2-1A4E-9AC3-2867BEE5D033}"/>
              </a:ext>
            </a:extLst>
          </p:cNvPr>
          <p:cNvCxnSpPr>
            <a:cxnSpLocks/>
          </p:cNvCxnSpPr>
          <p:nvPr/>
        </p:nvCxnSpPr>
        <p:spPr>
          <a:xfrm flipH="1">
            <a:off x="4394271" y="3306355"/>
            <a:ext cx="656431" cy="160321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886B8265-6D9E-6F4C-BB58-5038DFE486C1}"/>
              </a:ext>
            </a:extLst>
          </p:cNvPr>
          <p:cNvCxnSpPr>
            <a:cxnSpLocks/>
          </p:cNvCxnSpPr>
          <p:nvPr/>
        </p:nvCxnSpPr>
        <p:spPr>
          <a:xfrm>
            <a:off x="4863254" y="5224506"/>
            <a:ext cx="139346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BC82568E-0809-E442-8079-80A00F3A14F8}"/>
              </a:ext>
            </a:extLst>
          </p:cNvPr>
          <p:cNvSpPr txBox="1"/>
          <p:nvPr/>
        </p:nvSpPr>
        <p:spPr>
          <a:xfrm>
            <a:off x="514892" y="4687574"/>
            <a:ext cx="1445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different grids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C6C9145-C5F2-024B-9F42-1C8AFB4DCDE0}"/>
              </a:ext>
            </a:extLst>
          </p:cNvPr>
          <p:cNvSpPr txBox="1"/>
          <p:nvPr/>
        </p:nvSpPr>
        <p:spPr>
          <a:xfrm>
            <a:off x="8135628" y="2437506"/>
            <a:ext cx="1853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Customizable, interactive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modeling of emissions and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 impacts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141D3DE5-302D-3A4D-97D6-191C1194EF3C}"/>
              </a:ext>
            </a:extLst>
          </p:cNvPr>
          <p:cNvSpPr txBox="1"/>
          <p:nvPr/>
        </p:nvSpPr>
        <p:spPr>
          <a:xfrm>
            <a:off x="10251279" y="3349746"/>
            <a:ext cx="185339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4" marR="0" lvl="0" indent="-1682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California Air Resources Board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3A35C61-5B37-EF49-95BB-F4532C425312}"/>
              </a:ext>
            </a:extLst>
          </p:cNvPr>
          <p:cNvSpPr txBox="1"/>
          <p:nvPr/>
        </p:nvSpPr>
        <p:spPr>
          <a:xfrm>
            <a:off x="8122260" y="4114867"/>
            <a:ext cx="1951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versions:</a:t>
            </a: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facing maps</a:t>
            </a: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data analysis</a:t>
            </a: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D9CBACC-9243-514A-AAB8-E564C3EF0383}"/>
              </a:ext>
            </a:extLst>
          </p:cNvPr>
          <p:cNvSpPr txBox="1"/>
          <p:nvPr/>
        </p:nvSpPr>
        <p:spPr>
          <a:xfrm>
            <a:off x="10229640" y="4119580"/>
            <a:ext cx="1853392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4" marR="0" lvl="0" indent="-1682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 Environmental Protection Agency, Centers for Disease Control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C038EDEA-678E-444E-8920-2FC6CA2538C5}"/>
              </a:ext>
            </a:extLst>
          </p:cNvPr>
          <p:cNvSpPr txBox="1"/>
          <p:nvPr/>
        </p:nvSpPr>
        <p:spPr>
          <a:xfrm>
            <a:off x="10229640" y="5054800"/>
            <a:ext cx="1853392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4" marR="0" lvl="0" indent="-1682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 Environmental Protection Agency, states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391ADD7-6D77-0549-BA91-C187014ED69A}"/>
              </a:ext>
            </a:extLst>
          </p:cNvPr>
          <p:cNvSpPr txBox="1"/>
          <p:nvPr/>
        </p:nvSpPr>
        <p:spPr>
          <a:xfrm>
            <a:off x="8113981" y="5058614"/>
            <a:ext cx="2374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emissions inventories</a:t>
            </a: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Real-time estimates</a:t>
            </a:r>
          </a:p>
          <a:p>
            <a:pPr marL="176208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Retrospective analyses for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 National Emissions Inventory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ight Brace 200">
            <a:extLst>
              <a:ext uri="{FF2B5EF4-FFF2-40B4-BE49-F238E27FC236}">
                <a16:creationId xmlns:a16="http://schemas.microsoft.com/office/drawing/2014/main" id="{FFE9C194-CF05-194E-B178-F0AF7FB400FE}"/>
              </a:ext>
            </a:extLst>
          </p:cNvPr>
          <p:cNvSpPr/>
          <p:nvPr/>
        </p:nvSpPr>
        <p:spPr>
          <a:xfrm rot="10800000">
            <a:off x="6574763" y="1605328"/>
            <a:ext cx="180292" cy="4805833"/>
          </a:xfrm>
          <a:prstGeom prst="rightBrace">
            <a:avLst>
              <a:gd name="adj1" fmla="val 8333"/>
              <a:gd name="adj2" fmla="val 843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ight Brace 204">
            <a:extLst>
              <a:ext uri="{FF2B5EF4-FFF2-40B4-BE49-F238E27FC236}">
                <a16:creationId xmlns:a16="http://schemas.microsoft.com/office/drawing/2014/main" id="{0C5CFDB0-6EFC-E849-BD56-F5C9927919EB}"/>
              </a:ext>
            </a:extLst>
          </p:cNvPr>
          <p:cNvSpPr/>
          <p:nvPr/>
        </p:nvSpPr>
        <p:spPr>
          <a:xfrm rot="10800000">
            <a:off x="6314174" y="4217180"/>
            <a:ext cx="144319" cy="2189027"/>
          </a:xfrm>
          <a:prstGeom prst="rightBrace">
            <a:avLst>
              <a:gd name="adj1" fmla="val 8333"/>
              <a:gd name="adj2" fmla="val 540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62EFB13B-53F1-3B4D-95F4-8EC37C16B682}"/>
              </a:ext>
            </a:extLst>
          </p:cNvPr>
          <p:cNvSpPr txBox="1"/>
          <p:nvPr/>
        </p:nvSpPr>
        <p:spPr>
          <a:xfrm>
            <a:off x="8094814" y="5830934"/>
            <a:ext cx="1875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For:</a:t>
            </a: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 Quality Professionals</a:t>
            </a: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Researchers / Modelers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AF5CFFD-22BC-AC41-9369-F4D84A190A7D}"/>
              </a:ext>
            </a:extLst>
          </p:cNvPr>
          <p:cNvSpPr txBox="1"/>
          <p:nvPr/>
        </p:nvSpPr>
        <p:spPr>
          <a:xfrm>
            <a:off x="4573929" y="2847120"/>
            <a:ext cx="1294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Emissions and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 Dispersion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ABF9E6-6889-2B4A-856F-FFEA84836DB0}"/>
              </a:ext>
            </a:extLst>
          </p:cNvPr>
          <p:cNvSpPr txBox="1"/>
          <p:nvPr/>
        </p:nvSpPr>
        <p:spPr>
          <a:xfrm>
            <a:off x="8842248" y="91440"/>
            <a:ext cx="184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USFS PNW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AirFire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5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54" y="1246225"/>
            <a:ext cx="7744793" cy="5306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10203" y="883041"/>
            <a:ext cx="3549715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30+ model runs daily</a:t>
            </a:r>
          </a:p>
          <a:p>
            <a:pPr defTabSz="914377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HYSPLIT + CMAQ</a:t>
            </a:r>
          </a:p>
          <a:p>
            <a:pPr defTabSz="914377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Many meteorological grids, made available by partnerships.</a:t>
            </a:r>
          </a:p>
          <a:p>
            <a:pPr defTabSz="914377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Current grids</a:t>
            </a:r>
          </a:p>
          <a:p>
            <a:pPr marL="742932" lvl="1" indent="-285744" defTabSz="914377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UW/NWRMC (12,4,1.33-km)</a:t>
            </a:r>
          </a:p>
          <a:p>
            <a:pPr marL="742932" lvl="1" indent="-285744" defTabSz="914377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NOAA </a:t>
            </a:r>
            <a:br>
              <a:rPr lang="en-US" sz="16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	NWS GFS (0.5/0.25 deg), </a:t>
            </a:r>
            <a:br>
              <a:rPr lang="en-US" sz="16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	NAM (12-km, 3-km), </a:t>
            </a:r>
            <a:br>
              <a:rPr lang="en-US" sz="16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	FIREWX (1-km)</a:t>
            </a:r>
          </a:p>
          <a:p>
            <a:pPr marL="742932" lvl="1" indent="-285744" defTabSz="914377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CANSAC (6-km, 1.33-km)</a:t>
            </a:r>
          </a:p>
          <a:p>
            <a:pPr marL="742932" lvl="1" indent="-285744" defTabSz="914377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U of Arizona</a:t>
            </a:r>
          </a:p>
          <a:p>
            <a:pPr marL="742932" lvl="1" indent="-285744" defTabSz="914377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Florida State</a:t>
            </a:r>
          </a:p>
          <a:p>
            <a:pPr lvl="1" defTabSz="914377"/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Also partner with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NOAA NWS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NOAA HRRR Smoke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NW-AIRQUEST AIRPACT (WSU)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BlueSky Canada</a:t>
            </a:r>
          </a:p>
          <a:p>
            <a:pPr lvl="2" defTabSz="914377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(UBC, CA-FS, BC-Health)</a:t>
            </a:r>
          </a:p>
          <a:p>
            <a:pPr marL="742932" lvl="1" indent="-285744" defTabSz="914377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ECCC FIREWORK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DE0908-2C21-184B-A79F-DFF5F878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55" y="-79340"/>
            <a:ext cx="10758427" cy="1325563"/>
          </a:xfrm>
        </p:spPr>
        <p:txBody>
          <a:bodyPr/>
          <a:lstStyle/>
          <a:p>
            <a:r>
              <a:rPr lang="en-US" dirty="0"/>
              <a:t>Daily Smoke Model Runs</a:t>
            </a:r>
          </a:p>
        </p:txBody>
      </p:sp>
      <p:pic>
        <p:nvPicPr>
          <p:cNvPr id="4" name="Online Media 3" descr="DAILY_RUN3.mov">
            <a:hlinkClick r:id="" action="ppaction://media"/>
            <a:extLst>
              <a:ext uri="{FF2B5EF4-FFF2-40B4-BE49-F238E27FC236}">
                <a16:creationId xmlns:a16="http://schemas.microsoft.com/office/drawing/2014/main" id="{7BCEED78-C4DB-B04F-8A4D-42C3FEB410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674" t="8029" r="3538" b="20657"/>
          <a:stretch/>
        </p:blipFill>
        <p:spPr>
          <a:xfrm>
            <a:off x="3998965" y="924732"/>
            <a:ext cx="7898968" cy="581221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01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5026-B066-4E4F-8550-DE532B9BF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Linkages with TEMPO (and sisters)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22DF2-6264-B343-B3DC-443F4443A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257799" cy="5032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Geostationarity</a:t>
            </a:r>
            <a:r>
              <a:rPr lang="en-US" dirty="0"/>
              <a:t>, temporal/spatial resolution, and instrumentation suite provide for multiple potential connections.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Particularly: Aerosol, O3, O3 Profile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Potential uses:</a:t>
            </a:r>
          </a:p>
          <a:p>
            <a:r>
              <a:rPr lang="en-US" dirty="0"/>
              <a:t>Situational awareness / alerts</a:t>
            </a:r>
          </a:p>
          <a:p>
            <a:r>
              <a:rPr lang="en-US" dirty="0"/>
              <a:t>Model initialization</a:t>
            </a:r>
          </a:p>
          <a:p>
            <a:r>
              <a:rPr lang="en-US" dirty="0"/>
              <a:t>Model verification</a:t>
            </a:r>
          </a:p>
          <a:p>
            <a:r>
              <a:rPr lang="en-US" dirty="0"/>
              <a:t>Model development</a:t>
            </a:r>
          </a:p>
          <a:p>
            <a:r>
              <a:rPr lang="en-US" dirty="0"/>
              <a:t>Exceptional event analysis</a:t>
            </a:r>
          </a:p>
          <a:p>
            <a:r>
              <a:rPr lang="en-US" dirty="0"/>
              <a:t>Eventually, historical context / trend analysis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9257B8-A0B7-E743-B932-35F7F349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55217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C8127-EAD9-0749-9D52-B49A23B11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655" y="1440634"/>
            <a:ext cx="4528457" cy="512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AF00B7-B5E8-C54E-8EE3-B8D7D1CC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Smoke Impacts are Under-Quantified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BECBD-7214-2A4E-A88A-DCE32A95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762829" cy="4858203"/>
          </a:xfrm>
        </p:spPr>
        <p:txBody>
          <a:bodyPr>
            <a:normAutofit/>
          </a:bodyPr>
          <a:lstStyle/>
          <a:p>
            <a:r>
              <a:rPr lang="en-US" dirty="0"/>
              <a:t>Particularly in rural areas, smaller towns, and poorer communities</a:t>
            </a:r>
          </a:p>
          <a:p>
            <a:endParaRPr lang="en-US" dirty="0"/>
          </a:p>
          <a:p>
            <a:r>
              <a:rPr lang="en-US" dirty="0"/>
              <a:t>Experience with temporary monitors shows that we are likely missing many of the worst impacts on communities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6A328-5E09-ED4F-9AB1-992006EF4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17" r="20635"/>
          <a:stretch/>
        </p:blipFill>
        <p:spPr>
          <a:xfrm>
            <a:off x="4601029" y="1488100"/>
            <a:ext cx="7431314" cy="51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341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868</Words>
  <Application>Microsoft Macintosh PowerPoint</Application>
  <PresentationFormat>Widescreen</PresentationFormat>
  <Paragraphs>181</Paragraphs>
  <Slides>12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Wingdings</vt:lpstr>
      <vt:lpstr>Office Theme</vt:lpstr>
      <vt:lpstr>1_Office Theme</vt:lpstr>
      <vt:lpstr>The U.S. Interagency Wildland Fire  Air Quality Response Program:  Potential Linkages with TEMPO</vt:lpstr>
      <vt:lpstr>Smoke and Fire</vt:lpstr>
      <vt:lpstr>Smoke can be a problem:</vt:lpstr>
      <vt:lpstr>Interagency Wildland Fire  Air Quality Response Program </vt:lpstr>
      <vt:lpstr>PowerPoint Presentation</vt:lpstr>
      <vt:lpstr>Data – Models / Systems – Tools </vt:lpstr>
      <vt:lpstr>Daily Smoke Model Runs</vt:lpstr>
      <vt:lpstr>Potential Linkages with TEMPO (and sisters)</vt:lpstr>
      <vt:lpstr>Smoke Impacts are Under-Quantified </vt:lpstr>
      <vt:lpstr>Smoke connects back to small scale complexities (and they are important!)</vt:lpstr>
      <vt:lpstr>Fire and smoke models are still rapidly evolving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 Larkin</dc:creator>
  <cp:lastModifiedBy>Sim Larkin</cp:lastModifiedBy>
  <cp:revision>13</cp:revision>
  <cp:lastPrinted>2020-08-14T00:30:22Z</cp:lastPrinted>
  <dcterms:created xsi:type="dcterms:W3CDTF">2020-08-13T20:15:50Z</dcterms:created>
  <dcterms:modified xsi:type="dcterms:W3CDTF">2020-08-14T13:40:21Z</dcterms:modified>
</cp:coreProperties>
</file>