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850" r:id="rId3"/>
    <p:sldMasterId id="2147483864" r:id="rId4"/>
    <p:sldMasterId id="2147483878" r:id="rId5"/>
    <p:sldMasterId id="2147483892" r:id="rId6"/>
  </p:sldMasterIdLst>
  <p:notesMasterIdLst>
    <p:notesMasterId r:id="rId11"/>
  </p:notesMasterIdLst>
  <p:sldIdLst>
    <p:sldId id="330" r:id="rId7"/>
    <p:sldId id="596" r:id="rId8"/>
    <p:sldId id="598" r:id="rId9"/>
    <p:sldId id="59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, Daniel J." initials="JDJ" lastIdx="2" clrIdx="0">
    <p:extLst>
      <p:ext uri="{19B8F6BF-5375-455C-9EA6-DF929625EA0E}">
        <p15:presenceInfo xmlns:p15="http://schemas.microsoft.com/office/powerpoint/2012/main" userId="Jacob, Daniel J." providerId="None"/>
      </p:ext>
    </p:extLst>
  </p:cmAuthor>
  <p:cmAuthor id="2" name="Jacob, Daniel J." initials="JDJ [2]" lastIdx="2" clrIdx="1">
    <p:extLst>
      <p:ext uri="{19B8F6BF-5375-455C-9EA6-DF929625EA0E}">
        <p15:presenceInfo xmlns:p15="http://schemas.microsoft.com/office/powerpoint/2012/main" userId="S::djacob@fas.harvard.edu::fe095d8d-b1bd-4fd5-81a8-45c70b48fd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CC"/>
    <a:srgbClr val="008000"/>
    <a:srgbClr val="9120B0"/>
    <a:srgbClr val="FF7C80"/>
    <a:srgbClr val="4F81BD"/>
    <a:srgbClr val="D5D000"/>
    <a:srgbClr val="1502A0"/>
    <a:srgbClr val="31069C"/>
    <a:srgbClr val="160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8" autoAdjust="0"/>
    <p:restoredTop sz="93910" autoAdjust="0"/>
  </p:normalViewPr>
  <p:slideViewPr>
    <p:cSldViewPr>
      <p:cViewPr varScale="1">
        <p:scale>
          <a:sx n="70" d="100"/>
          <a:sy n="70" d="100"/>
        </p:scale>
        <p:origin x="4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1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1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56B9F0-2D24-47E2-A17D-3BE6C14D0D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A7408-8FE2-4B62-9629-D4B033EA9E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B271E-CE47-4591-95FC-3CC2BE729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1476-C2F5-42A1-99F9-D87F02235B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2AC19-2913-496E-B5D0-09095E21EC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7C468A-8A5E-499B-ABB7-2ABEC80AD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52B9-930C-4267-9C51-7840400D89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52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3B2F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C721-A7BA-4F76-91B4-6938553219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87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B75F-CD40-4AFF-92D6-70FA6D6092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4358" y="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F4E2-99F9-4A0B-BB8C-D402CBB631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98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39D9-126F-46E7-AC83-5C83C8B158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79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66FE-9EB2-428F-BE2D-FBD9460015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4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C6BF1-2689-447E-AC59-A75FC10CAE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4178-DE34-4A78-9FB4-14F98A1D90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6389" y="7620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13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78BA-76DA-44D3-A3FF-0038A9B8BE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15240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49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C5DF-B843-4C44-9D7C-D25B6F855C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15240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12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D9BE-5C1F-4898-9D36-122B07302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8021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07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9DA1-7CD0-421B-91A2-E27D2D01B6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13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A7408-8FE2-4B62-9629-D4B033EA9E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17821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C6BF1-2689-447E-AC59-A75FC10CAE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13643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B13B4-C8BD-4A09-8013-0BF750C256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5958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C9E4C-688C-499C-B574-D6CE818A61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60503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98FCE-4677-47ED-9867-2650CD504A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5674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B13B4-C8BD-4A09-8013-0BF750C25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FCA30-31BD-41DB-98A7-727934F417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56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74433-796B-47B5-8611-813288F1E8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8418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5FC89-70AF-4EA8-81F4-FBEB0F6B56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95997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6B29D-F1BB-47FF-A339-EBDCE0C95E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32085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B271E-CE47-4591-95FC-3CC2BE729D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96425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1476-C2F5-42A1-99F9-D87F02235B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56939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2AC19-2913-496E-B5D0-09095E21EC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9841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7C468A-8A5E-499B-ABB7-2ABEC80AD3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31659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A7408-8FE2-4B62-9629-D4B033EA9E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93932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C6BF1-2689-447E-AC59-A75FC10CAE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2029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C9E4C-688C-499C-B574-D6CE818A6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B13B4-C8BD-4A09-8013-0BF750C256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64126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C9E4C-688C-499C-B574-D6CE818A61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06601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98FCE-4677-47ED-9867-2650CD504A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41439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FCA30-31BD-41DB-98A7-727934F417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82057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74433-796B-47B5-8611-813288F1E8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3273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5FC89-70AF-4EA8-81F4-FBEB0F6B56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62340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6B29D-F1BB-47FF-A339-EBDCE0C95E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49444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B271E-CE47-4591-95FC-3CC2BE729D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05746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1476-C2F5-42A1-99F9-D87F02235B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94410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2AC19-2913-496E-B5D0-09095E21EC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8445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98FCE-4677-47ED-9867-2650CD504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7C468A-8A5E-499B-ABB7-2ABEC80AD3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8320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A7408-8FE2-4B62-9629-D4B033EA9E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35257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C6BF1-2689-447E-AC59-A75FC10CA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4978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B13B4-C8BD-4A09-8013-0BF750C25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5421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C9E4C-688C-499C-B574-D6CE818A61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50940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98FCE-4677-47ED-9867-2650CD504A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12173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FCA30-31BD-41DB-98A7-727934F4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53664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74433-796B-47B5-8611-813288F1E8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37559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5FC89-70AF-4EA8-81F4-FBEB0F6B5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9233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6B29D-F1BB-47FF-A339-EBDCE0C95E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7864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FCA30-31BD-41DB-98A7-727934F41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B271E-CE47-4591-95FC-3CC2BE729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56838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1476-C2F5-42A1-99F9-D87F02235B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69700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2AC19-2913-496E-B5D0-09095E21EC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99345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7C468A-8A5E-499B-ABB7-2ABEC80AD3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25050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D08D0-0875-4567-984B-7A95E5BA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68D4-D04C-4FFD-82BE-952320D5A2FD}" type="datetimeFigureOut">
              <a:rPr lang="en-US"/>
              <a:pPr>
                <a:defRPr/>
              </a:pPr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C150F-4A45-48DA-AABF-4FD141A4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409D8-087C-4415-9510-D1411978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7C2A-1F1B-4129-A73E-277CE7FD9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978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560E3-D3A0-40C9-82B8-7E469B58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C40EA-5264-48A4-8518-24A6E367DF0A}" type="datetimeFigureOut">
              <a:rPr lang="en-US"/>
              <a:pPr>
                <a:defRPr/>
              </a:pPr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F9EBD-6CD8-4ADC-A87C-F12DD11D5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4262F-9820-479E-8752-14A94E89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931DF-3914-4DC5-A52B-A84E073A7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8018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2EF43-6FF6-4940-A155-1460B8465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0C71-8131-4C3E-B78F-98F24CD58829}" type="datetimeFigureOut">
              <a:rPr lang="en-US"/>
              <a:pPr>
                <a:defRPr/>
              </a:pPr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207E3-849F-420C-89C8-3D2ABAE7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E8A9A-9041-4D05-9659-6B69334A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98D6D-42E7-4395-8033-84FDA1309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168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BC3EF9-E7C4-4460-9DE4-6D2B9DB6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15EC-C9A4-48ED-B68F-537FF0F80589}" type="datetimeFigureOut">
              <a:rPr lang="en-US"/>
              <a:pPr>
                <a:defRPr/>
              </a:pPr>
              <a:t>8/11/2020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985ED8-1827-4AAD-9FDA-3D3AF10F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CA0719-DC8C-411A-96CC-DC1D41C6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7AF88-28AB-48FB-966E-502639221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839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B63CC4-B31A-4FBA-80DA-52B3FC73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ED79-C269-42EB-BD01-9846DBE46B54}" type="datetimeFigureOut">
              <a:rPr lang="en-US"/>
              <a:pPr>
                <a:defRPr/>
              </a:pPr>
              <a:t>8/11/2020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ADD1F2-B2E1-4D5C-B750-E10E565A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85021D-38FF-4BAC-96EE-618255D5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979C-3C80-4E26-99EF-6EE0DAA3E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3154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-30480"/>
            <a:ext cx="8229600" cy="1143000"/>
          </a:xfrm>
        </p:spPr>
        <p:txBody>
          <a:bodyPr/>
          <a:lstStyle>
            <a:lvl1pPr>
              <a:defRPr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A522481-2ECF-4165-9E9B-2B69636E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6FC6-87DA-4BD7-8A86-9FF444424E3B}" type="datetimeFigureOut">
              <a:rPr lang="en-US"/>
              <a:pPr>
                <a:defRPr/>
              </a:pPr>
              <a:t>8/11/2020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81C171-9C6F-4757-8C14-5DE45A34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072DFE-EEAC-4C77-84E4-8DA9D4EE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E705-E83C-42D9-9FED-DF2B95A24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31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74433-796B-47B5-8611-813288F1E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6475F02-6B82-4757-B8F2-EB33958C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FB4C-70AA-4CBD-875E-9A1C05561C03}" type="datetimeFigureOut">
              <a:rPr lang="en-US"/>
              <a:pPr>
                <a:defRPr/>
              </a:pPr>
              <a:t>8/11/2020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80B9213-F2F5-49F9-9034-E9D03E7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EB69AC-D750-436D-97F0-C641766E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19F8-C068-4C7E-86AC-C2189585E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9471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E7F7A9-20A0-44AD-A80A-A6F0B57B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FC039-6776-4625-ADA8-DFB15D93670B}" type="datetimeFigureOut">
              <a:rPr lang="en-US"/>
              <a:pPr>
                <a:defRPr/>
              </a:pPr>
              <a:t>8/11/2020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826056-1EF4-4619-ACA5-AF707521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5C6E7D-B0A8-4A33-921F-B1A68383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36777-5C41-4D1A-9C5D-1B6B15E7F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1791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355419-52C5-400D-993F-4049B9FE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9ED5-4825-49F2-8197-9FD736084B31}" type="datetimeFigureOut">
              <a:rPr lang="en-US"/>
              <a:pPr>
                <a:defRPr/>
              </a:pPr>
              <a:t>8/11/2020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FA8176-CCFD-4895-8D94-0A01E206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787890-D705-4189-B9D5-E6C89E89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4C73B-E9F5-4FE2-9B1B-3C718E33F7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8659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290B6-AA52-4988-8360-614FA77C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7E81-D544-456A-B07D-1F49917B7FEF}" type="datetimeFigureOut">
              <a:rPr lang="en-US"/>
              <a:pPr>
                <a:defRPr/>
              </a:pPr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785B1-BB49-4F29-AB03-9BCC1204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DCCCC-B115-4596-8398-DC0357A4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3833-9308-4227-84CF-6FB05B793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468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98E51-BB78-42DD-9DA9-E784A385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8047-1B0D-463D-BFD9-2505F1709150}" type="datetimeFigureOut">
              <a:rPr lang="en-US"/>
              <a:pPr>
                <a:defRPr/>
              </a:pPr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E1C47-0009-4CF3-AB87-0FAB276F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DB93B-E182-49A4-8973-387CD33C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D741B-FDE7-4E17-80A8-9D224732E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02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5FC89-70AF-4EA8-81F4-FBEB0F6B5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6B29D-F1BB-47FF-A339-EBDCE0C95E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55A390B-12EA-4937-A87C-EDEAB46C4A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accent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B2866E-BA8C-496E-BE0C-26634C1496DF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8/11/2020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56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55A390B-12EA-4937-A87C-EDEAB46C4A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6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accent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55A390B-12EA-4937-A87C-EDEAB46C4A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accent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55A390B-12EA-4937-A87C-EDEAB46C4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accent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E5247A4-8027-4807-A386-33B50DF5A9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21BF82B-9C1E-4006-A2B2-325B3D9667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4AB2B-2CE3-4070-B810-3154E5E39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B1F908-F43E-41D1-B4BB-F6F60196397F}" type="datetimeFigureOut">
              <a:rPr lang="en-US"/>
              <a:pPr>
                <a:defRPr/>
              </a:pPr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06507-A7C2-4EF5-A65A-9E5955406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C29A6-FD26-40B8-8026-E0D81EA07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66D882-18C8-45A6-92EB-C7306BAD0A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45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5F3F7E-11C5-4262-B01A-5B827027F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69" t="16364" r="28363" b="37750"/>
          <a:stretch/>
        </p:blipFill>
        <p:spPr>
          <a:xfrm>
            <a:off x="-27712" y="-32983"/>
            <a:ext cx="9299793" cy="6858000"/>
          </a:xfrm>
          <a:prstGeom prst="rect">
            <a:avLst/>
          </a:prstGeom>
        </p:spPr>
      </p:pic>
      <p:sp>
        <p:nvSpPr>
          <p:cNvPr id="2" name="AutoShape 2" descr="Image result for GOSA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6" descr="Image result for GOSA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5" descr="logo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238591"/>
            <a:ext cx="2291012" cy="17182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42914" y="1601692"/>
            <a:ext cx="9629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tropospheric background NO</a:t>
            </a:r>
            <a:r>
              <a:rPr lang="en-US" sz="2200" b="0" baseline="-25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2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complicating factor </a:t>
            </a:r>
          </a:p>
          <a:p>
            <a:pPr algn="ctr"/>
            <a:r>
              <a:rPr lang="en-US" sz="22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interpreting TEMPO data in terms of NO</a:t>
            </a:r>
            <a:r>
              <a:rPr lang="en-US" sz="2200" b="0" baseline="-25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2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 and chemistry</a:t>
            </a:r>
          </a:p>
          <a:p>
            <a:pPr algn="ctr"/>
            <a:r>
              <a:rPr lang="en-US" sz="22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9897" y="3461982"/>
            <a:ext cx="5244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Daniel J. Jacob, Zhen Qu, Viral Shah</a:t>
            </a:r>
          </a:p>
        </p:txBody>
      </p:sp>
      <p:pic>
        <p:nvPicPr>
          <p:cNvPr id="9" name="Picture 8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113BF1A3-7310-4651-A0DB-C26897A0EA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32" b="19377"/>
          <a:stretch/>
        </p:blipFill>
        <p:spPr>
          <a:xfrm>
            <a:off x="0" y="4712392"/>
            <a:ext cx="1840657" cy="2123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E7B4D0-73C9-4BAB-BAC7-ECBFD17BC958}"/>
              </a:ext>
            </a:extLst>
          </p:cNvPr>
          <p:cNvSpPr txBox="1"/>
          <p:nvPr/>
        </p:nvSpPr>
        <p:spPr>
          <a:xfrm>
            <a:off x="407195" y="6502821"/>
            <a:ext cx="80979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5720" tIns="0" rIns="45720" bIns="0" rtlCol="0">
            <a:spAutoFit/>
          </a:bodyPr>
          <a:lstStyle/>
          <a:p>
            <a:r>
              <a:rPr lang="en-US" sz="1400" dirty="0"/>
              <a:t>Zhen Qu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4B0A25-C1B6-4827-BC3F-69FCDF58C967}"/>
              </a:ext>
            </a:extLst>
          </p:cNvPr>
          <p:cNvGrpSpPr/>
          <p:nvPr/>
        </p:nvGrpSpPr>
        <p:grpSpPr>
          <a:xfrm>
            <a:off x="7416638" y="4675111"/>
            <a:ext cx="1840657" cy="2123999"/>
            <a:chOff x="6890631" y="3331488"/>
            <a:chExt cx="1052977" cy="106077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B31059-05D0-42D7-8C3C-B0DF23FF4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75"/>
            <a:stretch/>
          </p:blipFill>
          <p:spPr>
            <a:xfrm>
              <a:off x="6890631" y="3331488"/>
              <a:ext cx="1052977" cy="106077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1883EE-FF78-4294-BAC4-765C1C8864EE}"/>
                </a:ext>
              </a:extLst>
            </p:cNvPr>
            <p:cNvSpPr txBox="1"/>
            <p:nvPr/>
          </p:nvSpPr>
          <p:spPr>
            <a:xfrm>
              <a:off x="7151966" y="4244287"/>
              <a:ext cx="558886" cy="1075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45720" tIns="0" rIns="45720" bIns="0" rtlCol="0">
              <a:spAutoFit/>
            </a:bodyPr>
            <a:lstStyle/>
            <a:p>
              <a:r>
                <a:rPr lang="en-US" sz="1400" dirty="0"/>
                <a:t>Viral Shah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74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4AB3-A776-4469-B9B3-9C38D333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766" y="-130670"/>
            <a:ext cx="9409531" cy="1143000"/>
          </a:xfrm>
        </p:spPr>
        <p:txBody>
          <a:bodyPr/>
          <a:lstStyle/>
          <a:p>
            <a:r>
              <a:rPr lang="en-US" sz="2200" dirty="0"/>
              <a:t>Aircraft show free tropospheric dominance of NO</a:t>
            </a:r>
            <a:r>
              <a:rPr lang="en-US" sz="2200" baseline="-25000" dirty="0"/>
              <a:t>2</a:t>
            </a:r>
            <a:r>
              <a:rPr lang="en-US" sz="2200" dirty="0"/>
              <a:t> columns from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37EA2-4FF8-4924-B629-D4634E54F18B}"/>
              </a:ext>
            </a:extLst>
          </p:cNvPr>
          <p:cNvSpPr txBox="1"/>
          <p:nvPr/>
        </p:nvSpPr>
        <p:spPr>
          <a:xfrm>
            <a:off x="184813" y="777992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solidFill>
                  <a:srgbClr val="FF0000"/>
                </a:solidFill>
              </a:rPr>
              <a:t>OMI annual tropospheric NO</a:t>
            </a:r>
            <a:r>
              <a:rPr lang="en-US" b="0" baseline="-25000" dirty="0">
                <a:solidFill>
                  <a:srgbClr val="FF0000"/>
                </a:solidFill>
              </a:rPr>
              <a:t>2</a:t>
            </a:r>
            <a:r>
              <a:rPr lang="en-US" b="0" dirty="0">
                <a:solidFill>
                  <a:srgbClr val="FF0000"/>
                </a:solidFill>
              </a:rPr>
              <a:t> column</a:t>
            </a:r>
          </a:p>
          <a:p>
            <a:pPr algn="l"/>
            <a:r>
              <a:rPr lang="en-US" b="0" dirty="0">
                <a:solidFill>
                  <a:srgbClr val="FF0000"/>
                </a:solidFill>
              </a:rPr>
              <a:t>trends over US, 2005-2016</a:t>
            </a:r>
          </a:p>
        </p:txBody>
      </p:sp>
      <p:pic>
        <p:nvPicPr>
          <p:cNvPr id="5" name="Picture 4" descr="Macintosh HD:Users:ktravis:Dropbox:Publications:NO2_profiles_20151206.pdf">
            <a:extLst>
              <a:ext uri="{FF2B5EF4-FFF2-40B4-BE49-F238E27FC236}">
                <a16:creationId xmlns:a16="http://schemas.microsoft.com/office/drawing/2014/main" id="{CD69FD9A-EC78-4EB2-B5E0-406C7EEA5E6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r="47547"/>
          <a:stretch/>
        </p:blipFill>
        <p:spPr bwMode="auto">
          <a:xfrm>
            <a:off x="6986888" y="1498288"/>
            <a:ext cx="2157112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C4D45-4DC9-42EC-AB16-8C0CD858145F}"/>
              </a:ext>
            </a:extLst>
          </p:cNvPr>
          <p:cNvSpPr txBox="1"/>
          <p:nvPr/>
        </p:nvSpPr>
        <p:spPr>
          <a:xfrm>
            <a:off x="6745299" y="993629"/>
            <a:ext cx="2583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FF0000"/>
                </a:solidFill>
              </a:rPr>
              <a:t>Mean SEAC</a:t>
            </a:r>
            <a:r>
              <a:rPr lang="en-US" sz="1400" b="0" baseline="30000" dirty="0">
                <a:solidFill>
                  <a:srgbClr val="FF0000"/>
                </a:solidFill>
              </a:rPr>
              <a:t>4</a:t>
            </a:r>
            <a:r>
              <a:rPr lang="en-US" sz="1400" b="0" dirty="0">
                <a:solidFill>
                  <a:srgbClr val="FF0000"/>
                </a:solidFill>
              </a:rPr>
              <a:t>RS NO</a:t>
            </a:r>
            <a:r>
              <a:rPr lang="en-US" sz="1400" b="0" baseline="-25000" dirty="0">
                <a:solidFill>
                  <a:srgbClr val="FF0000"/>
                </a:solidFill>
              </a:rPr>
              <a:t>2</a:t>
            </a:r>
            <a:r>
              <a:rPr lang="en-US" sz="1400" b="0" dirty="0">
                <a:solidFill>
                  <a:srgbClr val="FF0000"/>
                </a:solidFill>
              </a:rPr>
              <a:t> vertical profile, Southeast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6EFB8-C0C9-44A1-AD54-86FF80016385}"/>
              </a:ext>
            </a:extLst>
          </p:cNvPr>
          <p:cNvSpPr txBox="1"/>
          <p:nvPr/>
        </p:nvSpPr>
        <p:spPr>
          <a:xfrm>
            <a:off x="7390338" y="2614167"/>
            <a:ext cx="1744071" cy="738664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dirty="0"/>
              <a:t>NOAA (Ryerson)                </a:t>
            </a:r>
          </a:p>
          <a:p>
            <a:r>
              <a:rPr lang="en-US" sz="1400" b="0" dirty="0">
                <a:solidFill>
                  <a:srgbClr val="006600"/>
                </a:solidFill>
              </a:rPr>
              <a:t>Berkeley (Cohen)</a:t>
            </a:r>
          </a:p>
          <a:p>
            <a:r>
              <a:rPr lang="en-US" sz="1400" b="0" dirty="0">
                <a:solidFill>
                  <a:srgbClr val="FF0000"/>
                </a:solidFill>
              </a:rPr>
              <a:t>GEOS-</a:t>
            </a:r>
            <a:r>
              <a:rPr lang="en-US" sz="1400" b="0" dirty="0" err="1">
                <a:solidFill>
                  <a:srgbClr val="FF0000"/>
                </a:solidFill>
              </a:rPr>
              <a:t>Chem</a:t>
            </a:r>
            <a:endParaRPr lang="en-US" sz="1400" b="0" dirty="0">
              <a:solidFill>
                <a:srgbClr val="FF0000"/>
              </a:solidFill>
            </a:endParaRPr>
          </a:p>
        </p:txBody>
      </p:sp>
      <p:pic>
        <p:nvPicPr>
          <p:cNvPr id="8" name="Picture 7" descr="ScatWeight_Profile.pdf">
            <a:extLst>
              <a:ext uri="{FF2B5EF4-FFF2-40B4-BE49-F238E27FC236}">
                <a16:creationId xmlns:a16="http://schemas.microsoft.com/office/drawing/2014/main" id="{258EF439-D931-44F5-A97D-1013157460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06" t="28477" r="36974" b="31311"/>
          <a:stretch/>
        </p:blipFill>
        <p:spPr>
          <a:xfrm>
            <a:off x="4131494" y="1382900"/>
            <a:ext cx="2960716" cy="30399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F178D8-5458-4758-B4DB-82D93771F300}"/>
              </a:ext>
            </a:extLst>
          </p:cNvPr>
          <p:cNvSpPr txBox="1"/>
          <p:nvPr/>
        </p:nvSpPr>
        <p:spPr>
          <a:xfrm>
            <a:off x="4954933" y="1227918"/>
            <a:ext cx="2031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FF0000"/>
                </a:solidFill>
              </a:rPr>
              <a:t>sensitivity vs. altitude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089D7C-B644-460A-A0CC-E26A548C11D1}"/>
              </a:ext>
            </a:extLst>
          </p:cNvPr>
          <p:cNvSpPr txBox="1"/>
          <p:nvPr/>
        </p:nvSpPr>
        <p:spPr>
          <a:xfrm>
            <a:off x="5110240" y="1688491"/>
            <a:ext cx="145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clear sky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185C4-3BFA-4DCE-8003-6765FBC89029}"/>
              </a:ext>
            </a:extLst>
          </p:cNvPr>
          <p:cNvSpPr txBox="1"/>
          <p:nvPr/>
        </p:nvSpPr>
        <p:spPr>
          <a:xfrm>
            <a:off x="184813" y="4714442"/>
            <a:ext cx="9043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/>
              <a:t>Without understanding of free tropospheric NO</a:t>
            </a:r>
            <a:r>
              <a:rPr lang="en-US" b="0" baseline="-25000" dirty="0"/>
              <a:t>2</a:t>
            </a:r>
            <a:r>
              <a:rPr lang="en-US" b="0" dirty="0"/>
              <a:t> we will be unable to interpret TEMPO observations except in urban conditions in winter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/>
              <a:t>Need to resolve discrepancies between observations and with model in upper troposphere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/>
              <a:t>Troposphere-stratosphere separation of NO</a:t>
            </a:r>
            <a:r>
              <a:rPr lang="en-US" b="0" baseline="-25000" dirty="0"/>
              <a:t>2</a:t>
            </a:r>
            <a:r>
              <a:rPr lang="en-US" b="0" dirty="0"/>
              <a:t> retrieval also emerges as crucial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AEA0E-BF67-45D5-92F1-CCBAFAE275B5}"/>
              </a:ext>
            </a:extLst>
          </p:cNvPr>
          <p:cNvSpPr txBox="1"/>
          <p:nvPr/>
        </p:nvSpPr>
        <p:spPr>
          <a:xfrm>
            <a:off x="84088" y="6435290"/>
            <a:ext cx="27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1" dirty="0"/>
              <a:t>Silvern et al. [2019]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E26EA-9934-424D-B46D-0F7782C7C4FC}"/>
              </a:ext>
            </a:extLst>
          </p:cNvPr>
          <p:cNvSpPr txBox="1"/>
          <p:nvPr/>
        </p:nvSpPr>
        <p:spPr>
          <a:xfrm>
            <a:off x="7278489" y="1760115"/>
            <a:ext cx="1744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30-50% of NO</a:t>
            </a:r>
            <a:r>
              <a:rPr lang="en-US" sz="1400" b="0" baseline="-25000" dirty="0"/>
              <a:t>2</a:t>
            </a:r>
            <a:r>
              <a:rPr lang="en-US" sz="1400" b="0" dirty="0"/>
              <a:t> seen by OMI is in upper troposphere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3E72E5-DD3D-4A10-9943-6D2184FD744A}"/>
              </a:ext>
            </a:extLst>
          </p:cNvPr>
          <p:cNvSpPr txBox="1"/>
          <p:nvPr/>
        </p:nvSpPr>
        <p:spPr>
          <a:xfrm>
            <a:off x="7193148" y="3392644"/>
            <a:ext cx="2157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Only 20-30% is in PBL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F1D72F-7DC4-4248-8F42-55B7663D0683}"/>
              </a:ext>
            </a:extLst>
          </p:cNvPr>
          <p:cNvGrpSpPr/>
          <p:nvPr/>
        </p:nvGrpSpPr>
        <p:grpSpPr>
          <a:xfrm>
            <a:off x="52243" y="1579305"/>
            <a:ext cx="4291100" cy="2470780"/>
            <a:chOff x="4643350" y="4274864"/>
            <a:chExt cx="4291100" cy="2470780"/>
          </a:xfrm>
        </p:grpSpPr>
        <p:pic>
          <p:nvPicPr>
            <p:cNvPr id="17" name="Picture 16" descr="F1.large.jp2">
              <a:extLst>
                <a:ext uri="{FF2B5EF4-FFF2-40B4-BE49-F238E27FC236}">
                  <a16:creationId xmlns:a16="http://schemas.microsoft.com/office/drawing/2014/main" id="{D27FC5E6-B947-48C9-B573-E52C75D2B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72050" y="4274864"/>
              <a:ext cx="3962400" cy="247078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56D118-6072-4418-BB26-01C53F7FFECD}"/>
                </a:ext>
              </a:extLst>
            </p:cNvPr>
            <p:cNvSpPr txBox="1"/>
            <p:nvPr/>
          </p:nvSpPr>
          <p:spPr>
            <a:xfrm rot="16200000">
              <a:off x="3670167" y="5265976"/>
              <a:ext cx="22541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/>
                <a:t>% change relative to 2009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055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9ECBF-B588-47B2-A6CA-75C93449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/>
          <a:lstStyle/>
          <a:p>
            <a:r>
              <a:rPr lang="en-US" dirty="0"/>
              <a:t>The COVID-19 test: </a:t>
            </a:r>
            <a:br>
              <a:rPr lang="en-US" dirty="0"/>
            </a:br>
            <a:r>
              <a:rPr lang="en-US" sz="1800" dirty="0"/>
              <a:t>OMI/TROPOMI response to US NO</a:t>
            </a:r>
            <a:r>
              <a:rPr lang="en-US" sz="1800" baseline="-25000" dirty="0"/>
              <a:t>x</a:t>
            </a:r>
            <a:r>
              <a:rPr lang="en-US" sz="1800" dirty="0"/>
              <a:t> emission decreases in March 2020 vs. 2019</a:t>
            </a:r>
            <a:br>
              <a:rPr lang="en-US" sz="1800" dirty="0"/>
            </a:br>
            <a:r>
              <a:rPr lang="en-US" sz="1800" dirty="0"/>
              <a:t>compared to AQS NO</a:t>
            </a:r>
            <a:r>
              <a:rPr lang="en-US" sz="1800" baseline="-25000" dirty="0"/>
              <a:t>2</a:t>
            </a:r>
            <a:r>
              <a:rPr lang="en-US" sz="1800" dirty="0"/>
              <a:t> (true measure of NO</a:t>
            </a:r>
            <a:r>
              <a:rPr lang="en-US" sz="1800" baseline="-25000" dirty="0"/>
              <a:t>x</a:t>
            </a:r>
            <a:r>
              <a:rPr lang="en-US" sz="1800" dirty="0"/>
              <a:t> emission decreases)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317A7D-BC10-4E32-A0D2-9863AD0F0C6C}"/>
              </a:ext>
            </a:extLst>
          </p:cNvPr>
          <p:cNvSpPr txBox="1"/>
          <p:nvPr/>
        </p:nvSpPr>
        <p:spPr>
          <a:xfrm>
            <a:off x="228600" y="115551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Urban sites: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43251-9E7B-4D26-8C55-AC34B1389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7352"/>
            <a:ext cx="8436652" cy="2011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EA2FD3-2D83-4036-9F93-334C5E4FD9BD}"/>
              </a:ext>
            </a:extLst>
          </p:cNvPr>
          <p:cNvSpPr txBox="1"/>
          <p:nvPr/>
        </p:nvSpPr>
        <p:spPr>
          <a:xfrm>
            <a:off x="194481" y="363975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Rural sites: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C2DFE-054C-4DAC-AA46-C448FF4EE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42829"/>
            <a:ext cx="8469226" cy="2019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326A74-C4B9-4547-8C45-A4B18872DBA1}"/>
              </a:ext>
            </a:extLst>
          </p:cNvPr>
          <p:cNvSpPr txBox="1"/>
          <p:nvPr/>
        </p:nvSpPr>
        <p:spPr>
          <a:xfrm>
            <a:off x="0" y="5962063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Satellites detect decrease at urban but not rural sites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54DB8-DC1F-49D5-B9F5-D190A9971B18}"/>
              </a:ext>
            </a:extLst>
          </p:cNvPr>
          <p:cNvSpPr txBox="1"/>
          <p:nvPr/>
        </p:nvSpPr>
        <p:spPr>
          <a:xfrm>
            <a:off x="57150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1" dirty="0"/>
              <a:t>Zhen Qu, in prep. (see e-poster)</a:t>
            </a:r>
          </a:p>
        </p:txBody>
      </p:sp>
    </p:spTree>
    <p:extLst>
      <p:ext uri="{BB962C8B-B14F-4D97-AF65-F5344CB8AC3E}">
        <p14:creationId xmlns:p14="http://schemas.microsoft.com/office/powerpoint/2010/main" val="305471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699C9-B0BE-4FFF-967F-58B00F0B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r>
              <a:rPr lang="en-US" dirty="0"/>
              <a:t>Toward better understanding of upper tropospheric NO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9DDEACF-7346-4547-84E2-F5003BE0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066800"/>
            <a:ext cx="5486400" cy="2025134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2D31D6A-4644-44AE-BEB2-744CC794F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06697"/>
            <a:ext cx="6248400" cy="2025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05521-8876-48CB-A48C-5F9A43CB92A2}"/>
              </a:ext>
            </a:extLst>
          </p:cNvPr>
          <p:cNvSpPr txBox="1"/>
          <p:nvPr/>
        </p:nvSpPr>
        <p:spPr>
          <a:xfrm>
            <a:off x="609600" y="5450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Comparison of aircraft observations to current GEOS-Chem model (12.9)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C98DD-1C7A-402A-A5FE-287B20600B75}"/>
              </a:ext>
            </a:extLst>
          </p:cNvPr>
          <p:cNvSpPr txBox="1"/>
          <p:nvPr/>
        </p:nvSpPr>
        <p:spPr>
          <a:xfrm>
            <a:off x="76200" y="1066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err="1">
                <a:solidFill>
                  <a:srgbClr val="00B050"/>
                </a:solidFill>
              </a:rPr>
              <a:t>ATom</a:t>
            </a:r>
            <a:r>
              <a:rPr lang="en-US" b="0" dirty="0">
                <a:solidFill>
                  <a:srgbClr val="00B050"/>
                </a:solidFill>
              </a:rPr>
              <a:t> data over oceans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C6939-C05F-44F6-ABC2-7FD6F8AC89D1}"/>
              </a:ext>
            </a:extLst>
          </p:cNvPr>
          <p:cNvSpPr txBox="1"/>
          <p:nvPr/>
        </p:nvSpPr>
        <p:spPr>
          <a:xfrm>
            <a:off x="18197" y="3045304"/>
            <a:ext cx="306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solidFill>
                  <a:srgbClr val="00B050"/>
                </a:solidFill>
              </a:rPr>
              <a:t>SEAC</a:t>
            </a:r>
            <a:r>
              <a:rPr lang="en-US" b="0" baseline="30000" dirty="0">
                <a:solidFill>
                  <a:srgbClr val="00B050"/>
                </a:solidFill>
              </a:rPr>
              <a:t>4</a:t>
            </a:r>
            <a:r>
              <a:rPr lang="en-US" b="0" dirty="0">
                <a:solidFill>
                  <a:srgbClr val="00B050"/>
                </a:solidFill>
              </a:rPr>
              <a:t>RS data over SE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B44DE3-34E7-43EF-BFDB-BB7637A2C5C1}"/>
              </a:ext>
            </a:extLst>
          </p:cNvPr>
          <p:cNvSpPr txBox="1"/>
          <p:nvPr/>
        </p:nvSpPr>
        <p:spPr>
          <a:xfrm>
            <a:off x="114300" y="533183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/>
              <a:t>High NO</a:t>
            </a:r>
            <a:r>
              <a:rPr lang="en-US" b="0" baseline="-25000" dirty="0"/>
              <a:t>x</a:t>
            </a:r>
            <a:r>
              <a:rPr lang="en-US" b="0" dirty="0"/>
              <a:t> in upper troposphere explained by lightning (aircraft in </a:t>
            </a:r>
            <a:r>
              <a:rPr lang="en-US" b="0" dirty="0" err="1"/>
              <a:t>extropics</a:t>
            </a:r>
            <a:r>
              <a:rPr lang="en-US" b="0" dirty="0"/>
              <a:t> winter)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/>
              <a:t>Observed upper tropospheric NO</a:t>
            </a:r>
            <a:r>
              <a:rPr lang="en-US" b="0" baseline="-25000" dirty="0"/>
              <a:t>2</a:t>
            </a:r>
            <a:r>
              <a:rPr lang="en-US" b="0" dirty="0"/>
              <a:t> implies large error in NO-NO</a:t>
            </a:r>
            <a:r>
              <a:rPr lang="en-US" b="0" baseline="-25000" dirty="0"/>
              <a:t>2</a:t>
            </a:r>
            <a:r>
              <a:rPr lang="en-US" b="0" dirty="0"/>
              <a:t>-O</a:t>
            </a:r>
            <a:r>
              <a:rPr lang="en-US" b="0" baseline="-25000" dirty="0"/>
              <a:t>2</a:t>
            </a:r>
            <a:r>
              <a:rPr lang="en-US" b="0" dirty="0"/>
              <a:t> steady state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/>
              <a:t>Upper tropospheric NO is similar over ocean and land, despite continental origin for NO</a:t>
            </a:r>
            <a:r>
              <a:rPr lang="en-US" b="0" baseline="-25000" dirty="0"/>
              <a:t>x</a:t>
            </a:r>
            <a:endParaRPr lang="en-US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4159FE-7E5B-43E4-86D5-5B06B484BB9B}"/>
              </a:ext>
            </a:extLst>
          </p:cNvPr>
          <p:cNvSpPr txBox="1"/>
          <p:nvPr/>
        </p:nvSpPr>
        <p:spPr>
          <a:xfrm>
            <a:off x="7124700" y="6510277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1" dirty="0"/>
              <a:t>Viral Shah, in prep. </a:t>
            </a:r>
          </a:p>
        </p:txBody>
      </p:sp>
    </p:spTree>
    <p:extLst>
      <p:ext uri="{BB962C8B-B14F-4D97-AF65-F5344CB8AC3E}">
        <p14:creationId xmlns:p14="http://schemas.microsoft.com/office/powerpoint/2010/main" val="40550699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rgbClr val="7E00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b="0" dirty="0" smtClean="0">
            <a:solidFill>
              <a:srgbClr val="00000C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19293</TotalTime>
  <Words>278</Words>
  <Application>Microsoft Office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Helvetica</vt:lpstr>
      <vt:lpstr>Times New Roman</vt:lpstr>
      <vt:lpstr>Default Design</vt:lpstr>
      <vt:lpstr>2_Office Theme</vt:lpstr>
      <vt:lpstr>1_Default Design</vt:lpstr>
      <vt:lpstr>2_Default Design</vt:lpstr>
      <vt:lpstr>3_Default Design</vt:lpstr>
      <vt:lpstr>Office Theme</vt:lpstr>
      <vt:lpstr>PowerPoint Presentation</vt:lpstr>
      <vt:lpstr>Aircraft show free tropospheric dominance of NO2 columns from space</vt:lpstr>
      <vt:lpstr>The COVID-19 test:  OMI/TROPOMI response to US NOx emission decreases in March 2020 vs. 2019 compared to AQS NO2 (true measure of NOx emission decreases)</vt:lpstr>
      <vt:lpstr>Toward better understanding of upper tropospheric NO2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J. Jacob</dc:creator>
  <cp:lastModifiedBy>Jacob, Daniel J.</cp:lastModifiedBy>
  <cp:revision>1481</cp:revision>
  <dcterms:created xsi:type="dcterms:W3CDTF">2001-08-02T17:09:44Z</dcterms:created>
  <dcterms:modified xsi:type="dcterms:W3CDTF">2020-08-12T01:51:30Z</dcterms:modified>
</cp:coreProperties>
</file>