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79" r:id="rId4"/>
    <p:sldId id="258" r:id="rId5"/>
    <p:sldId id="280" r:id="rId6"/>
    <p:sldId id="330" r:id="rId7"/>
    <p:sldId id="364" r:id="rId8"/>
    <p:sldId id="379" r:id="rId9"/>
    <p:sldId id="382" r:id="rId10"/>
    <p:sldId id="383" r:id="rId11"/>
    <p:sldId id="3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405"/>
  </p:normalViewPr>
  <p:slideViewPr>
    <p:cSldViewPr snapToGrid="0" snapToObjects="1">
      <p:cViewPr varScale="1">
        <p:scale>
          <a:sx n="122" d="100"/>
          <a:sy n="122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Jun" userId="41e36dea-48b7-4baa-8886-ae2c61c6bd0e" providerId="ADAL" clId="{B9978BA8-E3C4-3347-B951-88F1E4A9BC5D}"/>
    <pc:docChg chg="addSld delSld modSld">
      <pc:chgData name="Wang, Jun" userId="41e36dea-48b7-4baa-8886-ae2c61c6bd0e" providerId="ADAL" clId="{B9978BA8-E3C4-3347-B951-88F1E4A9BC5D}" dt="2020-08-13T00:26:03.901" v="14" actId="2696"/>
      <pc:docMkLst>
        <pc:docMk/>
      </pc:docMkLst>
      <pc:sldChg chg="modSp mod">
        <pc:chgData name="Wang, Jun" userId="41e36dea-48b7-4baa-8886-ae2c61c6bd0e" providerId="ADAL" clId="{B9978BA8-E3C4-3347-B951-88F1E4A9BC5D}" dt="2020-08-13T00:22:46.901" v="0" actId="20577"/>
        <pc:sldMkLst>
          <pc:docMk/>
          <pc:sldMk cId="2499722590" sldId="280"/>
        </pc:sldMkLst>
        <pc:spChg chg="mod">
          <ac:chgData name="Wang, Jun" userId="41e36dea-48b7-4baa-8886-ae2c61c6bd0e" providerId="ADAL" clId="{B9978BA8-E3C4-3347-B951-88F1E4A9BC5D}" dt="2020-08-13T00:22:46.901" v="0" actId="20577"/>
          <ac:spMkLst>
            <pc:docMk/>
            <pc:sldMk cId="2499722590" sldId="280"/>
            <ac:spMk id="12" creationId="{98A89656-BD0E-AF45-84C8-AA1A69D601F6}"/>
          </ac:spMkLst>
        </pc:spChg>
      </pc:sldChg>
      <pc:sldChg chg="del">
        <pc:chgData name="Wang, Jun" userId="41e36dea-48b7-4baa-8886-ae2c61c6bd0e" providerId="ADAL" clId="{B9978BA8-E3C4-3347-B951-88F1E4A9BC5D}" dt="2020-08-13T00:26:03.901" v="14" actId="2696"/>
        <pc:sldMkLst>
          <pc:docMk/>
          <pc:sldMk cId="3466939675" sldId="385"/>
        </pc:sldMkLst>
      </pc:sldChg>
      <pc:sldChg chg="modSp add mod">
        <pc:chgData name="Wang, Jun" userId="41e36dea-48b7-4baa-8886-ae2c61c6bd0e" providerId="ADAL" clId="{B9978BA8-E3C4-3347-B951-88F1E4A9BC5D}" dt="2020-08-13T00:26:00.554" v="13" actId="1076"/>
        <pc:sldMkLst>
          <pc:docMk/>
          <pc:sldMk cId="25920359" sldId="386"/>
        </pc:sldMkLst>
        <pc:spChg chg="mod">
          <ac:chgData name="Wang, Jun" userId="41e36dea-48b7-4baa-8886-ae2c61c6bd0e" providerId="ADAL" clId="{B9978BA8-E3C4-3347-B951-88F1E4A9BC5D}" dt="2020-08-13T00:26:00.554" v="13" actId="1076"/>
          <ac:spMkLst>
            <pc:docMk/>
            <pc:sldMk cId="25920359" sldId="386"/>
            <ac:spMk id="4" creationId="{2B8101F8-2847-FD4B-99B1-1CB1E3B5C4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EC5B-AA09-0841-A496-D3E498057977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F07BD-1571-2947-80DD-DFB385B23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64D7C-964D-B945-82FB-B99D3055EE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69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Prior</a:t>
            </a:r>
            <a:r>
              <a:rPr lang="en-US" baseline="0" dirty="0"/>
              <a:t> and posterior emission inventories are used to simulate SO2 and NO2 in the atmosphere through GEOS-</a:t>
            </a:r>
            <a:r>
              <a:rPr lang="en-US" baseline="0" dirty="0" err="1"/>
              <a:t>Chem</a:t>
            </a:r>
            <a:r>
              <a:rPr lang="en-US" baseline="0" dirty="0"/>
              <a:t> model and results are validated with</a:t>
            </a:r>
            <a:r>
              <a:rPr lang="zh-CN" altLang="en-US" baseline="0" dirty="0"/>
              <a:t> </a:t>
            </a:r>
            <a:r>
              <a:rPr lang="en-US" baseline="0" dirty="0"/>
              <a:t>OMI NASA L3 observations</a:t>
            </a:r>
          </a:p>
          <a:p>
            <a:endParaRPr lang="en-US" baseline="0" dirty="0"/>
          </a:p>
          <a:p>
            <a:r>
              <a:rPr lang="en-US" dirty="0"/>
              <a:t>Prior </a:t>
            </a:r>
            <a:r>
              <a:rPr lang="en-US" baseline="0" dirty="0"/>
              <a:t>SO2 simulation is much larger than OMI observation, and posterior</a:t>
            </a:r>
            <a:r>
              <a:rPr lang="en-US" dirty="0"/>
              <a:t> simulation</a:t>
            </a:r>
            <a:r>
              <a:rPr lang="en-US" baseline="0" dirty="0"/>
              <a:t> is in</a:t>
            </a:r>
            <a:r>
              <a:rPr lang="en-US" dirty="0"/>
              <a:t> more</a:t>
            </a:r>
            <a:r>
              <a:rPr lang="en-US" baseline="0" dirty="0"/>
              <a:t> agreement with OMI.</a:t>
            </a:r>
          </a:p>
          <a:p>
            <a:endParaRPr lang="en-US" baseline="0" dirty="0"/>
          </a:p>
          <a:p>
            <a:r>
              <a:rPr lang="en-US" dirty="0"/>
              <a:t>For</a:t>
            </a:r>
            <a:r>
              <a:rPr lang="en-US" baseline="0" dirty="0"/>
              <a:t> NO2, Posterior simulation show improvements in terms of spatial distribution.</a:t>
            </a:r>
            <a:endParaRPr lang="en-US" altLang="x-none" dirty="0">
              <a:latin typeface="Times New Roman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561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561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561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561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561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9A2540A5-64CC-A243-9071-A8BCE9E2D8FC}" type="slidenum">
              <a:rPr kumimoji="0" lang="en-GB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4</a:t>
            </a:fld>
            <a:endParaRPr kumimoji="0" lang="en-GB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54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I have already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shown downscale posterior SO2 emission inventory and apply it to improve surface SO2 simulation. The emission downscale approach can also be applied for posterior NOx emissions inventory.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But here I will introduce another approach for downscaling NOx emission inventory.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Here shows NO2 columns observed by TROPOMI and nighttime light observed by VIIRS.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D</a:t>
            </a:r>
            <a:r>
              <a:rPr lang="en-US" baseline="0" dirty="0"/>
              <a:t>ue to good correlation between </a:t>
            </a:r>
            <a:r>
              <a:rPr lang="en-US" altLang="zh-CN" baseline="0" dirty="0"/>
              <a:t>VIIRS</a:t>
            </a:r>
            <a:r>
              <a:rPr lang="zh-CN" altLang="en-US" baseline="0" dirty="0"/>
              <a:t> </a:t>
            </a:r>
            <a:r>
              <a:rPr lang="en-US" baseline="0" dirty="0"/>
              <a:t>nighttime light and </a:t>
            </a:r>
            <a:r>
              <a:rPr lang="en-US" altLang="zh-CN" baseline="0" dirty="0"/>
              <a:t>TROPOMI</a:t>
            </a:r>
            <a:r>
              <a:rPr lang="zh-CN" altLang="en-US" baseline="0" dirty="0"/>
              <a:t> </a:t>
            </a:r>
            <a:r>
              <a:rPr lang="en-US" baseline="0" dirty="0"/>
              <a:t>NO2 vertical column density</a:t>
            </a:r>
            <a:r>
              <a:rPr lang="en-US" altLang="zh-CN" baseline="0" dirty="0"/>
              <a:t>.</a:t>
            </a:r>
            <a:r>
              <a:rPr lang="zh-CN" altLang="en-US" baseline="0" dirty="0"/>
              <a:t> </a:t>
            </a:r>
            <a:r>
              <a:rPr lang="en-US" baseline="0" dirty="0"/>
              <a:t>Another approach is using VIIRS nighttime light to downscale NOx emissions, </a:t>
            </a:r>
          </a:p>
          <a:p>
            <a:endParaRPr lang="en-US" altLang="x-none" dirty="0">
              <a:latin typeface="Times New Roman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561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561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561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561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561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9A2540A5-64CC-A243-9071-A8BCE9E2D8FC}" type="slidenum">
              <a:rPr kumimoji="0" lang="en-GB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5</a:t>
            </a:fld>
            <a:endParaRPr kumimoji="0" lang="en-GB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77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1F5A5-F95C-3A4F-B1D9-0498E555C2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1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1F5A5-F95C-3A4F-B1D9-0498E555C2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0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1F5A5-F95C-3A4F-B1D9-0498E555C2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51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0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2" indent="0" algn="ctr">
              <a:buNone/>
              <a:defRPr/>
            </a:lvl7pPr>
            <a:lvl8pPr marL="3200368" indent="0" algn="ctr">
              <a:buNone/>
              <a:defRPr/>
            </a:lvl8pPr>
            <a:lvl9pPr marL="36575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A1E5-858C-F24D-B29E-102AAB8D4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7366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D67E-BB1B-8248-966E-AC3F4F092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4842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00" y="533400"/>
            <a:ext cx="2692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533400"/>
            <a:ext cx="78740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37F2-DBD2-6848-81A8-4D229887A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5403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0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2" indent="0" algn="ctr">
              <a:buNone/>
              <a:defRPr/>
            </a:lvl7pPr>
            <a:lvl8pPr marL="3200368" indent="0" algn="ctr">
              <a:buNone/>
              <a:defRPr/>
            </a:lvl8pPr>
            <a:lvl9pPr marL="36575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A1E5-858C-F24D-B29E-102AAB8D4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5155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B708-FC12-3C46-8A5F-D9A09CB52F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0504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0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2" indent="0">
              <a:buNone/>
              <a:defRPr sz="1400"/>
            </a:lvl7pPr>
            <a:lvl8pPr marL="3200368" indent="0">
              <a:buNone/>
              <a:defRPr sz="1400"/>
            </a:lvl8pPr>
            <a:lvl9pPr marL="365756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3149-3357-DB44-9FC8-6C8D19A12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610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1A2-400B-CB4E-B885-30F42F24EC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6183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2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2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320F-906A-E843-9C28-4AC8EEE4CC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2933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F421-22C2-FF40-9AB7-1D73853F27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7244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5993-02A8-4447-8FA1-48598B7871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881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0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2" indent="0">
              <a:buNone/>
              <a:defRPr sz="900"/>
            </a:lvl7pPr>
            <a:lvl8pPr marL="3200368" indent="0">
              <a:buNone/>
              <a:defRPr sz="900"/>
            </a:lvl8pPr>
            <a:lvl9pPr marL="36575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8E07-7438-A343-B397-5B434252C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9185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B708-FC12-3C46-8A5F-D9A09CB52F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6023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0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2" indent="0">
              <a:buNone/>
              <a:defRPr sz="2000"/>
            </a:lvl7pPr>
            <a:lvl8pPr marL="3200368" indent="0">
              <a:buNone/>
              <a:defRPr sz="2000"/>
            </a:lvl8pPr>
            <a:lvl9pPr marL="365756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0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2" indent="0">
              <a:buNone/>
              <a:defRPr sz="900"/>
            </a:lvl7pPr>
            <a:lvl8pPr marL="3200368" indent="0">
              <a:buNone/>
              <a:defRPr sz="900"/>
            </a:lvl8pPr>
            <a:lvl9pPr marL="36575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EA5E-D33B-5448-8BBA-B435945A5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1114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D67E-BB1B-8248-966E-AC3F4F092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3190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00" y="533400"/>
            <a:ext cx="2692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533400"/>
            <a:ext cx="78740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37F2-DBD2-6848-81A8-4D229887A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520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2" indent="0" algn="ctr">
              <a:buNone/>
              <a:defRPr/>
            </a:lvl2pPr>
            <a:lvl3pPr marL="914364" indent="0" algn="ctr">
              <a:buNone/>
              <a:defRPr/>
            </a:lvl3pPr>
            <a:lvl4pPr marL="1371545" indent="0" algn="ctr">
              <a:buNone/>
              <a:defRPr/>
            </a:lvl4pPr>
            <a:lvl5pPr marL="1828727" indent="0" algn="ctr">
              <a:buNone/>
              <a:defRPr/>
            </a:lvl5pPr>
            <a:lvl6pPr marL="2285909" indent="0" algn="ctr">
              <a:buNone/>
              <a:defRPr/>
            </a:lvl6pPr>
            <a:lvl7pPr marL="2743091" indent="0" algn="ctr">
              <a:buNone/>
              <a:defRPr/>
            </a:lvl7pPr>
            <a:lvl8pPr marL="3200272" indent="0" algn="ctr">
              <a:buNone/>
              <a:defRPr/>
            </a:lvl8pPr>
            <a:lvl9pPr marL="365745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3654D-5335-E94F-AE7A-D0FCA8FA6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6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11972-3FB6-184B-A3AA-72490864C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4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1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F2FC-6746-244F-BDFA-9408BFD2C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3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9FE16-8152-EC43-9387-359BC4D9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77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8696-B0A1-BA40-B3A4-4DB15D403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33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864C-0062-4646-967B-05A092E29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04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223E1-5C40-A34A-A4DA-72AE0A262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0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2" indent="0">
              <a:buNone/>
              <a:defRPr sz="1400"/>
            </a:lvl7pPr>
            <a:lvl8pPr marL="3200368" indent="0">
              <a:buNone/>
              <a:defRPr sz="1400"/>
            </a:lvl8pPr>
            <a:lvl9pPr marL="365756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3149-3357-DB44-9FC8-6C8D19A12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6756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539F-EF6F-DB49-B170-42A663B4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9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E097-A868-2540-BC9B-7EBB61462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75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521DA-9F6A-F047-A299-21FE2321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57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CFD6-4CC2-B245-A340-FF5EE26A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97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FEBFE-FC23-7842-80C4-7A962BFAC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3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1A2-400B-CB4E-B885-30F42F24EC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3022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2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2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320F-906A-E843-9C28-4AC8EEE4CC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0137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F421-22C2-FF40-9AB7-1D73853F27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39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5993-02A8-4447-8FA1-48598B7871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0972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0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2" indent="0">
              <a:buNone/>
              <a:defRPr sz="900"/>
            </a:lvl7pPr>
            <a:lvl8pPr marL="3200368" indent="0">
              <a:buNone/>
              <a:defRPr sz="900"/>
            </a:lvl8pPr>
            <a:lvl9pPr marL="36575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8E07-7438-A343-B397-5B434252C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8748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0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2" indent="0">
              <a:buNone/>
              <a:defRPr sz="2000"/>
            </a:lvl7pPr>
            <a:lvl8pPr marL="3200368" indent="0">
              <a:buNone/>
              <a:defRPr sz="2000"/>
            </a:lvl8pPr>
            <a:lvl9pPr marL="365756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0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2" indent="0">
              <a:buNone/>
              <a:defRPr sz="900"/>
            </a:lvl7pPr>
            <a:lvl8pPr marL="3200368" indent="0">
              <a:buNone/>
              <a:defRPr sz="900"/>
            </a:lvl8pPr>
            <a:lvl9pPr marL="36575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EA5E-D33B-5448-8BBA-B435945A5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0013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5334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 defTabSz="9143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pPr defTabSz="9143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</a:defRPr>
            </a:lvl1pPr>
          </a:lstStyle>
          <a:p>
            <a:pPr defTabSz="914390" fontAlgn="base">
              <a:spcBef>
                <a:spcPct val="0"/>
              </a:spcBef>
              <a:spcAft>
                <a:spcPct val="0"/>
              </a:spcAft>
              <a:defRPr/>
            </a:pPr>
            <a:fld id="{B288D412-57B1-4049-A134-E3FB489FF5F4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39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6pPr>
      <a:lvl7pPr marL="91439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7pPr>
      <a:lvl8pPr marL="1371587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8pPr>
      <a:lvl9pPr marL="1828782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43" indent="-285748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00"/>
          </a:solidFill>
          <a:latin typeface="+mn-lt"/>
          <a:ea typeface="ＭＳ Ｐゴシック" charset="-128"/>
        </a:defRPr>
      </a:lvl2pPr>
      <a:lvl3pPr marL="1142988" indent="-228598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3pPr>
      <a:lvl4pPr marL="1600184" indent="-228598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00"/>
          </a:solidFill>
          <a:latin typeface="+mn-lt"/>
          <a:ea typeface="ＭＳ Ｐゴシック" charset="-128"/>
        </a:defRPr>
      </a:lvl4pPr>
      <a:lvl5pPr marL="2057380" indent="-2285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000000"/>
          </a:solidFill>
          <a:latin typeface="+mn-lt"/>
          <a:ea typeface="ＭＳ Ｐゴシック" charset="-128"/>
        </a:defRPr>
      </a:lvl5pPr>
      <a:lvl6pPr marL="2514575" indent="-2285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770" indent="-2285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8965" indent="-2285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162" indent="-2285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5334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 defTabSz="9143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pPr defTabSz="9143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</a:defRPr>
            </a:lvl1pPr>
          </a:lstStyle>
          <a:p>
            <a:pPr defTabSz="914390" fontAlgn="base">
              <a:spcBef>
                <a:spcPct val="0"/>
              </a:spcBef>
              <a:spcAft>
                <a:spcPct val="0"/>
              </a:spcAft>
              <a:defRPr/>
            </a:pPr>
            <a:fld id="{B288D412-57B1-4049-A134-E3FB489FF5F4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39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2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6pPr>
      <a:lvl7pPr marL="91439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7pPr>
      <a:lvl8pPr marL="1371587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8pPr>
      <a:lvl9pPr marL="1828782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43" indent="-285748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00"/>
          </a:solidFill>
          <a:latin typeface="+mn-lt"/>
          <a:ea typeface="ＭＳ Ｐゴシック" charset="-128"/>
        </a:defRPr>
      </a:lvl2pPr>
      <a:lvl3pPr marL="1142988" indent="-228598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3pPr>
      <a:lvl4pPr marL="1600184" indent="-228598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00"/>
          </a:solidFill>
          <a:latin typeface="+mn-lt"/>
          <a:ea typeface="ＭＳ Ｐゴシック" charset="-128"/>
        </a:defRPr>
      </a:lvl4pPr>
      <a:lvl5pPr marL="2057380" indent="-2285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000000"/>
          </a:solidFill>
          <a:latin typeface="+mn-lt"/>
          <a:ea typeface="ＭＳ Ｐゴシック" charset="-128"/>
        </a:defRPr>
      </a:lvl5pPr>
      <a:lvl6pPr marL="2514575" indent="-2285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770" indent="-2285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8965" indent="-2285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162" indent="-2285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64" fontAlgn="base">
              <a:spcBef>
                <a:spcPct val="0"/>
              </a:spcBef>
              <a:spcAft>
                <a:spcPct val="0"/>
              </a:spcAft>
              <a:defRPr/>
            </a:pPr>
            <a:fld id="{A49A12D2-8193-1F48-BD97-812ABAB17E37}" type="slidenum">
              <a:rPr lang="en-US" smtClean="0">
                <a:ea typeface="ＭＳ Ｐゴシック" charset="0"/>
                <a:cs typeface="ＭＳ Ｐゴシック" charset="0"/>
              </a:rPr>
              <a:pPr defTabSz="91436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/>
          <a:ea typeface="ＭＳ Ｐゴシック" charset="-128"/>
          <a:cs typeface="ＭＳ Ｐゴシック" charset="-128"/>
        </a:defRPr>
      </a:lvl5pPr>
      <a:lvl6pPr marL="457182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/>
        </a:defRPr>
      </a:lvl6pPr>
      <a:lvl7pPr marL="914364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/>
        </a:defRPr>
      </a:lvl7pPr>
      <a:lvl8pPr marL="1371545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/>
        </a:defRPr>
      </a:lvl8pPr>
      <a:lvl9pPr marL="1828727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/>
        </a:defRPr>
      </a:lvl9pPr>
    </p:titleStyle>
    <p:bodyStyle>
      <a:lvl1pPr marL="342887" indent="-342887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20" indent="-285738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2954" indent="-22859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600136" indent="-22859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317" indent="-22859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499" indent="-22859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681" indent="-22859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8863" indent="-22859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044" indent="-22859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tif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503" y="477282"/>
            <a:ext cx="9949210" cy="1470025"/>
          </a:xfrm>
        </p:spPr>
        <p:txBody>
          <a:bodyPr/>
          <a:lstStyle/>
          <a:p>
            <a:r>
              <a:rPr lang="en-US" dirty="0">
                <a:effectLst/>
              </a:rPr>
              <a:t>Multi-sensor (MODIS, OMPS, OMI, VIIRS, TROPOMI) inversion of aerosol emissions: Implication for TEMPO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1CD2C-94CF-E246-9130-EC9FD47F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872" y="2742025"/>
            <a:ext cx="2287909" cy="2159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8B7581-4145-6541-A1C9-D71329914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478" y="3303810"/>
            <a:ext cx="1655191" cy="159736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7C28BB-296D-4F46-9D06-3002E38EF8F1}"/>
              </a:ext>
            </a:extLst>
          </p:cNvPr>
          <p:cNvSpPr txBox="1">
            <a:spLocks/>
          </p:cNvSpPr>
          <p:nvPr/>
        </p:nvSpPr>
        <p:spPr bwMode="auto">
          <a:xfrm>
            <a:off x="2329628" y="2244262"/>
            <a:ext cx="7680960" cy="15773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8099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76199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14298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152398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1904981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accent2"/>
                </a:solidFill>
                <a:latin typeface="+mn-lt"/>
              </a:defRPr>
            </a:lvl6pPr>
            <a:lvl7pPr marL="2285977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accent2"/>
                </a:solidFill>
                <a:latin typeface="+mn-lt"/>
              </a:defRPr>
            </a:lvl7pPr>
            <a:lvl8pPr marL="266697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accent2"/>
                </a:solidFill>
                <a:latin typeface="+mn-lt"/>
              </a:defRPr>
            </a:lvl8pPr>
            <a:lvl9pPr marL="304797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defTabSz="1097280">
              <a:defRPr/>
            </a:pPr>
            <a:r>
              <a:rPr lang="en-US" sz="2400" kern="0" dirty="0">
                <a:latin typeface="Helvetica"/>
              </a:rPr>
              <a:t>Jun Wang, Daven </a:t>
            </a:r>
            <a:r>
              <a:rPr lang="en-US" sz="2400" kern="0" dirty="0" err="1">
                <a:latin typeface="Helvetica"/>
              </a:rPr>
              <a:t>Henze</a:t>
            </a:r>
            <a:endParaRPr lang="en-US" sz="2400" kern="0" dirty="0">
              <a:latin typeface="Helvetica"/>
            </a:endParaRPr>
          </a:p>
          <a:p>
            <a:pPr defTabSz="1097280">
              <a:defRPr/>
            </a:pPr>
            <a:endParaRPr lang="en-US" sz="2400" kern="0" dirty="0">
              <a:latin typeface="Helvetica"/>
            </a:endParaRPr>
          </a:p>
          <a:p>
            <a:pPr defTabSz="1097280">
              <a:defRPr/>
            </a:pPr>
            <a:endParaRPr lang="en-US" sz="2400" kern="0" dirty="0">
              <a:latin typeface="Helvetica"/>
            </a:endParaRPr>
          </a:p>
          <a:p>
            <a:pPr defTabSz="1097280">
              <a:defRPr/>
            </a:pPr>
            <a:endParaRPr lang="en-US" sz="2400" kern="0" dirty="0">
              <a:latin typeface="Helvetica"/>
            </a:endParaRPr>
          </a:p>
          <a:p>
            <a:pPr defTabSz="1097280">
              <a:defRPr/>
            </a:pPr>
            <a:endParaRPr lang="en-US" sz="2400" kern="0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330198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519258" y="293764"/>
            <a:ext cx="902208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Top-Down vs. Bottom-Up estimate of aerosol emission</a:t>
            </a:r>
            <a:br>
              <a:rPr lang="en-US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630680" y="3727487"/>
            <a:ext cx="420964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07" tIns="40802" rIns="81607" bIns="40802"/>
          <a:lstStyle>
            <a:lvl1pPr eaLnBrk="0" hangingPunct="0"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r>
              <a:rPr lang="en-GB" sz="1800" b="1" dirty="0">
                <a:solidFill>
                  <a:srgbClr val="FF0000"/>
                </a:solidFill>
              </a:rPr>
              <a:t>Usually has a 2~3 </a:t>
            </a:r>
            <a:r>
              <a:rPr lang="en-GB" sz="1800" b="1" dirty="0" err="1">
                <a:solidFill>
                  <a:srgbClr val="FF0000"/>
                </a:solidFill>
              </a:rPr>
              <a:t>yr</a:t>
            </a:r>
            <a:r>
              <a:rPr lang="en-GB" sz="1800" b="1" dirty="0">
                <a:solidFill>
                  <a:srgbClr val="FF0000"/>
                </a:solidFill>
              </a:rPr>
              <a:t> lag</a:t>
            </a: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r>
              <a:rPr lang="en-GB" sz="1800" b="1" dirty="0">
                <a:solidFill>
                  <a:srgbClr val="FF0000"/>
                </a:solidFill>
              </a:rPr>
              <a:t>Seasonal/ monthly </a:t>
            </a: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r>
              <a:rPr lang="en-GB" sz="1800" b="1" dirty="0">
                <a:solidFill>
                  <a:srgbClr val="FF0000"/>
                </a:solidFill>
              </a:rPr>
              <a:t>Point or area average</a:t>
            </a: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r>
              <a:rPr lang="en-GB" sz="1800" b="1" dirty="0">
                <a:solidFill>
                  <a:srgbClr val="FF0000"/>
                </a:solidFill>
              </a:rPr>
              <a:t>Chemically </a:t>
            </a:r>
            <a:r>
              <a:rPr lang="en-GB" sz="1800" b="1" dirty="0" err="1">
                <a:solidFill>
                  <a:srgbClr val="FF0000"/>
                </a:solidFill>
              </a:rPr>
              <a:t>speciated</a:t>
            </a:r>
            <a:endParaRPr lang="en-GB" sz="1800" b="1" dirty="0">
              <a:solidFill>
                <a:srgbClr val="FF0000"/>
              </a:solidFill>
            </a:endParaRP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r>
              <a:rPr lang="en-GB" sz="1800" b="1" dirty="0">
                <a:solidFill>
                  <a:srgbClr val="FF0000"/>
                </a:solidFill>
              </a:rPr>
              <a:t>Lack of constraint on emission above the surface</a:t>
            </a: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endParaRPr lang="en-GB" sz="1800" dirty="0">
              <a:solidFill>
                <a:srgbClr val="FF0000"/>
              </a:solidFill>
            </a:endParaRP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endParaRPr lang="en-GB" sz="1800" dirty="0">
              <a:solidFill>
                <a:srgbClr val="FF0000"/>
              </a:solidFill>
            </a:endParaRP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5958840" y="3749040"/>
            <a:ext cx="495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07" tIns="40802" rIns="81607" bIns="40802"/>
          <a:lstStyle>
            <a:lvl1pPr eaLnBrk="0" hangingPunct="0"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4175" algn="l"/>
                <a:tab pos="2068513" algn="l"/>
                <a:tab pos="2482850" algn="l"/>
                <a:tab pos="2898775" algn="l"/>
                <a:tab pos="3313113" algn="l"/>
                <a:tab pos="3727450" algn="l"/>
                <a:tab pos="4141788" algn="l"/>
                <a:tab pos="4557713" algn="l"/>
                <a:tab pos="4972050" algn="l"/>
                <a:tab pos="5386388" algn="l"/>
                <a:tab pos="5800725" algn="l"/>
                <a:tab pos="6215063" algn="l"/>
                <a:tab pos="6629400" algn="l"/>
                <a:tab pos="7043738" algn="l"/>
                <a:tab pos="7459663" algn="l"/>
                <a:tab pos="7874000" algn="l"/>
                <a:tab pos="82883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r>
              <a:rPr lang="en-GB" sz="1800" dirty="0">
                <a:solidFill>
                  <a:srgbClr val="0000FF"/>
                </a:solidFill>
              </a:rPr>
              <a:t> </a:t>
            </a:r>
            <a:r>
              <a:rPr lang="en-GB" sz="1800" b="1" dirty="0">
                <a:solidFill>
                  <a:srgbClr val="0000FF"/>
                </a:solidFill>
              </a:rPr>
              <a:t>Has the potential for near real time</a:t>
            </a: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r>
              <a:rPr lang="en-GB" sz="1800" b="1" dirty="0">
                <a:solidFill>
                  <a:srgbClr val="0000FF"/>
                </a:solidFill>
              </a:rPr>
              <a:t> Daily (polar-orbiting) or higher (geo..)</a:t>
            </a: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r>
              <a:rPr lang="en-GB" sz="1800" b="1" dirty="0">
                <a:solidFill>
                  <a:srgbClr val="0000FF"/>
                </a:solidFill>
              </a:rPr>
              <a:t> Globally with high spatial resolution</a:t>
            </a: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r>
              <a:rPr lang="en-GB" sz="1800" b="1" dirty="0">
                <a:solidFill>
                  <a:srgbClr val="0000FF"/>
                </a:solidFill>
              </a:rPr>
              <a:t> Trace gases &amp; optical thickness </a:t>
            </a:r>
          </a:p>
          <a:p>
            <a:pPr defTabSz="914364" eaLnBrk="1" fontAlgn="base" hangingPunct="1">
              <a:spcBef>
                <a:spcPct val="0"/>
              </a:spcBef>
              <a:spcAft>
                <a:spcPts val="1813"/>
              </a:spcAft>
              <a:buSzPct val="100000"/>
              <a:buFont typeface="Lucida Grande" charset="0"/>
              <a:buChar char="-"/>
              <a:tabLst>
                <a:tab pos="0" algn="l"/>
                <a:tab pos="491490" algn="l"/>
                <a:tab pos="988696" algn="l"/>
                <a:tab pos="1485900" algn="l"/>
                <a:tab pos="1985010" algn="l"/>
                <a:tab pos="2482216" algn="l"/>
                <a:tab pos="2979420" algn="l"/>
                <a:tab pos="3478530" algn="l"/>
                <a:tab pos="3975736" algn="l"/>
                <a:tab pos="4472940" algn="l"/>
                <a:tab pos="4970146" algn="l"/>
                <a:tab pos="5469256" algn="l"/>
                <a:tab pos="5966460" algn="l"/>
                <a:tab pos="6463666" algn="l"/>
                <a:tab pos="6960870" algn="l"/>
                <a:tab pos="7458076" algn="l"/>
                <a:tab pos="7955280" algn="l"/>
                <a:tab pos="8452486" algn="l"/>
                <a:tab pos="8951596" algn="l"/>
                <a:tab pos="9448800" algn="l"/>
                <a:tab pos="9946006" algn="l"/>
              </a:tabLst>
            </a:pPr>
            <a:r>
              <a:rPr lang="en-GB" sz="1800" b="1" dirty="0">
                <a:solidFill>
                  <a:srgbClr val="0000FF"/>
                </a:solidFill>
              </a:rPr>
              <a:t> Reflecting the columnar mass, and thus 1</a:t>
            </a:r>
            <a:r>
              <a:rPr lang="en-GB" sz="1800" b="1" baseline="30000" dirty="0">
                <a:solidFill>
                  <a:srgbClr val="0000FF"/>
                </a:solidFill>
              </a:rPr>
              <a:t>st</a:t>
            </a:r>
            <a:r>
              <a:rPr lang="en-GB" sz="1800" b="1" dirty="0">
                <a:solidFill>
                  <a:srgbClr val="0000FF"/>
                </a:solidFill>
              </a:rPr>
              <a:t> order of emission</a:t>
            </a:r>
          </a:p>
        </p:txBody>
      </p:sp>
      <p:grpSp>
        <p:nvGrpSpPr>
          <p:cNvPr id="32773" name="Group 50"/>
          <p:cNvGrpSpPr>
            <a:grpSpLocks/>
          </p:cNvGrpSpPr>
          <p:nvPr/>
        </p:nvGrpSpPr>
        <p:grpSpPr bwMode="auto">
          <a:xfrm>
            <a:off x="1630680" y="944881"/>
            <a:ext cx="3962400" cy="2152650"/>
            <a:chOff x="304800" y="1133346"/>
            <a:chExt cx="3962400" cy="2152398"/>
          </a:xfrm>
        </p:grpSpPr>
        <p:sp>
          <p:nvSpPr>
            <p:cNvPr id="32781" name="Text Box 33"/>
            <p:cNvSpPr txBox="1">
              <a:spLocks noChangeArrowheads="1"/>
            </p:cNvSpPr>
            <p:nvPr/>
          </p:nvSpPr>
          <p:spPr bwMode="auto">
            <a:xfrm>
              <a:off x="304800" y="1133346"/>
              <a:ext cx="3962400" cy="4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364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0000"/>
                  </a:solidFill>
                </a:rPr>
                <a:t> </a:t>
              </a:r>
              <a:r>
                <a:rPr lang="en-US" sz="2000" b="1">
                  <a:solidFill>
                    <a:srgbClr val="FF0000"/>
                  </a:solidFill>
                </a:rPr>
                <a:t>Bottom-up emission estimate</a:t>
              </a:r>
            </a:p>
          </p:txBody>
        </p:sp>
        <p:pic>
          <p:nvPicPr>
            <p:cNvPr id="32782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800" y="2349954"/>
              <a:ext cx="1144693" cy="9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546" y="2328100"/>
              <a:ext cx="1232747" cy="957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345570"/>
              <a:ext cx="1232747" cy="91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785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997373" y="1676400"/>
              <a:ext cx="616373" cy="502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6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2068943" y="1881605"/>
              <a:ext cx="454435" cy="440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Straight Arrow Connector 27"/>
            <p:cNvCxnSpPr>
              <a:cxnSpLocks noChangeShapeType="1"/>
            </p:cNvCxnSpPr>
            <p:nvPr/>
          </p:nvCxnSpPr>
          <p:spPr bwMode="auto">
            <a:xfrm rot="16200000" flipV="1">
              <a:off x="3079326" y="1707727"/>
              <a:ext cx="502920" cy="4402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4" name="Group 48"/>
          <p:cNvGrpSpPr>
            <a:grpSpLocks/>
          </p:cNvGrpSpPr>
          <p:nvPr/>
        </p:nvGrpSpPr>
        <p:grpSpPr bwMode="auto">
          <a:xfrm>
            <a:off x="6644640" y="929640"/>
            <a:ext cx="3962400" cy="2819400"/>
            <a:chOff x="381000" y="4038600"/>
            <a:chExt cx="3962400" cy="2819400"/>
          </a:xfrm>
        </p:grpSpPr>
        <p:pic>
          <p:nvPicPr>
            <p:cNvPr id="32776" name="Picture 29" descr="2007glob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486786"/>
              <a:ext cx="1600200" cy="137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22463">
              <a:off x="1428918" y="4150246"/>
              <a:ext cx="1206500" cy="129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778" name="Straight Arrow Connector 34"/>
            <p:cNvCxnSpPr>
              <a:cxnSpLocks noChangeShapeType="1"/>
            </p:cNvCxnSpPr>
            <p:nvPr/>
          </p:nvCxnSpPr>
          <p:spPr bwMode="auto">
            <a:xfrm rot="5400000">
              <a:off x="1219200" y="5334000"/>
              <a:ext cx="3810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9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2095500" y="5448300"/>
              <a:ext cx="38100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Text Box 33"/>
            <p:cNvSpPr txBox="1">
              <a:spLocks noChangeArrowheads="1"/>
            </p:cNvSpPr>
            <p:nvPr/>
          </p:nvSpPr>
          <p:spPr bwMode="auto">
            <a:xfrm>
              <a:off x="381000" y="4038600"/>
              <a:ext cx="3962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364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0000"/>
                  </a:solidFill>
                </a:rPr>
                <a:t> </a:t>
              </a:r>
              <a:r>
                <a:rPr lang="en-US" sz="2000" b="1">
                  <a:solidFill>
                    <a:srgbClr val="0000FF"/>
                  </a:solidFill>
                </a:rPr>
                <a:t>Top-down emission estimate</a:t>
              </a:r>
            </a:p>
          </p:txBody>
        </p:sp>
      </p:grpSp>
      <p:sp>
        <p:nvSpPr>
          <p:cNvPr id="32775" name="TextBox 19"/>
          <p:cNvSpPr txBox="1">
            <a:spLocks noChangeArrowheads="1"/>
          </p:cNvSpPr>
          <p:nvPr/>
        </p:nvSpPr>
        <p:spPr bwMode="auto">
          <a:xfrm>
            <a:off x="2087880" y="1859282"/>
            <a:ext cx="3313712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36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</a:rPr>
              <a:t>Ground-based network/data </a:t>
            </a:r>
          </a:p>
        </p:txBody>
      </p:sp>
    </p:spTree>
    <p:extLst>
      <p:ext uri="{BB962C8B-B14F-4D97-AF65-F5344CB8AC3E}">
        <p14:creationId xmlns:p14="http://schemas.microsoft.com/office/powerpoint/2010/main" val="313477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5078-E1B9-7E42-9200-E10A151E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44"/>
            <a:ext cx="9986472" cy="1143000"/>
          </a:xfrm>
        </p:spPr>
        <p:txBody>
          <a:bodyPr/>
          <a:lstStyle/>
          <a:p>
            <a:r>
              <a:rPr lang="en-US" sz="2400" dirty="0"/>
              <a:t>Nearly a decade of collaboration in adjoint inversion of emissions</a:t>
            </a:r>
            <a:br>
              <a:rPr lang="en-US" sz="2400" dirty="0"/>
            </a:br>
            <a:r>
              <a:rPr lang="en-US" sz="2160" b="0" dirty="0"/>
              <a:t>( 9 journal papers, 3 Drs., 2 Ph.D. students)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1D588-309F-E34F-A689-E9230EFFC255}"/>
              </a:ext>
            </a:extLst>
          </p:cNvPr>
          <p:cNvSpPr txBox="1"/>
          <p:nvPr/>
        </p:nvSpPr>
        <p:spPr>
          <a:xfrm>
            <a:off x="1120026" y="1020028"/>
            <a:ext cx="9813418" cy="337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548640">
              <a:spcBef>
                <a:spcPts val="720"/>
              </a:spcBef>
              <a:buFont typeface="Wingdings" pitchFamily="2" charset="2"/>
              <a:buChar char="ü"/>
            </a:pPr>
            <a:r>
              <a:rPr lang="en-US" sz="1920" dirty="0">
                <a:solidFill>
                  <a:srgbClr val="000000"/>
                </a:solidFill>
                <a:latin typeface="Helvetica"/>
              </a:rPr>
              <a:t>MODIS radiance -&gt; aerosol emission and precursors</a:t>
            </a:r>
            <a:r>
              <a:rPr lang="en-US" sz="1680" dirty="0">
                <a:solidFill>
                  <a:srgbClr val="000000"/>
                </a:solidFill>
                <a:latin typeface="Helvetica"/>
              </a:rPr>
              <a:t>							</a:t>
            </a:r>
          </a:p>
          <a:p>
            <a:pPr marL="342900" indent="-342900" defTabSz="548640">
              <a:spcBef>
                <a:spcPts val="720"/>
              </a:spcBef>
              <a:buFont typeface="Wingdings" pitchFamily="2" charset="2"/>
              <a:buChar char="ü"/>
            </a:pPr>
            <a:r>
              <a:rPr lang="en-US" sz="1920" dirty="0">
                <a:solidFill>
                  <a:srgbClr val="000000"/>
                </a:solidFill>
                <a:latin typeface="Helvetica"/>
              </a:rPr>
              <a:t>OSSE for polarimetric measurements -&gt; aerosol emissions</a:t>
            </a:r>
          </a:p>
          <a:p>
            <a:pPr marL="342900" indent="-342900" defTabSz="548640">
              <a:spcBef>
                <a:spcPts val="720"/>
              </a:spcBef>
              <a:buFont typeface="Wingdings" pitchFamily="2" charset="2"/>
              <a:buChar char="ü"/>
            </a:pPr>
            <a:r>
              <a:rPr lang="en-US" sz="1920" dirty="0">
                <a:solidFill>
                  <a:srgbClr val="000000"/>
                </a:solidFill>
                <a:latin typeface="Helvetica"/>
              </a:rPr>
              <a:t>OMI SO2 -&gt; SO2 emission</a:t>
            </a:r>
          </a:p>
          <a:p>
            <a:pPr marL="342900" indent="-342900" defTabSz="548640">
              <a:spcBef>
                <a:spcPts val="720"/>
              </a:spcBef>
              <a:buFont typeface="Wingdings" pitchFamily="2" charset="2"/>
              <a:buChar char="ü"/>
            </a:pPr>
            <a:r>
              <a:rPr lang="en-US" sz="1920" dirty="0">
                <a:solidFill>
                  <a:srgbClr val="000000"/>
                </a:solidFill>
                <a:latin typeface="Helvetica"/>
              </a:rPr>
              <a:t>OMI NO2 -&gt; NOx emission</a:t>
            </a:r>
          </a:p>
          <a:p>
            <a:pPr marL="342900" indent="-342900" defTabSz="548640">
              <a:spcBef>
                <a:spcPts val="720"/>
              </a:spcBef>
              <a:buFont typeface="Wingdings" pitchFamily="2" charset="2"/>
              <a:buChar char="ü"/>
            </a:pPr>
            <a:r>
              <a:rPr lang="en-US" sz="1920" dirty="0">
                <a:solidFill>
                  <a:srgbClr val="000000"/>
                </a:solidFill>
                <a:latin typeface="Helvetica"/>
              </a:rPr>
              <a:t>OSSE for CLARREO type of measurements -&gt; dust emissions</a:t>
            </a:r>
          </a:p>
          <a:p>
            <a:pPr marL="342900" indent="-342900" defTabSz="548640">
              <a:spcBef>
                <a:spcPts val="720"/>
              </a:spcBef>
              <a:buFont typeface="Wingdings" pitchFamily="2" charset="2"/>
              <a:buChar char="ü"/>
            </a:pPr>
            <a:r>
              <a:rPr lang="en-US" sz="1920" dirty="0">
                <a:solidFill>
                  <a:srgbClr val="000000"/>
                </a:solidFill>
                <a:latin typeface="Helvetica"/>
              </a:rPr>
              <a:t>OMI SO2 + NO2 -&gt; SO2 and NO2 emission </a:t>
            </a:r>
          </a:p>
          <a:p>
            <a:pPr marL="342900" indent="-342900" defTabSz="548640">
              <a:spcBef>
                <a:spcPts val="720"/>
              </a:spcBef>
              <a:buFont typeface="Wingdings" pitchFamily="2" charset="2"/>
              <a:buChar char="ü"/>
            </a:pPr>
            <a:r>
              <a:rPr lang="en-US" sz="1920" dirty="0">
                <a:solidFill>
                  <a:srgbClr val="000000"/>
                </a:solidFill>
                <a:latin typeface="Helvetica"/>
              </a:rPr>
              <a:t>OMPS SO2+NO2 -&gt; SO2 and NO2 emission</a:t>
            </a:r>
          </a:p>
          <a:p>
            <a:pPr marL="342900" indent="-342900" defTabSz="548640">
              <a:spcBef>
                <a:spcPts val="720"/>
              </a:spcBef>
              <a:buFont typeface="Wingdings" pitchFamily="2" charset="2"/>
              <a:buChar char="ü"/>
            </a:pPr>
            <a:r>
              <a:rPr lang="en-US" sz="1920" dirty="0">
                <a:solidFill>
                  <a:srgbClr val="000000"/>
                </a:solidFill>
                <a:latin typeface="Helvetica"/>
              </a:rPr>
              <a:t>Downscaling and application for forecast &amp; re-analysis</a:t>
            </a:r>
          </a:p>
          <a:p>
            <a:pPr defTabSz="548640"/>
            <a:endParaRPr lang="en-US" sz="192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0374C81-8D37-184C-8E29-700B7B7D5E1B}"/>
              </a:ext>
            </a:extLst>
          </p:cNvPr>
          <p:cNvSpPr/>
          <p:nvPr/>
        </p:nvSpPr>
        <p:spPr bwMode="auto">
          <a:xfrm>
            <a:off x="9874072" y="1317799"/>
            <a:ext cx="233126" cy="250317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endParaRPr lang="en-US" sz="216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E1256-FA9D-3641-B485-8F5CA46A4652}"/>
              </a:ext>
            </a:extLst>
          </p:cNvPr>
          <p:cNvSpPr txBox="1"/>
          <p:nvPr/>
        </p:nvSpPr>
        <p:spPr>
          <a:xfrm>
            <a:off x="9367517" y="943512"/>
            <a:ext cx="1356462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US" sz="1920" dirty="0">
                <a:solidFill>
                  <a:srgbClr val="000000"/>
                </a:solidFill>
                <a:latin typeface="Helvetica"/>
              </a:rPr>
              <a:t>2010-2012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4C615-B148-E84A-BCF8-2F20BAA657EA}"/>
              </a:ext>
            </a:extLst>
          </p:cNvPr>
          <p:cNvSpPr txBox="1"/>
          <p:nvPr/>
        </p:nvSpPr>
        <p:spPr>
          <a:xfrm>
            <a:off x="9292175" y="3827769"/>
            <a:ext cx="1356462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US" sz="1920" dirty="0">
                <a:solidFill>
                  <a:srgbClr val="000000"/>
                </a:solidFill>
                <a:latin typeface="Helvetica"/>
              </a:rPr>
              <a:t>2019-2020</a:t>
            </a:r>
          </a:p>
        </p:txBody>
      </p:sp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A08453B-E9BF-704E-9282-241BB9C060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71" y="4378469"/>
            <a:ext cx="2606087" cy="1954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805A07-6C80-B344-8021-6924214A4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5" y="4369154"/>
            <a:ext cx="1615999" cy="19152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8B2BA7-45F4-CB40-BE13-248BE38A6AEC}"/>
              </a:ext>
            </a:extLst>
          </p:cNvPr>
          <p:cNvSpPr txBox="1"/>
          <p:nvPr/>
        </p:nvSpPr>
        <p:spPr>
          <a:xfrm>
            <a:off x="530177" y="6361202"/>
            <a:ext cx="2799164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US" sz="1680" dirty="0">
                <a:solidFill>
                  <a:srgbClr val="000000"/>
                </a:solidFill>
                <a:latin typeface="Helvetica"/>
              </a:rPr>
              <a:t>Xiaoguang Xu, Ph.D. 2015.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51252D-1813-1748-9838-30A66F8F4FBB}"/>
              </a:ext>
            </a:extLst>
          </p:cNvPr>
          <p:cNvSpPr txBox="1"/>
          <p:nvPr/>
        </p:nvSpPr>
        <p:spPr>
          <a:xfrm>
            <a:off x="3323580" y="6342733"/>
            <a:ext cx="2241576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US" sz="1680" dirty="0">
                <a:solidFill>
                  <a:srgbClr val="000000"/>
                </a:solidFill>
                <a:latin typeface="Helvetica"/>
              </a:rPr>
              <a:t>Yi Wang, Ph.D. 2019.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0C1D1-8FD0-7D4B-89F9-96F2A7650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587" y="4369151"/>
            <a:ext cx="1315364" cy="1915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A89656-BD0E-AF45-84C8-AA1A69D601F6}"/>
              </a:ext>
            </a:extLst>
          </p:cNvPr>
          <p:cNvSpPr txBox="1"/>
          <p:nvPr/>
        </p:nvSpPr>
        <p:spPr>
          <a:xfrm>
            <a:off x="7982339" y="6230136"/>
            <a:ext cx="177517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680" dirty="0" err="1">
                <a:solidFill>
                  <a:srgbClr val="000000"/>
                </a:solidFill>
                <a:latin typeface="Helvetica"/>
              </a:rPr>
              <a:t>Zhendong</a:t>
            </a:r>
            <a:r>
              <a:rPr lang="en-US" sz="1680" dirty="0">
                <a:solidFill>
                  <a:srgbClr val="000000"/>
                </a:solidFill>
                <a:latin typeface="Helvetica"/>
              </a:rPr>
              <a:t> Lu, 2019-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5BBB5-85E8-6549-81EA-8A8A601F5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735" y="4459266"/>
            <a:ext cx="1615999" cy="17350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005B50-0633-1F4F-9B7C-79244D1B1705}"/>
              </a:ext>
            </a:extLst>
          </p:cNvPr>
          <p:cNvSpPr txBox="1"/>
          <p:nvPr/>
        </p:nvSpPr>
        <p:spPr>
          <a:xfrm>
            <a:off x="5741471" y="6249341"/>
            <a:ext cx="222208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US" sz="1680" dirty="0">
                <a:solidFill>
                  <a:srgbClr val="000000"/>
                </a:solidFill>
                <a:latin typeface="Helvetica"/>
              </a:rPr>
              <a:t>Qu Zhen, Ph.D. 2019</a:t>
            </a:r>
          </a:p>
          <a:p>
            <a:pPr defTabSz="548640"/>
            <a:r>
              <a:rPr lang="en-US" sz="1680" dirty="0">
                <a:solidFill>
                  <a:srgbClr val="000000"/>
                </a:solidFill>
                <a:latin typeface="Helvetica"/>
              </a:rPr>
              <a:t>CU-Boulder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4BC7A7-9971-1442-B417-37329F5ECD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990" y="4531005"/>
            <a:ext cx="1712531" cy="16136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0233F5-BF7C-6241-832A-A1A8007C3D78}"/>
              </a:ext>
            </a:extLst>
          </p:cNvPr>
          <p:cNvSpPr txBox="1"/>
          <p:nvPr/>
        </p:nvSpPr>
        <p:spPr>
          <a:xfrm>
            <a:off x="9375533" y="6213466"/>
            <a:ext cx="220686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680" dirty="0">
                <a:solidFill>
                  <a:srgbClr val="000000"/>
                </a:solidFill>
                <a:latin typeface="Helvetica"/>
              </a:rPr>
              <a:t>Colin Harkins, 2019-</a:t>
            </a:r>
          </a:p>
          <a:p>
            <a:pPr defTabSz="548640"/>
            <a:r>
              <a:rPr lang="en-US" sz="1680" dirty="0">
                <a:solidFill>
                  <a:srgbClr val="000000"/>
                </a:solidFill>
                <a:latin typeface="Helvetica"/>
              </a:rPr>
              <a:t>CU-Boulder</a:t>
            </a:r>
          </a:p>
        </p:txBody>
      </p:sp>
    </p:spTree>
    <p:extLst>
      <p:ext uri="{BB962C8B-B14F-4D97-AF65-F5344CB8AC3E}">
        <p14:creationId xmlns:p14="http://schemas.microsoft.com/office/powerpoint/2010/main" val="249972259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976" y="2006291"/>
            <a:ext cx="2191486" cy="17316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718" y="773236"/>
            <a:ext cx="10970057" cy="15547"/>
          </a:xfrm>
          <a:prstGeom prst="rect">
            <a:avLst/>
          </a:prstGeom>
          <a:solidFill>
            <a:srgbClr val="FFFF00"/>
          </a:solidFill>
          <a:ln w="28575" cmpd="sng">
            <a:gradFill flip="none" rotWithShape="1">
              <a:gsLst>
                <a:gs pos="8000">
                  <a:srgbClr val="FF0000"/>
                </a:gs>
                <a:gs pos="100000">
                  <a:srgbClr val="FFF5F5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47756" anchor="ctr"/>
          <a:lstStyle/>
          <a:p>
            <a:pPr algn="ctr" defTabSz="822960">
              <a:lnSpc>
                <a:spcPct val="93000"/>
              </a:lnSpc>
              <a:buClr>
                <a:srgbClr val="FFFFFF"/>
              </a:buClr>
              <a:defRPr/>
            </a:pPr>
            <a:r>
              <a:rPr lang="en-GB" sz="27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Joint inversion of SO</a:t>
            </a:r>
            <a:r>
              <a:rPr lang="en-GB" sz="2700" b="1" baseline="-25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sz="27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and NO</a:t>
            </a:r>
            <a:r>
              <a:rPr lang="en-GB" sz="2700" b="1" baseline="-25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GB" sz="27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emissions from OMPS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5445" y="1459666"/>
            <a:ext cx="1260484" cy="397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198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Prior</a:t>
            </a:r>
            <a:r>
              <a:rPr lang="zh-CN" altLang="en-US" sz="198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 </a:t>
            </a:r>
            <a:r>
              <a:rPr lang="en-US" altLang="zh-CN" sz="198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GC</a:t>
            </a:r>
            <a:endParaRPr lang="en-US" sz="1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2211" y="1471223"/>
            <a:ext cx="1152832" cy="397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198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OMPS</a:t>
            </a:r>
            <a:endParaRPr lang="en-US" sz="1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8488" y="1459776"/>
            <a:ext cx="1518785" cy="397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198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Posterior</a:t>
            </a:r>
            <a:r>
              <a:rPr lang="zh-CN" altLang="en-US" sz="198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 </a:t>
            </a:r>
            <a:r>
              <a:rPr lang="en-US" altLang="zh-CN" sz="198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GC</a:t>
            </a:r>
            <a:endParaRPr lang="en-US" sz="1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0337" y="1459666"/>
            <a:ext cx="663833" cy="397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198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OMI</a:t>
            </a:r>
            <a:endParaRPr lang="en-US" sz="1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9438" y="1241312"/>
            <a:ext cx="134718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198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GC-</a:t>
            </a:r>
            <a:r>
              <a:rPr lang="en-US" altLang="zh-CN" sz="1980" dirty="0" err="1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adjoint</a:t>
            </a:r>
            <a:endParaRPr lang="en-US" sz="1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2033" y="1425624"/>
            <a:ext cx="2275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altLang="zh-CN" sz="234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+</a:t>
            </a:r>
            <a:endParaRPr lang="en-US" sz="234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592357" y="1534659"/>
            <a:ext cx="1226130" cy="22913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44047" y="1471559"/>
            <a:ext cx="59141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altLang="zh-CN" sz="198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V.S.</a:t>
            </a:r>
            <a:endParaRPr lang="en-US" sz="198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321" y="1990915"/>
            <a:ext cx="2173459" cy="1753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693" y="3759186"/>
            <a:ext cx="3651161" cy="3709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243" y="2007469"/>
            <a:ext cx="2160271" cy="17282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4492" y="1998354"/>
            <a:ext cx="2148458" cy="1729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8839" y="2641083"/>
            <a:ext cx="83581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1980" dirty="0">
                <a:solidFill>
                  <a:srgbClr val="FF0000"/>
                </a:solidFill>
                <a:latin typeface="Calibri" panose="020F0502020204030204"/>
              </a:rPr>
              <a:t>SO</a:t>
            </a:r>
            <a:r>
              <a:rPr lang="en-US" sz="1980" baseline="-25000" dirty="0">
                <a:solidFill>
                  <a:srgbClr val="FF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39478" y="2070453"/>
            <a:ext cx="1138480" cy="1580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782" y="4112610"/>
            <a:ext cx="2452462" cy="1876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769" y="4105795"/>
            <a:ext cx="2169910" cy="18868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449" y="5998488"/>
            <a:ext cx="3611935" cy="379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748" y="4130096"/>
            <a:ext cx="2146856" cy="18442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7250" y="4722271"/>
            <a:ext cx="83581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1980" dirty="0">
                <a:solidFill>
                  <a:srgbClr val="0200FF"/>
                </a:solidFill>
                <a:latin typeface="Calibri" panose="020F0502020204030204"/>
                <a:ea typeface="DengXian" panose="02010600030101010101" pitchFamily="2" charset="-122"/>
              </a:rPr>
              <a:t>N</a:t>
            </a:r>
            <a:r>
              <a:rPr lang="en-US" sz="1980" dirty="0">
                <a:solidFill>
                  <a:srgbClr val="0200FF"/>
                </a:solidFill>
                <a:latin typeface="Calibri" panose="020F0502020204030204"/>
              </a:rPr>
              <a:t>O</a:t>
            </a:r>
            <a:r>
              <a:rPr lang="en-US" altLang="zh-CN" sz="1980" baseline="-25000" dirty="0">
                <a:solidFill>
                  <a:srgbClr val="0200FF"/>
                </a:solidFill>
                <a:latin typeface="Calibri" panose="020F0502020204030204"/>
                <a:ea typeface="DengXian" panose="02010600030101010101" pitchFamily="2" charset="-122"/>
              </a:rPr>
              <a:t>2</a:t>
            </a:r>
            <a:endParaRPr lang="en-US" sz="1980" baseline="-25000" dirty="0">
              <a:solidFill>
                <a:srgbClr val="0200FF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39478" y="4202093"/>
            <a:ext cx="1138480" cy="1580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5870" y="4107825"/>
            <a:ext cx="2162196" cy="18959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defRPr/>
            </a:pPr>
            <a:fld id="{02FA93E9-AC47-5149-9904-96489F23E567}" type="slidenum">
              <a:rPr lang="en-US" sz="108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2960">
                <a:defRPr/>
              </a:pPr>
              <a:t>4</a:t>
            </a:fld>
            <a:endParaRPr lang="en-US" sz="108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1944" y="2029869"/>
            <a:ext cx="314570" cy="1729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C358C7-C932-4D49-9A36-031C131BC432}"/>
              </a:ext>
            </a:extLst>
          </p:cNvPr>
          <p:cNvSpPr/>
          <p:nvPr/>
        </p:nvSpPr>
        <p:spPr>
          <a:xfrm>
            <a:off x="8884894" y="997753"/>
            <a:ext cx="156882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5878">
              <a:defRPr/>
            </a:pPr>
            <a:r>
              <a:rPr lang="en-GB" sz="192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October 2013</a:t>
            </a:r>
            <a:endParaRPr lang="en-US" sz="1685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A0A49-C3DB-B145-A69C-1AE5E0F92F77}"/>
              </a:ext>
            </a:extLst>
          </p:cNvPr>
          <p:cNvSpPr txBox="1"/>
          <p:nvPr/>
        </p:nvSpPr>
        <p:spPr>
          <a:xfrm>
            <a:off x="4109145" y="1035575"/>
            <a:ext cx="1576072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US" sz="1680" dirty="0">
                <a:solidFill>
                  <a:srgbClr val="000000"/>
                </a:solidFill>
                <a:latin typeface="Helvetica"/>
              </a:rPr>
              <a:t>2010 emission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986AD2-F84B-3B4B-A864-C46611FBCD57}"/>
              </a:ext>
            </a:extLst>
          </p:cNvPr>
          <p:cNvSpPr/>
          <p:nvPr/>
        </p:nvSpPr>
        <p:spPr>
          <a:xfrm>
            <a:off x="2174233" y="1032877"/>
            <a:ext cx="156882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5878">
              <a:defRPr/>
            </a:pPr>
            <a:r>
              <a:rPr lang="en-GB" sz="192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October 2013</a:t>
            </a:r>
            <a:endParaRPr lang="en-US" sz="1685" dirty="0">
              <a:solidFill>
                <a:srgbClr val="0000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139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2343" y="654184"/>
            <a:ext cx="10970057" cy="15547"/>
          </a:xfrm>
          <a:prstGeom prst="rect">
            <a:avLst/>
          </a:prstGeom>
          <a:solidFill>
            <a:srgbClr val="FFFF00"/>
          </a:solidFill>
          <a:ln w="28575" cmpd="sng">
            <a:gradFill flip="none" rotWithShape="1">
              <a:gsLst>
                <a:gs pos="8000">
                  <a:srgbClr val="FF0000"/>
                </a:gs>
                <a:gs pos="100000">
                  <a:srgbClr val="FFF5F5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47756" anchor="ctr"/>
          <a:lstStyle/>
          <a:p>
            <a:pPr algn="ctr" defTabSz="822960">
              <a:lnSpc>
                <a:spcPct val="93000"/>
              </a:lnSpc>
              <a:buClr>
                <a:srgbClr val="FFFFFF"/>
              </a:buClr>
              <a:defRPr/>
            </a:pPr>
            <a:r>
              <a:rPr lang="en-GB" sz="27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Downscaling emissions using TROPOMI NO</a:t>
            </a:r>
            <a:r>
              <a:rPr lang="en-GB" sz="2700" b="1" baseline="-25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sz="27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and VIIRS </a:t>
            </a:r>
            <a:r>
              <a:rPr lang="en-GB" sz="2700" b="1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nighttime</a:t>
            </a:r>
            <a:r>
              <a:rPr lang="en-GB" sz="27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light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31655" y="5838692"/>
            <a:ext cx="2468880" cy="365125"/>
          </a:xfrm>
        </p:spPr>
        <p:txBody>
          <a:bodyPr/>
          <a:lstStyle/>
          <a:p>
            <a:pPr defTabSz="822960">
              <a:defRPr/>
            </a:pPr>
            <a:fld id="{02FA93E9-AC47-5149-9904-96489F23E567}" type="slidenum">
              <a:rPr lang="en-US" sz="108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2960">
                <a:defRPr/>
              </a:pPr>
              <a:t>5</a:t>
            </a:fld>
            <a:endParaRPr lang="en-US" sz="108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617" y="1419679"/>
            <a:ext cx="3440243" cy="2924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0992" y="1379206"/>
            <a:ext cx="2878224" cy="30315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065" y="1397966"/>
            <a:ext cx="3150719" cy="29804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71168" y="999621"/>
            <a:ext cx="186177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1980" dirty="0">
                <a:solidFill>
                  <a:prstClr val="black"/>
                </a:solidFill>
                <a:latin typeface="Calibri" panose="020F0502020204030204"/>
              </a:rPr>
              <a:t>TROPOMI NO</a:t>
            </a:r>
            <a:r>
              <a:rPr lang="en-US" sz="198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47050" y="999666"/>
            <a:ext cx="242840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1980">
                <a:solidFill>
                  <a:prstClr val="black"/>
                </a:solidFill>
                <a:latin typeface="Calibri" panose="020F0502020204030204"/>
              </a:rPr>
              <a:t>VIIRS nighttime light</a:t>
            </a:r>
            <a:endParaRPr lang="en-US" sz="198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7082" y="1018642"/>
            <a:ext cx="25856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198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en-US" sz="1980" baseline="-2500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980">
                <a:solidFill>
                  <a:prstClr val="black"/>
                </a:solidFill>
                <a:latin typeface="Calibri" panose="020F0502020204030204"/>
              </a:rPr>
              <a:t> VS nighttime </a:t>
            </a:r>
            <a:r>
              <a:rPr lang="en-US" sz="1980" dirty="0">
                <a:solidFill>
                  <a:prstClr val="black"/>
                </a:solidFill>
                <a:latin typeface="Calibri" panose="020F0502020204030204"/>
              </a:rPr>
              <a:t>light</a:t>
            </a:r>
            <a:endParaRPr lang="en-US" sz="198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01439" y="1253479"/>
            <a:ext cx="3102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sz="1620">
                <a:solidFill>
                  <a:prstClr val="black"/>
                </a:solidFill>
                <a:latin typeface="Calibri" panose="020F0502020204030204"/>
              </a:rPr>
              <a:t>#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1DE34-B9D2-414D-9B16-138E1F7FB334}"/>
              </a:ext>
            </a:extLst>
          </p:cNvPr>
          <p:cNvSpPr/>
          <p:nvPr/>
        </p:nvSpPr>
        <p:spPr>
          <a:xfrm>
            <a:off x="854214" y="4563522"/>
            <a:ext cx="8432026" cy="213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2">
              <a:defRPr/>
            </a:pPr>
            <a:r>
              <a:rPr lang="en-US" sz="1685" dirty="0">
                <a:solidFill>
                  <a:srgbClr val="000000"/>
                </a:solidFill>
                <a:latin typeface="Helvetica"/>
              </a:rPr>
              <a:t>Inverse modeling of SO</a:t>
            </a:r>
            <a:r>
              <a:rPr lang="en-US" sz="1685" baseline="-25000" dirty="0">
                <a:solidFill>
                  <a:srgbClr val="000000"/>
                </a:solidFill>
                <a:latin typeface="Helvetica"/>
              </a:rPr>
              <a:t>2</a:t>
            </a:r>
            <a:r>
              <a:rPr lang="en-US" sz="1685" dirty="0">
                <a:solidFill>
                  <a:srgbClr val="000000"/>
                </a:solidFill>
                <a:latin typeface="Helvetica"/>
              </a:rPr>
              <a:t> and NO</a:t>
            </a:r>
            <a:r>
              <a:rPr lang="en-US" sz="1685" baseline="-25000" dirty="0">
                <a:solidFill>
                  <a:srgbClr val="000000"/>
                </a:solidFill>
                <a:latin typeface="Helvetica"/>
              </a:rPr>
              <a:t>2</a:t>
            </a:r>
            <a:r>
              <a:rPr lang="en-US" sz="1685" dirty="0">
                <a:solidFill>
                  <a:srgbClr val="000000"/>
                </a:solidFill>
                <a:latin typeface="Helvetica"/>
              </a:rPr>
              <a:t> emissions over China using multi-sensor satellite data: 1. formulation and sensitivity analysis. </a:t>
            </a:r>
          </a:p>
          <a:p>
            <a:pPr defTabSz="457182">
              <a:defRPr/>
            </a:pPr>
            <a:endParaRPr lang="en-US" sz="1600" dirty="0">
              <a:solidFill>
                <a:srgbClr val="000000"/>
              </a:solidFill>
              <a:latin typeface="Helvetica"/>
              <a:ea typeface="Helvetica" charset="0"/>
              <a:cs typeface="Helvetica" charset="0"/>
            </a:endParaRPr>
          </a:p>
          <a:p>
            <a:pPr defTabSz="457182">
              <a:defRPr/>
            </a:pPr>
            <a:r>
              <a:rPr lang="en-US" sz="1680" dirty="0">
                <a:solidFill>
                  <a:srgbClr val="000000"/>
                </a:solidFill>
                <a:latin typeface="Helvetica"/>
              </a:rPr>
              <a:t>Inverse modeling of SO</a:t>
            </a:r>
            <a:r>
              <a:rPr lang="en-US" sz="1680" baseline="-25000" dirty="0">
                <a:solidFill>
                  <a:srgbClr val="000000"/>
                </a:solidFill>
                <a:latin typeface="Helvetica"/>
              </a:rPr>
              <a:t>2</a:t>
            </a:r>
            <a:r>
              <a:rPr lang="en-US" sz="1680" dirty="0">
                <a:solidFill>
                  <a:srgbClr val="000000"/>
                </a:solidFill>
                <a:latin typeface="Helvetica"/>
              </a:rPr>
              <a:t> and NO</a:t>
            </a:r>
            <a:r>
              <a:rPr lang="en-US" sz="1680" baseline="-25000" dirty="0">
                <a:solidFill>
                  <a:srgbClr val="000000"/>
                </a:solidFill>
                <a:latin typeface="Helvetica"/>
              </a:rPr>
              <a:t>x</a:t>
            </a:r>
            <a:r>
              <a:rPr lang="en-US" sz="1680" dirty="0">
                <a:solidFill>
                  <a:srgbClr val="000000"/>
                </a:solidFill>
                <a:latin typeface="Helvetica"/>
              </a:rPr>
              <a:t> emissions over China using multi-sensor satellite data: 2. Downscaling techniques for air quality analysis and forecasts.</a:t>
            </a:r>
          </a:p>
          <a:p>
            <a:pPr defTabSz="457182">
              <a:defRPr/>
            </a:pPr>
            <a:endParaRPr lang="en-US" sz="1680" dirty="0">
              <a:solidFill>
                <a:srgbClr val="000000"/>
              </a:solidFill>
              <a:latin typeface="Helvetica"/>
            </a:endParaRPr>
          </a:p>
          <a:p>
            <a:pPr defTabSz="457182">
              <a:defRPr/>
            </a:pPr>
            <a:r>
              <a:rPr lang="en-US" sz="1680" dirty="0">
                <a:solidFill>
                  <a:srgbClr val="000000"/>
                </a:solidFill>
                <a:latin typeface="Helvetica"/>
              </a:rPr>
              <a:t>Wang, Y. et al., Atmospheric Chemistry and Physics, 2020. </a:t>
            </a:r>
          </a:p>
          <a:p>
            <a:pPr defTabSz="457182">
              <a:defRPr/>
            </a:pPr>
            <a:endParaRPr lang="en-US" sz="1600" dirty="0">
              <a:solidFill>
                <a:srgbClr val="000000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CB1C12-D823-9E41-A9BC-23787DF32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225" y="4850591"/>
            <a:ext cx="1110426" cy="1478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549B1D-57C0-2347-BC10-BA388C3E9241}"/>
              </a:ext>
            </a:extLst>
          </p:cNvPr>
          <p:cNvSpPr txBox="1"/>
          <p:nvPr/>
        </p:nvSpPr>
        <p:spPr>
          <a:xfrm>
            <a:off x="9668512" y="6317957"/>
            <a:ext cx="1049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2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</a:rPr>
              <a:t>Wang, Y. </a:t>
            </a:r>
          </a:p>
        </p:txBody>
      </p:sp>
    </p:spTree>
    <p:extLst>
      <p:ext uri="{BB962C8B-B14F-4D97-AF65-F5344CB8AC3E}">
        <p14:creationId xmlns:p14="http://schemas.microsoft.com/office/powerpoint/2010/main" val="319286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1" y="-342900"/>
            <a:ext cx="10153510" cy="11430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Improved forecast after using updated emission for the next month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92141E-82AF-D24C-9844-B490F57E2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511" y="876305"/>
            <a:ext cx="9598703" cy="25238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C6414-E1DC-FB41-B38D-CD41E9E4F800}"/>
              </a:ext>
            </a:extLst>
          </p:cNvPr>
          <p:cNvSpPr txBox="1"/>
          <p:nvPr/>
        </p:nvSpPr>
        <p:spPr>
          <a:xfrm>
            <a:off x="2248129" y="691255"/>
            <a:ext cx="2988319" cy="351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>
              <a:defRPr/>
            </a:pPr>
            <a:r>
              <a:rPr lang="en-US" sz="1685" dirty="0">
                <a:solidFill>
                  <a:srgbClr val="000000"/>
                </a:solidFill>
                <a:latin typeface="Helvetica"/>
              </a:rPr>
              <a:t>Prior                         Posterior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A55B2-67F1-704E-A923-E08CC649B0DB}"/>
              </a:ext>
            </a:extLst>
          </p:cNvPr>
          <p:cNvSpPr/>
          <p:nvPr/>
        </p:nvSpPr>
        <p:spPr>
          <a:xfrm>
            <a:off x="7009101" y="662438"/>
            <a:ext cx="2988319" cy="351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5878">
              <a:defRPr/>
            </a:pPr>
            <a:r>
              <a:rPr lang="en-US" sz="1685" dirty="0">
                <a:solidFill>
                  <a:srgbClr val="000000"/>
                </a:solidFill>
                <a:latin typeface="Helvetica"/>
              </a:rPr>
              <a:t>Prior                         Posterior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54925-9552-1247-8B2E-0FD3F927B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869" y="3429000"/>
            <a:ext cx="6005116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27F67A-DA53-184E-82CF-9594CCAEB5B0}"/>
              </a:ext>
            </a:extLst>
          </p:cNvPr>
          <p:cNvSpPr txBox="1"/>
          <p:nvPr/>
        </p:nvSpPr>
        <p:spPr>
          <a:xfrm>
            <a:off x="693593" y="578501"/>
            <a:ext cx="12870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US" sz="1920" dirty="0">
                <a:solidFill>
                  <a:srgbClr val="000000"/>
                </a:solidFill>
                <a:latin typeface="Helvetica"/>
              </a:rPr>
              <a:t>Nov. 2013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C2F2B-E9F1-E64D-8369-6FCD6362E87D}"/>
              </a:ext>
            </a:extLst>
          </p:cNvPr>
          <p:cNvSpPr txBox="1"/>
          <p:nvPr/>
        </p:nvSpPr>
        <p:spPr>
          <a:xfrm>
            <a:off x="883921" y="3737611"/>
            <a:ext cx="2686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920" dirty="0">
                <a:solidFill>
                  <a:srgbClr val="000000"/>
                </a:solidFill>
                <a:latin typeface="Helvetica"/>
              </a:rPr>
              <a:t>NO</a:t>
            </a:r>
            <a:r>
              <a:rPr lang="en-US" sz="1920" baseline="-25000" dirty="0">
                <a:solidFill>
                  <a:srgbClr val="000000"/>
                </a:solidFill>
                <a:latin typeface="Helvetica"/>
              </a:rPr>
              <a:t>2</a:t>
            </a:r>
            <a:r>
              <a:rPr lang="en-US" sz="1920" dirty="0">
                <a:solidFill>
                  <a:srgbClr val="000000"/>
                </a:solidFill>
                <a:latin typeface="Helvetica"/>
              </a:rPr>
              <a:t> and O</a:t>
            </a:r>
            <a:r>
              <a:rPr lang="en-US" sz="1920" baseline="-25000" dirty="0">
                <a:solidFill>
                  <a:srgbClr val="000000"/>
                </a:solidFill>
                <a:latin typeface="Helvetica"/>
              </a:rPr>
              <a:t>3</a:t>
            </a:r>
            <a:r>
              <a:rPr lang="en-US" sz="1920" dirty="0">
                <a:solidFill>
                  <a:srgbClr val="000000"/>
                </a:solidFill>
                <a:latin typeface="Helvetica"/>
              </a:rPr>
              <a:t> forecasts are improved in Nov. 2013 by using Oct. 2013 emission constrained by OMI</a:t>
            </a:r>
          </a:p>
        </p:txBody>
      </p:sp>
    </p:spTree>
    <p:extLst>
      <p:ext uri="{BB962C8B-B14F-4D97-AF65-F5344CB8AC3E}">
        <p14:creationId xmlns:p14="http://schemas.microsoft.com/office/powerpoint/2010/main" val="146936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803" y="-126919"/>
            <a:ext cx="9054548" cy="1143000"/>
          </a:xfrm>
        </p:spPr>
        <p:txBody>
          <a:bodyPr/>
          <a:lstStyle/>
          <a:p>
            <a:r>
              <a:rPr lang="en-US" dirty="0"/>
              <a:t>Summary &amp; Outlook</a:t>
            </a:r>
            <a:endParaRPr lang="en-US" baseline="-25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BDACAA-8217-1E49-BF63-31D74A417004}"/>
              </a:ext>
            </a:extLst>
          </p:cNvPr>
          <p:cNvSpPr/>
          <p:nvPr/>
        </p:nvSpPr>
        <p:spPr bwMode="auto">
          <a:xfrm>
            <a:off x="1006206" y="1364503"/>
            <a:ext cx="3860311" cy="4627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0" b="1" dirty="0">
                <a:solidFill>
                  <a:srgbClr val="000000"/>
                </a:solidFill>
                <a:latin typeface="Helvetica"/>
              </a:rPr>
              <a:t>Chemistry transport 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FF634-AF32-9E4A-B83A-864CB06A26DD}"/>
              </a:ext>
            </a:extLst>
          </p:cNvPr>
          <p:cNvSpPr/>
          <p:nvPr/>
        </p:nvSpPr>
        <p:spPr bwMode="auto">
          <a:xfrm>
            <a:off x="1006207" y="2593219"/>
            <a:ext cx="3860310" cy="7252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0" b="1" dirty="0">
                <a:solidFill>
                  <a:srgbClr val="000000"/>
                </a:solidFill>
                <a:latin typeface="Helvetica"/>
              </a:rPr>
              <a:t>Satellite observation of gases and aerosols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16A3BC-63DF-9842-9CA1-A44A285A4F93}"/>
              </a:ext>
            </a:extLst>
          </p:cNvPr>
          <p:cNvSpPr/>
          <p:nvPr/>
        </p:nvSpPr>
        <p:spPr bwMode="auto">
          <a:xfrm>
            <a:off x="5553971" y="2143244"/>
            <a:ext cx="1758295" cy="4627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0" b="1" dirty="0">
                <a:solidFill>
                  <a:srgbClr val="000000"/>
                </a:solidFill>
                <a:latin typeface="Helvetica"/>
              </a:rPr>
              <a:t>Emissions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4622018-9408-9349-82F9-B2AA0F858D94}"/>
              </a:ext>
            </a:extLst>
          </p:cNvPr>
          <p:cNvSpPr/>
          <p:nvPr/>
        </p:nvSpPr>
        <p:spPr bwMode="auto">
          <a:xfrm>
            <a:off x="4998720" y="1595856"/>
            <a:ext cx="462709" cy="155056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b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D2571-0AC4-A74A-8386-0C86CE181034}"/>
              </a:ext>
            </a:extLst>
          </p:cNvPr>
          <p:cNvSpPr/>
          <p:nvPr/>
        </p:nvSpPr>
        <p:spPr bwMode="auto">
          <a:xfrm>
            <a:off x="7973275" y="1526781"/>
            <a:ext cx="3033260" cy="5557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0" b="1" dirty="0">
                <a:solidFill>
                  <a:srgbClr val="000000"/>
                </a:solidFill>
                <a:latin typeface="Helvetica"/>
              </a:rPr>
              <a:t>Ground observations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75F3D-3856-0744-9BFA-53A09BC2E6F8}"/>
              </a:ext>
            </a:extLst>
          </p:cNvPr>
          <p:cNvSpPr/>
          <p:nvPr/>
        </p:nvSpPr>
        <p:spPr bwMode="auto">
          <a:xfrm>
            <a:off x="7973275" y="2677967"/>
            <a:ext cx="3033260" cy="5557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0" b="1" dirty="0">
                <a:solidFill>
                  <a:srgbClr val="000000"/>
                </a:solidFill>
                <a:latin typeface="Helvetica"/>
              </a:rPr>
              <a:t>Field campaigns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F8E52C7-FBC2-F94F-B603-9F293F6203C8}"/>
              </a:ext>
            </a:extLst>
          </p:cNvPr>
          <p:cNvSpPr/>
          <p:nvPr/>
        </p:nvSpPr>
        <p:spPr bwMode="auto">
          <a:xfrm>
            <a:off x="7404809" y="1595856"/>
            <a:ext cx="383382" cy="1637849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b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FF631-CE5E-3C42-BFBC-6BBE0C1BFA8E}"/>
              </a:ext>
            </a:extLst>
          </p:cNvPr>
          <p:cNvSpPr txBox="1"/>
          <p:nvPr/>
        </p:nvSpPr>
        <p:spPr>
          <a:xfrm>
            <a:off x="1505007" y="901329"/>
            <a:ext cx="2836033" cy="351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>
              <a:defRPr/>
            </a:pPr>
            <a:r>
              <a:rPr lang="en-US" sz="1685" dirty="0">
                <a:solidFill>
                  <a:srgbClr val="FF0000"/>
                </a:solidFill>
                <a:latin typeface="Helvetica"/>
              </a:rPr>
              <a:t>GEOS-Chem, 2x2.5 degree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8CF16D-4B92-174B-9043-09353766EEEF}"/>
              </a:ext>
            </a:extLst>
          </p:cNvPr>
          <p:cNvSpPr txBox="1"/>
          <p:nvPr/>
        </p:nvSpPr>
        <p:spPr>
          <a:xfrm>
            <a:off x="1306790" y="2186085"/>
            <a:ext cx="3572838" cy="351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>
              <a:defRPr/>
            </a:pPr>
            <a:r>
              <a:rPr lang="en-US" sz="1685" dirty="0">
                <a:solidFill>
                  <a:srgbClr val="FF0000"/>
                </a:solidFill>
                <a:latin typeface="Helvetica"/>
              </a:rPr>
              <a:t>OMI, OMPS, MODIS AOD at 10 km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B5B206-EF12-DD46-A946-F6D373EC2146}"/>
              </a:ext>
            </a:extLst>
          </p:cNvPr>
          <p:cNvSpPr txBox="1"/>
          <p:nvPr/>
        </p:nvSpPr>
        <p:spPr>
          <a:xfrm>
            <a:off x="5652202" y="1489947"/>
            <a:ext cx="2156744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>
              <a:defRPr/>
            </a:pPr>
            <a:r>
              <a:rPr lang="en-US" sz="1685" dirty="0">
                <a:solidFill>
                  <a:srgbClr val="FF0000"/>
                </a:solidFill>
                <a:latin typeface="Helvetica"/>
              </a:rPr>
              <a:t>Continental to regional scale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94B47E-8E95-D140-B3F9-757DEBCF330C}"/>
              </a:ext>
            </a:extLst>
          </p:cNvPr>
          <p:cNvCxnSpPr/>
          <p:nvPr/>
        </p:nvCxnSpPr>
        <p:spPr bwMode="auto">
          <a:xfrm>
            <a:off x="6433118" y="2955836"/>
            <a:ext cx="0" cy="1261422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2A686E-58ED-6643-970B-D7C236EDCD32}"/>
              </a:ext>
            </a:extLst>
          </p:cNvPr>
          <p:cNvSpPr txBox="1"/>
          <p:nvPr/>
        </p:nvSpPr>
        <p:spPr>
          <a:xfrm>
            <a:off x="5354746" y="4356000"/>
            <a:ext cx="2127505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>
              <a:defRPr/>
            </a:pPr>
            <a:r>
              <a:rPr lang="en-US" sz="1685" dirty="0">
                <a:solidFill>
                  <a:srgbClr val="FF0000"/>
                </a:solidFill>
                <a:latin typeface="Helvetica"/>
              </a:rPr>
              <a:t>Air quality prediction</a:t>
            </a:r>
          </a:p>
          <a:p>
            <a:pPr defTabSz="855878">
              <a:defRPr/>
            </a:pPr>
            <a:r>
              <a:rPr lang="en-US" sz="1685" dirty="0">
                <a:solidFill>
                  <a:srgbClr val="FF0000"/>
                </a:solidFill>
                <a:latin typeface="Helvetica"/>
              </a:rPr>
              <a:t>Chemical climate</a:t>
            </a:r>
          </a:p>
        </p:txBody>
      </p:sp>
    </p:spTree>
    <p:extLst>
      <p:ext uri="{BB962C8B-B14F-4D97-AF65-F5344CB8AC3E}">
        <p14:creationId xmlns:p14="http://schemas.microsoft.com/office/powerpoint/2010/main" val="423766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803" y="-126919"/>
            <a:ext cx="9054548" cy="1143000"/>
          </a:xfrm>
        </p:spPr>
        <p:txBody>
          <a:bodyPr/>
          <a:lstStyle/>
          <a:p>
            <a:r>
              <a:rPr lang="en-US" dirty="0"/>
              <a:t>Summary &amp; Outlook</a:t>
            </a:r>
            <a:endParaRPr lang="en-US" baseline="-25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BDACAA-8217-1E49-BF63-31D74A417004}"/>
              </a:ext>
            </a:extLst>
          </p:cNvPr>
          <p:cNvSpPr/>
          <p:nvPr/>
        </p:nvSpPr>
        <p:spPr bwMode="auto">
          <a:xfrm>
            <a:off x="1006206" y="1364503"/>
            <a:ext cx="3860311" cy="4627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0" b="1" dirty="0">
                <a:solidFill>
                  <a:srgbClr val="000000"/>
                </a:solidFill>
                <a:latin typeface="Helvetica"/>
              </a:rPr>
              <a:t>Chemistry transport 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FF634-AF32-9E4A-B83A-864CB06A26DD}"/>
              </a:ext>
            </a:extLst>
          </p:cNvPr>
          <p:cNvSpPr/>
          <p:nvPr/>
        </p:nvSpPr>
        <p:spPr bwMode="auto">
          <a:xfrm>
            <a:off x="1006207" y="2593219"/>
            <a:ext cx="3860310" cy="7252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0" b="1" dirty="0">
                <a:solidFill>
                  <a:srgbClr val="000000"/>
                </a:solidFill>
                <a:latin typeface="Helvetica"/>
              </a:rPr>
              <a:t>Satellite observation of gases and aerosols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16A3BC-63DF-9842-9CA1-A44A285A4F93}"/>
              </a:ext>
            </a:extLst>
          </p:cNvPr>
          <p:cNvSpPr/>
          <p:nvPr/>
        </p:nvSpPr>
        <p:spPr bwMode="auto">
          <a:xfrm>
            <a:off x="5553971" y="2143244"/>
            <a:ext cx="1758295" cy="4627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0" b="1" dirty="0">
                <a:solidFill>
                  <a:srgbClr val="000000"/>
                </a:solidFill>
                <a:latin typeface="Helvetica"/>
              </a:rPr>
              <a:t>Emissions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4622018-9408-9349-82F9-B2AA0F858D94}"/>
              </a:ext>
            </a:extLst>
          </p:cNvPr>
          <p:cNvSpPr/>
          <p:nvPr/>
        </p:nvSpPr>
        <p:spPr bwMode="auto">
          <a:xfrm>
            <a:off x="4998720" y="1595856"/>
            <a:ext cx="462709" cy="155056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b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D2571-0AC4-A74A-8386-0C86CE181034}"/>
              </a:ext>
            </a:extLst>
          </p:cNvPr>
          <p:cNvSpPr/>
          <p:nvPr/>
        </p:nvSpPr>
        <p:spPr bwMode="auto">
          <a:xfrm>
            <a:off x="7973275" y="1526781"/>
            <a:ext cx="3033260" cy="5557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0" b="1" dirty="0">
                <a:solidFill>
                  <a:srgbClr val="0802F4"/>
                </a:solidFill>
                <a:latin typeface="Helvetica"/>
              </a:rPr>
              <a:t>Ground observations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75F3D-3856-0744-9BFA-53A09BC2E6F8}"/>
              </a:ext>
            </a:extLst>
          </p:cNvPr>
          <p:cNvSpPr/>
          <p:nvPr/>
        </p:nvSpPr>
        <p:spPr bwMode="auto">
          <a:xfrm>
            <a:off x="7973275" y="2677967"/>
            <a:ext cx="3033260" cy="5557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0" b="1" dirty="0">
                <a:solidFill>
                  <a:srgbClr val="FF0000"/>
                </a:solidFill>
                <a:latin typeface="Helvetica"/>
              </a:rPr>
              <a:t>Field campaigns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F8E52C7-FBC2-F94F-B603-9F293F6203C8}"/>
              </a:ext>
            </a:extLst>
          </p:cNvPr>
          <p:cNvSpPr/>
          <p:nvPr/>
        </p:nvSpPr>
        <p:spPr bwMode="auto">
          <a:xfrm>
            <a:off x="7404809" y="1595856"/>
            <a:ext cx="383382" cy="1637849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b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FF631-CE5E-3C42-BFBC-6BBE0C1BFA8E}"/>
              </a:ext>
            </a:extLst>
          </p:cNvPr>
          <p:cNvSpPr txBox="1"/>
          <p:nvPr/>
        </p:nvSpPr>
        <p:spPr>
          <a:xfrm>
            <a:off x="1252735" y="901329"/>
            <a:ext cx="3480440" cy="351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>
              <a:defRPr/>
            </a:pPr>
            <a:r>
              <a:rPr lang="en-US" sz="1685" dirty="0">
                <a:solidFill>
                  <a:srgbClr val="0802F4"/>
                </a:solidFill>
                <a:latin typeface="Helvetica"/>
              </a:rPr>
              <a:t>GEOS-Chem nested/ WRF-Chem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8CF16D-4B92-174B-9043-09353766EEEF}"/>
              </a:ext>
            </a:extLst>
          </p:cNvPr>
          <p:cNvSpPr txBox="1"/>
          <p:nvPr/>
        </p:nvSpPr>
        <p:spPr>
          <a:xfrm>
            <a:off x="1458840" y="2186085"/>
            <a:ext cx="3339376" cy="351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>
              <a:defRPr/>
            </a:pPr>
            <a:r>
              <a:rPr lang="en-US" sz="1685" dirty="0">
                <a:solidFill>
                  <a:srgbClr val="0802F4"/>
                </a:solidFill>
                <a:latin typeface="Helvetica"/>
              </a:rPr>
              <a:t>TEMPO and GOES/TROPOMI…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B5B206-EF12-DD46-A946-F6D373EC2146}"/>
              </a:ext>
            </a:extLst>
          </p:cNvPr>
          <p:cNvSpPr txBox="1"/>
          <p:nvPr/>
        </p:nvSpPr>
        <p:spPr>
          <a:xfrm>
            <a:off x="5366288" y="1746251"/>
            <a:ext cx="2116285" cy="351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>
              <a:defRPr/>
            </a:pPr>
            <a:r>
              <a:rPr lang="en-US" sz="1685" dirty="0">
                <a:solidFill>
                  <a:srgbClr val="0802F4"/>
                </a:solidFill>
                <a:latin typeface="Helvetica"/>
              </a:rPr>
              <a:t>Regional-local scale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94B47E-8E95-D140-B3F9-757DEBCF330C}"/>
              </a:ext>
            </a:extLst>
          </p:cNvPr>
          <p:cNvCxnSpPr/>
          <p:nvPr/>
        </p:nvCxnSpPr>
        <p:spPr bwMode="auto">
          <a:xfrm>
            <a:off x="6419898" y="2605953"/>
            <a:ext cx="0" cy="1261422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2A686E-58ED-6643-970B-D7C236EDCD32}"/>
              </a:ext>
            </a:extLst>
          </p:cNvPr>
          <p:cNvSpPr txBox="1"/>
          <p:nvPr/>
        </p:nvSpPr>
        <p:spPr>
          <a:xfrm>
            <a:off x="4998719" y="3876586"/>
            <a:ext cx="3063659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>
              <a:defRPr/>
            </a:pPr>
            <a:r>
              <a:rPr lang="en-US" sz="1685" dirty="0">
                <a:solidFill>
                  <a:srgbClr val="0802F4"/>
                </a:solidFill>
                <a:latin typeface="Helvetica"/>
              </a:rPr>
              <a:t>Air quality prediction/modeling</a:t>
            </a:r>
          </a:p>
          <a:p>
            <a:pPr defTabSz="855878">
              <a:defRPr/>
            </a:pPr>
            <a:r>
              <a:rPr lang="en-US" sz="1685" dirty="0">
                <a:solidFill>
                  <a:srgbClr val="0802F4"/>
                </a:solidFill>
                <a:latin typeface="Helvetica"/>
              </a:rPr>
              <a:t>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57745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>
            <a:extLst>
              <a:ext uri="{FF2B5EF4-FFF2-40B4-BE49-F238E27FC236}">
                <a16:creationId xmlns:a16="http://schemas.microsoft.com/office/drawing/2014/main" id="{BE3529DB-2B78-4040-9323-B4AB73614C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3496" y="1317734"/>
            <a:ext cx="5212080" cy="1455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2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Thank you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65B7D-B289-0F48-B757-F70E45B4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58" y="3189364"/>
            <a:ext cx="2826757" cy="2221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8101F8-2847-FD4B-99B1-1CB1E3B5C473}"/>
              </a:ext>
            </a:extLst>
          </p:cNvPr>
          <p:cNvSpPr txBox="1"/>
          <p:nvPr/>
        </p:nvSpPr>
        <p:spPr>
          <a:xfrm>
            <a:off x="3265489" y="5399426"/>
            <a:ext cx="624600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Applied sciences, ACMAP, TEMPO, GEO-CAPE  </a:t>
            </a:r>
          </a:p>
        </p:txBody>
      </p:sp>
    </p:spTree>
    <p:extLst>
      <p:ext uri="{BB962C8B-B14F-4D97-AF65-F5344CB8AC3E}">
        <p14:creationId xmlns:p14="http://schemas.microsoft.com/office/powerpoint/2010/main" val="2592035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00A06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2FD25F75-46D5-8A42-AEDB-1F7F00C492B2}" vid="{2E328289-0710-4A44-A63D-BA0E9309B1D5}"/>
    </a:ext>
  </a:extLst>
</a:theme>
</file>

<file path=ppt/theme/theme2.xml><?xml version="1.0" encoding="utf-8"?>
<a:theme xmlns:a="http://schemas.openxmlformats.org/drawingml/2006/main" name="Default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00A06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apter2" id="{04932088-7011-3444-8FC0-DEA7CF8AFE75}" vid="{9EBC7C1F-F31D-A340-B936-AACD87507856}"/>
    </a:ext>
  </a:ext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630</Words>
  <Application>Microsoft Macintosh PowerPoint</Application>
  <PresentationFormat>Widescreen</PresentationFormat>
  <Paragraphs>110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Helvetica</vt:lpstr>
      <vt:lpstr>Lucida Grande</vt:lpstr>
      <vt:lpstr>Times New Roman</vt:lpstr>
      <vt:lpstr>Wingdings</vt:lpstr>
      <vt:lpstr>1_Default Theme</vt:lpstr>
      <vt:lpstr>Default Theme</vt:lpstr>
      <vt:lpstr>1_Default Design</vt:lpstr>
      <vt:lpstr>Multi-sensor (MODIS, OMPS, OMI, VIIRS, TROPOMI) inversion of aerosol emissions: Implication for TEMPO</vt:lpstr>
      <vt:lpstr>Top-Down vs. Bottom-Up estimate of aerosol emission  </vt:lpstr>
      <vt:lpstr>Nearly a decade of collaboration in adjoint inversion of emissions ( 9 journal papers, 3 Drs., 2 Ph.D. students)</vt:lpstr>
      <vt:lpstr>PowerPoint Presentation</vt:lpstr>
      <vt:lpstr>PowerPoint Presentation</vt:lpstr>
      <vt:lpstr> Improved forecast after using updated emission for the next month</vt:lpstr>
      <vt:lpstr>Summary &amp; Outlook</vt:lpstr>
      <vt:lpstr>Summary &amp; 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Multi-sensor (MODIS, OMPS, OMI, VIIRS, TROPOMI) inversion of aerosol emissions: Implication for TEMPO</dc:title>
  <dc:creator>Wang, Jun</dc:creator>
  <cp:lastModifiedBy>Wang, Jun</cp:lastModifiedBy>
  <cp:revision>1</cp:revision>
  <dcterms:created xsi:type="dcterms:W3CDTF">2020-08-13T00:20:01Z</dcterms:created>
  <dcterms:modified xsi:type="dcterms:W3CDTF">2020-08-13T00:26:11Z</dcterms:modified>
</cp:coreProperties>
</file>